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290" r:id="rId3"/>
    <p:sldId id="289" r:id="rId4"/>
    <p:sldId id="291" r:id="rId5"/>
    <p:sldId id="295" r:id="rId6"/>
    <p:sldId id="297" r:id="rId7"/>
    <p:sldId id="292" r:id="rId8"/>
    <p:sldId id="298" r:id="rId9"/>
    <p:sldId id="299" r:id="rId10"/>
    <p:sldId id="294" r:id="rId11"/>
    <p:sldId id="282" r:id="rId12"/>
    <p:sldId id="288" r:id="rId13"/>
    <p:sldId id="300" r:id="rId14"/>
    <p:sldId id="296" r:id="rId15"/>
    <p:sldId id="301" r:id="rId16"/>
    <p:sldId id="293" r:id="rId1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97D"/>
    <a:srgbClr val="B94999"/>
    <a:srgbClr val="D2EEFE"/>
    <a:srgbClr val="9966FF"/>
    <a:srgbClr val="A6DDFD"/>
    <a:srgbClr val="000066"/>
    <a:srgbClr val="EB000F"/>
    <a:srgbClr val="FF0011"/>
    <a:srgbClr val="20AAFB"/>
    <a:srgbClr val="BBE1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1594" autoAdjust="0"/>
  </p:normalViewPr>
  <p:slideViewPr>
    <p:cSldViewPr snapToGrid="0">
      <p:cViewPr varScale="1">
        <p:scale>
          <a:sx n="62" d="100"/>
          <a:sy n="62" d="100"/>
        </p:scale>
        <p:origin x="-11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10975\AppData\Local\Microsoft\Windows\Temporary%20Internet%20Files\Content.Outlook\4RQQUT39\Figur%20med%20realvekst%20til%20PL%202609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10975\AppData\Local\Microsoft\Windows\Temporary%20Internet%20Files\Content.Outlook\4RQQUT39\Studieplasser%202006-17%20med%20graf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10975\AppData\Local\Microsoft\Windows\Temporary%20Internet%20Files\Content.Outlook\4RQQUT39\div%20statistikk%20P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D10975\AppData\Local\Microsoft\Windows\Temporary%20Internet%20Files\Content.Outlook\4RQQUT39\Graf%20antall%20barn%20i%20bhg%20og%20minoritetsspr&#229;klige%202000-2011%20og%202003-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title>
      <c:tx>
        <c:rich>
          <a:bodyPr/>
          <a:lstStyle/>
          <a:p>
            <a:pPr>
              <a:defRPr/>
            </a:pPr>
            <a:r>
              <a:rPr lang="nb-NO" dirty="0">
                <a:solidFill>
                  <a:schemeClr val="bg1"/>
                </a:solidFill>
              </a:rPr>
              <a:t>FoU-bevilgninger over statsbudsjettet </a:t>
            </a:r>
            <a:r>
              <a:rPr lang="nb-NO" dirty="0" smtClean="0">
                <a:solidFill>
                  <a:schemeClr val="bg1"/>
                </a:solidFill>
              </a:rPr>
              <a:t>2005-2013</a:t>
            </a:r>
            <a:endParaRPr lang="nb-NO" dirty="0">
              <a:solidFill>
                <a:schemeClr val="bg1"/>
              </a:solidFill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'Ark1'!$B$4</c:f>
              <c:strCache>
                <c:ptCount val="1"/>
                <c:pt idx="0">
                  <c:v>Årlig FoU-finansiering i faste 2013-kroner, inkl. Skattefunn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numRef>
              <c:f>'Ark1'!$A$5:$A$13</c:f>
              <c:numCache>
                <c:formatCode>@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'Ark1'!$B$5:$B$13</c:f>
              <c:numCache>
                <c:formatCode>0.0</c:formatCode>
                <c:ptCount val="9"/>
                <c:pt idx="0">
                  <c:v>20.736700390525115</c:v>
                </c:pt>
                <c:pt idx="1">
                  <c:v>22.558761753512034</c:v>
                </c:pt>
                <c:pt idx="2">
                  <c:v>23.783436272305764</c:v>
                </c:pt>
                <c:pt idx="3">
                  <c:v>24.008168353675902</c:v>
                </c:pt>
                <c:pt idx="4">
                  <c:v>25.315643119570627</c:v>
                </c:pt>
                <c:pt idx="5">
                  <c:v>26.536130428536595</c:v>
                </c:pt>
                <c:pt idx="6">
                  <c:v>26.636964724487274</c:v>
                </c:pt>
                <c:pt idx="7">
                  <c:v>26.820812</c:v>
                </c:pt>
                <c:pt idx="8">
                  <c:v>27.401999999999987</c:v>
                </c:pt>
              </c:numCache>
            </c:numRef>
          </c:val>
        </c:ser>
        <c:marker val="1"/>
        <c:axId val="156754688"/>
        <c:axId val="156756224"/>
      </c:lineChart>
      <c:catAx>
        <c:axId val="156754688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nb-NO"/>
          </a:p>
        </c:txPr>
        <c:crossAx val="156756224"/>
        <c:crosses val="autoZero"/>
        <c:auto val="1"/>
        <c:lblAlgn val="ctr"/>
        <c:lblOffset val="100"/>
      </c:catAx>
      <c:valAx>
        <c:axId val="156756224"/>
        <c:scaling>
          <c:orientation val="minMax"/>
          <c:min val="15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mrd. kroner</a:t>
                </a: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nb-NO"/>
          </a:p>
        </c:txPr>
        <c:crossAx val="156754688"/>
        <c:crosses val="autoZero"/>
        <c:crossBetween val="between"/>
        <c:majorUnit val="2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nb-NO"/>
          </a:p>
        </c:txPr>
      </c:legendEntry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/>
      <c:barChart>
        <c:barDir val="col"/>
        <c:grouping val="stacked"/>
        <c:ser>
          <c:idx val="0"/>
          <c:order val="0"/>
          <c:tx>
            <c:v>Studieplasser 2006</c:v>
          </c:tx>
          <c:cat>
            <c:numRef>
              <c:f>Studieplasser!$B$4:$M$4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Studieplasser!$B$7:$M$7</c:f>
              <c:numCache>
                <c:formatCode>General</c:formatCode>
                <c:ptCount val="12"/>
                <c:pt idx="0">
                  <c:v>500</c:v>
                </c:pt>
                <c:pt idx="1">
                  <c:v>825</c:v>
                </c:pt>
                <c:pt idx="2">
                  <c:v>1150</c:v>
                </c:pt>
                <c:pt idx="3">
                  <c:v>1335</c:v>
                </c:pt>
                <c:pt idx="4">
                  <c:v>1335</c:v>
                </c:pt>
                <c:pt idx="5">
                  <c:v>1335</c:v>
                </c:pt>
                <c:pt idx="6">
                  <c:v>1335</c:v>
                </c:pt>
                <c:pt idx="7">
                  <c:v>1335</c:v>
                </c:pt>
                <c:pt idx="8">
                  <c:v>1335</c:v>
                </c:pt>
                <c:pt idx="9">
                  <c:v>1335</c:v>
                </c:pt>
                <c:pt idx="10">
                  <c:v>1335</c:v>
                </c:pt>
                <c:pt idx="11">
                  <c:v>1335</c:v>
                </c:pt>
              </c:numCache>
            </c:numRef>
          </c:val>
        </c:ser>
        <c:ser>
          <c:idx val="1"/>
          <c:order val="1"/>
          <c:tx>
            <c:v>Studieplasser 2009</c:v>
          </c:tx>
          <c:cat>
            <c:numRef>
              <c:f>Studieplasser!$B$4:$M$4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Studieplasser!$B$16:$M$16</c:f>
              <c:numCache>
                <c:formatCode>General</c:formatCode>
                <c:ptCount val="12"/>
                <c:pt idx="3">
                  <c:v>4161</c:v>
                </c:pt>
                <c:pt idx="4">
                  <c:v>6830</c:v>
                </c:pt>
                <c:pt idx="5">
                  <c:v>8815</c:v>
                </c:pt>
                <c:pt idx="6">
                  <c:v>9270</c:v>
                </c:pt>
                <c:pt idx="7">
                  <c:v>9450</c:v>
                </c:pt>
                <c:pt idx="8">
                  <c:v>9490</c:v>
                </c:pt>
                <c:pt idx="9">
                  <c:v>9490</c:v>
                </c:pt>
                <c:pt idx="10">
                  <c:v>9490</c:v>
                </c:pt>
                <c:pt idx="11">
                  <c:v>9490</c:v>
                </c:pt>
              </c:numCache>
            </c:numRef>
          </c:val>
        </c:ser>
        <c:ser>
          <c:idx val="2"/>
          <c:order val="2"/>
          <c:tx>
            <c:v>Studieplasser 2011</c:v>
          </c:tx>
          <c:cat>
            <c:numRef>
              <c:f>Studieplasser!$B$4:$M$4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Studieplasser!$B$19:$M$19</c:f>
              <c:numCache>
                <c:formatCode>General</c:formatCode>
                <c:ptCount val="12"/>
                <c:pt idx="5">
                  <c:v>2205</c:v>
                </c:pt>
                <c:pt idx="6" formatCode="0">
                  <c:v>4327.5</c:v>
                </c:pt>
                <c:pt idx="7" formatCode="0">
                  <c:v>6392.5</c:v>
                </c:pt>
                <c:pt idx="8" formatCode="0">
                  <c:v>8217.5</c:v>
                </c:pt>
                <c:pt idx="9" formatCode="0">
                  <c:v>8427.5</c:v>
                </c:pt>
                <c:pt idx="10" formatCode="0">
                  <c:v>8447.5</c:v>
                </c:pt>
                <c:pt idx="11" formatCode="0">
                  <c:v>8447.5</c:v>
                </c:pt>
              </c:numCache>
            </c:numRef>
          </c:val>
        </c:ser>
        <c:ser>
          <c:idx val="3"/>
          <c:order val="3"/>
          <c:tx>
            <c:v>Studieplasser 2012</c:v>
          </c:tx>
          <c:cat>
            <c:numRef>
              <c:f>Studieplasser!$B$4:$M$4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Studieplasser!$B$22:$M$22</c:f>
              <c:numCache>
                <c:formatCode>General</c:formatCode>
                <c:ptCount val="12"/>
                <c:pt idx="6" formatCode="0">
                  <c:v>1005</c:v>
                </c:pt>
                <c:pt idx="7" formatCode="0">
                  <c:v>2010</c:v>
                </c:pt>
                <c:pt idx="8" formatCode="0">
                  <c:v>3015</c:v>
                </c:pt>
                <c:pt idx="9" formatCode="0">
                  <c:v>3905</c:v>
                </c:pt>
                <c:pt idx="10" formatCode="0">
                  <c:v>4075</c:v>
                </c:pt>
                <c:pt idx="11" formatCode="0">
                  <c:v>4115</c:v>
                </c:pt>
              </c:numCache>
            </c:numRef>
          </c:val>
        </c:ser>
        <c:overlap val="100"/>
        <c:axId val="134881664"/>
        <c:axId val="134883200"/>
      </c:barChart>
      <c:catAx>
        <c:axId val="134881664"/>
        <c:scaling>
          <c:orientation val="minMax"/>
        </c:scaling>
        <c:axPos val="b"/>
        <c:numFmt formatCode="General" sourceLinked="1"/>
        <c:tickLblPos val="nextTo"/>
        <c:crossAx val="134883200"/>
        <c:crosses val="autoZero"/>
        <c:auto val="1"/>
        <c:lblAlgn val="ctr"/>
        <c:lblOffset val="100"/>
      </c:catAx>
      <c:valAx>
        <c:axId val="134883200"/>
        <c:scaling>
          <c:orientation val="minMax"/>
        </c:scaling>
        <c:axPos val="l"/>
        <c:majorGridlines/>
        <c:numFmt formatCode="General" sourceLinked="1"/>
        <c:tickLblPos val="nextTo"/>
        <c:crossAx val="1348816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8.2111698063058569E-2"/>
          <c:y val="3.3139139816111954E-2"/>
          <c:w val="0.88654411869402405"/>
          <c:h val="0.81910374700094957"/>
        </c:manualLayout>
      </c:layout>
      <c:barChart>
        <c:barDir val="col"/>
        <c:grouping val="stacked"/>
        <c:ser>
          <c:idx val="0"/>
          <c:order val="0"/>
          <c:tx>
            <c:v>Stoltenberg</c:v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"/>
                  <c:y val="-0.2550401751928259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-2.2101412353886668E-17"/>
                  <c:y val="-0.26369998228749031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0.20006891776564739"/>
                </c:manualLayout>
              </c:layout>
              <c:dLblPos val="ctr"/>
              <c:showVal val="1"/>
            </c:dLbl>
            <c:dLbl>
              <c:idx val="6"/>
              <c:layout>
                <c:manualLayout>
                  <c:x val="2.4110910186859636E-3"/>
                  <c:y val="-0.18980210295798924"/>
                </c:manualLayout>
              </c:layout>
              <c:dLblPos val="ctr"/>
              <c:showVal val="1"/>
            </c:dLbl>
            <c:dLbl>
              <c:idx val="7"/>
              <c:layout>
                <c:manualLayout>
                  <c:x val="0"/>
                  <c:y val="-0.13620823470685833"/>
                </c:manualLayout>
              </c:layout>
              <c:dLblPos val="ctr"/>
              <c:showVal val="1"/>
            </c:dLbl>
            <c:dLbl>
              <c:idx val="8"/>
              <c:layout>
                <c:manualLayout>
                  <c:x val="-2.4110910186859636E-3"/>
                  <c:y val="-0.19360417371141492"/>
                </c:manualLayout>
              </c:layout>
              <c:dLblPos val="ctr"/>
              <c:showVal val="1"/>
            </c:dLbl>
            <c:dLbl>
              <c:idx val="9"/>
              <c:layout>
                <c:manualLayout>
                  <c:x val="-1.898496865107061E-7"/>
                  <c:y val="-0.42386937829090493"/>
                </c:manualLayout>
              </c:layout>
              <c:dLblPos val="ctr"/>
              <c:showVal val="1"/>
            </c:dLbl>
            <c:dLbl>
              <c:idx val="10"/>
              <c:layout>
                <c:manualLayout>
                  <c:x val="4.8219921876854E-3"/>
                  <c:y val="-0.29412943014025156"/>
                </c:manualLayout>
              </c:layout>
              <c:dLblPos val="ctr"/>
              <c:showVal val="1"/>
            </c:dLbl>
            <c:dLbl>
              <c:idx val="11"/>
              <c:layout>
                <c:manualLayout>
                  <c:x val="-2.4110910186859644E-3"/>
                  <c:y val="-0.29308986683413141"/>
                </c:manualLayout>
              </c:layout>
              <c:dLblPos val="ctr"/>
              <c:showVal val="1"/>
            </c:dLbl>
            <c:dLbl>
              <c:idx val="12"/>
              <c:layout>
                <c:manualLayout>
                  <c:x val="0"/>
                  <c:y val="-0.30029821425696035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/>
                </a:pPr>
                <a:endParaRPr lang="nb-NO"/>
              </a:p>
            </c:txPr>
            <c:dLblPos val="inEnd"/>
            <c:showVal val="1"/>
          </c:dLbls>
          <c:cat>
            <c:numRef>
              <c:f>Studentboliger!$B$5:$N$5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Studentboliger!$B$7:$N$7</c:f>
              <c:numCache>
                <c:formatCode>General</c:formatCode>
                <c:ptCount val="13"/>
                <c:pt idx="1">
                  <c:v>912</c:v>
                </c:pt>
                <c:pt idx="6">
                  <c:v>606</c:v>
                </c:pt>
                <c:pt idx="7">
                  <c:v>415</c:v>
                </c:pt>
                <c:pt idx="8">
                  <c:v>629</c:v>
                </c:pt>
                <c:pt idx="9">
                  <c:v>1592</c:v>
                </c:pt>
                <c:pt idx="10">
                  <c:v>983</c:v>
                </c:pt>
                <c:pt idx="11">
                  <c:v>1054</c:v>
                </c:pt>
                <c:pt idx="12">
                  <c:v>1039</c:v>
                </c:pt>
              </c:numCache>
            </c:numRef>
          </c:val>
        </c:ser>
        <c:ser>
          <c:idx val="1"/>
          <c:order val="1"/>
          <c:tx>
            <c:strRef>
              <c:f>Studentboliger!$A$8</c:f>
              <c:strCache>
                <c:ptCount val="1"/>
                <c:pt idx="0">
                  <c:v>Bondevik II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1"/>
              <c:layout>
                <c:manualLayout>
                  <c:x val="-2.4110910186859449E-3"/>
                  <c:y val="-0.22955316168301038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0"/>
                  <c:y val="-0.22171231663526741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0"/>
                  <c:y val="-0.21381028291708976"/>
                </c:manualLayout>
              </c:layout>
              <c:dLblPos val="ctr"/>
              <c:showVal val="1"/>
            </c:dLbl>
            <c:dLbl>
              <c:idx val="4"/>
              <c:layout>
                <c:manualLayout>
                  <c:x val="4.4202824707773317E-17"/>
                  <c:y val="-0.16490829750575692"/>
                </c:manualLayout>
              </c:layout>
              <c:dLblPos val="ctr"/>
              <c:showVal val="1"/>
            </c:dLbl>
            <c:dLbl>
              <c:idx val="5"/>
              <c:layout>
                <c:manualLayout>
                  <c:x val="0"/>
                  <c:y val="-0.11881004138286387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b="1"/>
                </a:pPr>
                <a:endParaRPr lang="nb-NO"/>
              </a:p>
            </c:txPr>
            <c:dLblPos val="inEnd"/>
            <c:showVal val="1"/>
          </c:dLbls>
          <c:cat>
            <c:numRef>
              <c:f>Studentboliger!$B$5:$N$5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Studentboliger!$B$8:$N$8</c:f>
              <c:numCache>
                <c:formatCode>General</c:formatCode>
                <c:ptCount val="13"/>
                <c:pt idx="2">
                  <c:v>792</c:v>
                </c:pt>
                <c:pt idx="3">
                  <c:v>727</c:v>
                </c:pt>
                <c:pt idx="4">
                  <c:v>529</c:v>
                </c:pt>
                <c:pt idx="5">
                  <c:v>314</c:v>
                </c:pt>
              </c:numCache>
            </c:numRef>
          </c:val>
        </c:ser>
        <c:ser>
          <c:idx val="2"/>
          <c:order val="2"/>
          <c:tx>
            <c:v>Bondevik I</c:v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1.1050706176943303E-17"/>
                  <c:y val="-0.2331288343558282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816</a:t>
                    </a:r>
                  </a:p>
                </c:rich>
              </c:tx>
              <c:showVal val="1"/>
            </c:dLbl>
            <c:spPr>
              <a:noFill/>
            </c:spPr>
            <c:showVal val="1"/>
          </c:dLbls>
          <c:cat>
            <c:numRef>
              <c:f>Studentboliger!$B$5:$N$5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Studentboliger!$B$6:$N$6</c:f>
              <c:numCache>
                <c:formatCode>General</c:formatCode>
                <c:ptCount val="13"/>
                <c:pt idx="0">
                  <c:v>816</c:v>
                </c:pt>
              </c:numCache>
            </c:numRef>
          </c:val>
        </c:ser>
        <c:overlap val="100"/>
        <c:axId val="134969600"/>
        <c:axId val="135000064"/>
      </c:barChart>
      <c:catAx>
        <c:axId val="13496960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/>
            </a:pPr>
            <a:endParaRPr lang="nb-NO"/>
          </a:p>
        </c:txPr>
        <c:crossAx val="135000064"/>
        <c:crosses val="autoZero"/>
        <c:auto val="1"/>
        <c:lblAlgn val="ctr"/>
        <c:lblOffset val="100"/>
      </c:catAx>
      <c:valAx>
        <c:axId val="135000064"/>
        <c:scaling>
          <c:orientation val="minMax"/>
          <c:max val="1600"/>
        </c:scaling>
        <c:axPos val="l"/>
        <c:majorGridlines/>
        <c:numFmt formatCode="General" sourceLinked="1"/>
        <c:tickLblPos val="nextTo"/>
        <c:crossAx val="13496960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b-NO"/>
  <c:chart>
    <c:plotArea>
      <c:layout>
        <c:manualLayout>
          <c:layoutTarget val="inner"/>
          <c:xMode val="edge"/>
          <c:yMode val="edge"/>
          <c:x val="0.2612027118518313"/>
          <c:y val="3.2882035578886061E-2"/>
          <c:w val="0.40439880078768187"/>
          <c:h val="0.79523549139690852"/>
        </c:manualLayout>
      </c:layout>
      <c:lineChart>
        <c:grouping val="standard"/>
        <c:ser>
          <c:idx val="0"/>
          <c:order val="0"/>
          <c:tx>
            <c:strRef>
              <c:f>'Ark1'!$B$3</c:f>
              <c:strCache>
                <c:ptCount val="1"/>
                <c:pt idx="0">
                  <c:v>Antall barn i barnehage</c:v>
                </c:pt>
              </c:strCache>
            </c:strRef>
          </c:tx>
          <c:marker>
            <c:symbol val="none"/>
          </c:marker>
          <c:cat>
            <c:numRef>
              <c:f>'Ark1'!$C$2:$N$2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'Ark1'!$C$3:$N$3</c:f>
              <c:numCache>
                <c:formatCode>General</c:formatCode>
                <c:ptCount val="12"/>
                <c:pt idx="0">
                  <c:v>189837</c:v>
                </c:pt>
                <c:pt idx="1">
                  <c:v>192649</c:v>
                </c:pt>
                <c:pt idx="2">
                  <c:v>198262</c:v>
                </c:pt>
                <c:pt idx="3">
                  <c:v>205172</c:v>
                </c:pt>
                <c:pt idx="4">
                  <c:v>213097</c:v>
                </c:pt>
                <c:pt idx="5" formatCode="#,##0">
                  <c:v>223501</c:v>
                </c:pt>
                <c:pt idx="6" formatCode="#,##0">
                  <c:v>234948</c:v>
                </c:pt>
                <c:pt idx="7" formatCode="#,##0">
                  <c:v>249815</c:v>
                </c:pt>
                <c:pt idx="8" formatCode="#,##0">
                  <c:v>261886</c:v>
                </c:pt>
                <c:pt idx="9" formatCode="#,##0">
                  <c:v>270174</c:v>
                </c:pt>
                <c:pt idx="10" formatCode="#,##0">
                  <c:v>277139</c:v>
                </c:pt>
                <c:pt idx="11" formatCode="#,##0">
                  <c:v>282737</c:v>
                </c:pt>
              </c:numCache>
            </c:numRef>
          </c:val>
        </c:ser>
        <c:marker val="1"/>
        <c:axId val="135034752"/>
        <c:axId val="135036288"/>
      </c:lineChart>
      <c:lineChart>
        <c:grouping val="standard"/>
        <c:ser>
          <c:idx val="1"/>
          <c:order val="1"/>
          <c:tx>
            <c:strRef>
              <c:f>'Ark1'!$B$4</c:f>
              <c:strCache>
                <c:ptCount val="1"/>
                <c:pt idx="0">
                  <c:v>Antall minoritetsspråklige barn i barnehage</c:v>
                </c:pt>
              </c:strCache>
            </c:strRef>
          </c:tx>
          <c:marker>
            <c:symbol val="none"/>
          </c:marker>
          <c:cat>
            <c:numRef>
              <c:f>'Ark1'!$C$2:$N$2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'Ark1'!$C$4:$N$4</c:f>
              <c:numCache>
                <c:formatCode>General</c:formatCode>
                <c:ptCount val="12"/>
                <c:pt idx="0">
                  <c:v>8992</c:v>
                </c:pt>
                <c:pt idx="1">
                  <c:v>9784</c:v>
                </c:pt>
                <c:pt idx="2">
                  <c:v>10953</c:v>
                </c:pt>
                <c:pt idx="3">
                  <c:v>12069</c:v>
                </c:pt>
                <c:pt idx="4">
                  <c:v>12572</c:v>
                </c:pt>
                <c:pt idx="5" formatCode="0">
                  <c:v>13759</c:v>
                </c:pt>
                <c:pt idx="6" formatCode="0">
                  <c:v>15552</c:v>
                </c:pt>
                <c:pt idx="7" formatCode="0">
                  <c:v>18668</c:v>
                </c:pt>
                <c:pt idx="8" formatCode="0">
                  <c:v>21909</c:v>
                </c:pt>
                <c:pt idx="9" formatCode="0">
                  <c:v>24815</c:v>
                </c:pt>
                <c:pt idx="10" formatCode="0">
                  <c:v>27207</c:v>
                </c:pt>
                <c:pt idx="11" formatCode="0">
                  <c:v>30255</c:v>
                </c:pt>
              </c:numCache>
            </c:numRef>
          </c:val>
        </c:ser>
        <c:marker val="1"/>
        <c:axId val="135043712"/>
        <c:axId val="135042176"/>
      </c:lineChart>
      <c:catAx>
        <c:axId val="135034752"/>
        <c:scaling>
          <c:orientation val="minMax"/>
        </c:scaling>
        <c:axPos val="b"/>
        <c:numFmt formatCode="General" sourceLinked="1"/>
        <c:tickLblPos val="nextTo"/>
        <c:crossAx val="135036288"/>
        <c:crosses val="autoZero"/>
        <c:auto val="1"/>
        <c:lblAlgn val="ctr"/>
        <c:lblOffset val="100"/>
      </c:catAx>
      <c:valAx>
        <c:axId val="135036288"/>
        <c:scaling>
          <c:orientation val="minMax"/>
          <c:max val="290000"/>
          <c:min val="180000"/>
        </c:scaling>
        <c:axPos val="l"/>
        <c:majorGridlines/>
        <c:numFmt formatCode="General" sourceLinked="1"/>
        <c:tickLblPos val="nextTo"/>
        <c:crossAx val="135034752"/>
        <c:crosses val="autoZero"/>
        <c:crossBetween val="between"/>
      </c:valAx>
      <c:valAx>
        <c:axId val="135042176"/>
        <c:scaling>
          <c:orientation val="minMax"/>
          <c:min val="8000"/>
        </c:scaling>
        <c:axPos val="r"/>
        <c:numFmt formatCode="General" sourceLinked="1"/>
        <c:tickLblPos val="nextTo"/>
        <c:crossAx val="135043712"/>
        <c:crosses val="max"/>
        <c:crossBetween val="between"/>
      </c:valAx>
      <c:catAx>
        <c:axId val="135043712"/>
        <c:scaling>
          <c:orientation val="minMax"/>
        </c:scaling>
        <c:delete val="1"/>
        <c:axPos val="b"/>
        <c:numFmt formatCode="General" sourceLinked="1"/>
        <c:tickLblPos val="none"/>
        <c:crossAx val="135042176"/>
        <c:crosses val="autoZero"/>
        <c:auto val="1"/>
        <c:lblAlgn val="ctr"/>
        <c:lblOffset val="100"/>
      </c:cat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40" cy="4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537" y="0"/>
            <a:ext cx="2945139" cy="4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n-NO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66"/>
            <a:ext cx="2945140" cy="4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n-NO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537" y="9429366"/>
            <a:ext cx="2945139" cy="49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B08BA1-0ECB-480E-9CE3-1FE04E25EC96}" type="slidenum">
              <a:rPr lang="nn-NO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140" cy="4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76" y="0"/>
            <a:ext cx="2945140" cy="4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1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467"/>
            <a:ext cx="5438140" cy="446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96"/>
            <a:ext cx="2945140" cy="4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76" y="9427796"/>
            <a:ext cx="2945140" cy="4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23" tIns="45062" rIns="90123" bIns="450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A7F4D8-AA27-4D6B-A417-4A9B7832DB48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9AD2C8-EFAC-4101-8315-A8FB8B68D950}" type="slidenum">
              <a:rPr lang="nb-NO"/>
              <a:pPr/>
              <a:t>1</a:t>
            </a:fld>
            <a:endParaRPr lang="nb-NO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2D48-AB5B-4157-BCDE-85323C359E93}" type="slidenum">
              <a:rPr lang="nb-NO" smtClean="0"/>
              <a:pPr/>
              <a:t>11</a:t>
            </a:fld>
            <a:endParaRPr 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12</a:t>
            </a:fld>
            <a:endParaRPr 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14</a:t>
            </a:fld>
            <a:endParaRPr lang="nb-N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15</a:t>
            </a:fld>
            <a:endParaRPr lang="nb-N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2</a:t>
            </a:fld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3</a:t>
            </a:fld>
            <a:endParaRPr lang="nb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4</a:t>
            </a:fld>
            <a:endParaRPr lang="nb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6</a:t>
            </a:fld>
            <a:endParaRPr lang="nb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7</a:t>
            </a:fld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8</a:t>
            </a:fld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9</a:t>
            </a:fld>
            <a:endParaRPr 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7F4D8-AA27-4D6B-A417-4A9B7832DB48}" type="slidenum">
              <a:rPr lang="nb-NO" smtClean="0"/>
              <a:pPr/>
              <a:t>10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0" y="3041650"/>
            <a:ext cx="9145588" cy="3349625"/>
          </a:xfrm>
          <a:prstGeom prst="rect">
            <a:avLst/>
          </a:prstGeom>
          <a:solidFill>
            <a:srgbClr val="20AAFB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nb-NO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42913"/>
          </a:xfrm>
          <a:prstGeom prst="rect">
            <a:avLst/>
          </a:prstGeom>
          <a:solidFill>
            <a:srgbClr val="20AAFB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38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08025" y="3040063"/>
            <a:ext cx="539750" cy="84137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0" y="30400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813300"/>
            <a:ext cx="6400800" cy="1346200"/>
          </a:xfrm>
        </p:spPr>
        <p:txBody>
          <a:bodyPr anchorCtr="1"/>
          <a:lstStyle>
            <a:lvl1pPr marL="0" indent="0" algn="ctr">
              <a:buFontTx/>
              <a:buNone/>
              <a:defRPr sz="1600" b="1" i="1"/>
            </a:lvl1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3502025"/>
            <a:ext cx="6400800" cy="1317625"/>
          </a:xfrm>
        </p:spPr>
        <p:txBody>
          <a:bodyPr anchor="b" anchorCtr="1"/>
          <a:lstStyle>
            <a:lvl1pPr algn="ctr">
              <a:defRPr i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7096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8382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5030788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5334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7235825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76057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8763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7096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8382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5030788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5334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7235825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76057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8763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-409575" y="45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-409575" y="10525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-409575" y="3048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-409575" y="6324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9258300" y="45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9258300" y="10525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9258300" y="30416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9258300" y="63182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4160" name="Picture 64" descr="stripe_neder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6346825"/>
            <a:ext cx="9153525" cy="514350"/>
          </a:xfrm>
          <a:prstGeom prst="rect">
            <a:avLst/>
          </a:prstGeom>
          <a:noFill/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0" y="6353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4171" name="Picture 75" descr="KD_2CB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5475" y="1603375"/>
            <a:ext cx="2832100" cy="985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5988050" y="1066800"/>
            <a:ext cx="1620838" cy="48863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122363" y="1066800"/>
            <a:ext cx="4713287" cy="48863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22363" y="1838325"/>
            <a:ext cx="31670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441825" y="1838325"/>
            <a:ext cx="31670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68" descr="strek_høyd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0038"/>
            <a:ext cx="706438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6364288"/>
            <a:ext cx="704850" cy="503237"/>
          </a:xfrm>
          <a:prstGeom prst="rect">
            <a:avLst/>
          </a:prstGeom>
          <a:solidFill>
            <a:srgbClr val="20AAF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4850" y="441325"/>
            <a:ext cx="8439150" cy="5907088"/>
          </a:xfrm>
          <a:prstGeom prst="rect">
            <a:avLst/>
          </a:prstGeom>
          <a:solidFill>
            <a:srgbClr val="20AAFB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2363" y="1838325"/>
            <a:ext cx="6486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tekststiler i 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  <a:p>
            <a:pPr lvl="4"/>
            <a:r>
              <a:rPr lang="en-GB" smtClean="0"/>
              <a:t>Femte nivå</a:t>
            </a: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0" y="6386513"/>
            <a:ext cx="709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fld id="{C3F6D4BC-E824-4CEC-9D48-8DA340E1B0E0}" type="slidenum">
              <a:rPr lang="en-US" sz="1800">
                <a:solidFill>
                  <a:schemeClr val="bg1"/>
                </a:solidFill>
                <a:latin typeface="Arial Bold"/>
              </a:rPr>
              <a:pPr algn="ctr">
                <a:spcBef>
                  <a:spcPct val="50000"/>
                </a:spcBef>
              </a:pPr>
              <a:t>‹#›</a:t>
            </a:fld>
            <a:endParaRPr lang="en-US" sz="1800">
              <a:solidFill>
                <a:schemeClr val="bg1"/>
              </a:solidFill>
              <a:latin typeface="Arial Bold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08025" y="441325"/>
            <a:ext cx="539750" cy="84138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7620000" y="441325"/>
            <a:ext cx="1524000" cy="5915025"/>
          </a:xfrm>
          <a:prstGeom prst="rect">
            <a:avLst/>
          </a:prstGeom>
          <a:solidFill>
            <a:srgbClr val="20AAFB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8875" y="1066800"/>
            <a:ext cx="64357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</a:t>
            </a:r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>
            <a:off x="7096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2" name="Line 28"/>
          <p:cNvSpPr>
            <a:spLocks noChangeShapeType="1"/>
          </p:cNvSpPr>
          <p:nvPr/>
        </p:nvSpPr>
        <p:spPr bwMode="auto">
          <a:xfrm>
            <a:off x="8382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5030788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>
            <a:off x="5334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>
            <a:off x="7235825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>
            <a:off x="7605713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8763000" y="-41433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7096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>
            <a:off x="8382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0" name="Line 36"/>
          <p:cNvSpPr>
            <a:spLocks noChangeShapeType="1"/>
          </p:cNvSpPr>
          <p:nvPr/>
        </p:nvSpPr>
        <p:spPr bwMode="auto">
          <a:xfrm>
            <a:off x="5030788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5334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>
            <a:off x="7235825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3" name="Line 39"/>
          <p:cNvSpPr>
            <a:spLocks noChangeShapeType="1"/>
          </p:cNvSpPr>
          <p:nvPr/>
        </p:nvSpPr>
        <p:spPr bwMode="auto">
          <a:xfrm>
            <a:off x="7605713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8763000" y="69627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>
            <a:off x="-409575" y="4572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-409575" y="1052513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-409575" y="3048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-409575" y="63246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69" name="Line 45"/>
          <p:cNvSpPr>
            <a:spLocks noChangeShapeType="1"/>
          </p:cNvSpPr>
          <p:nvPr/>
        </p:nvSpPr>
        <p:spPr bwMode="auto">
          <a:xfrm>
            <a:off x="9258300" y="45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9258300" y="105251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9258300" y="30416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>
            <a:off x="9258300" y="631825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9525" y="-4763"/>
            <a:ext cx="719138" cy="447676"/>
          </a:xfrm>
          <a:prstGeom prst="rect">
            <a:avLst/>
          </a:prstGeom>
          <a:solidFill>
            <a:srgbClr val="000066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85" name="Text Box 61"/>
          <p:cNvSpPr txBox="1">
            <a:spLocks noChangeArrowheads="1"/>
          </p:cNvSpPr>
          <p:nvPr/>
        </p:nvSpPr>
        <p:spPr bwMode="auto">
          <a:xfrm>
            <a:off x="1114425" y="6429375"/>
            <a:ext cx="67818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b="1" i="1">
                <a:solidFill>
                  <a:srgbClr val="000066"/>
                </a:solidFill>
                <a:latin typeface="Arial" pitchFamily="34" charset="0"/>
              </a:rPr>
              <a:t>Kunnskapsdepartementet</a:t>
            </a:r>
            <a:endParaRPr lang="en-US" sz="1600" b="1" i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4381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0" y="6353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70485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66"/>
          </a:solidFill>
          <a:latin typeface="Verdana" pitchFamily="34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666750" indent="-33337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2pPr>
      <a:lvl3pPr marL="1038225" indent="-35242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</a:defRPr>
      </a:lvl3pPr>
      <a:lvl4pPr marL="1524000" indent="-3048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</a:defRPr>
      </a:lvl4pPr>
      <a:lvl5pPr marL="18478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5pPr>
      <a:lvl6pPr marL="23050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6pPr>
      <a:lvl7pPr marL="27622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7pPr>
      <a:lvl8pPr marL="32194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8pPr>
      <a:lvl9pPr marL="3676650" indent="-2952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3503054"/>
            <a:ext cx="6400800" cy="1316596"/>
          </a:xfrm>
        </p:spPr>
        <p:txBody>
          <a:bodyPr/>
          <a:lstStyle/>
          <a:p>
            <a:r>
              <a:rPr lang="nb-NO" sz="1800" b="0" i="0" dirty="0" smtClean="0"/>
              <a:t>Statsbudsjettet 2013</a:t>
            </a:r>
            <a:br>
              <a:rPr lang="nb-NO" sz="1800" b="0" i="0" dirty="0" smtClean="0"/>
            </a:br>
            <a:r>
              <a:rPr lang="nb-NO" sz="1800" b="0" i="0" dirty="0" smtClean="0"/>
              <a:t/>
            </a:r>
            <a:br>
              <a:rPr lang="nb-NO" sz="1800" b="0" i="0" dirty="0" smtClean="0"/>
            </a:br>
            <a:r>
              <a:rPr lang="nb-NO" b="0" i="0" dirty="0" smtClean="0"/>
              <a:t/>
            </a:r>
            <a:br>
              <a:rPr lang="nb-NO" b="0" i="0" dirty="0" smtClean="0"/>
            </a:br>
            <a:r>
              <a:rPr lang="nb-NO" i="0" dirty="0" smtClean="0"/>
              <a:t>Vi satser på kunnskap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2000" dirty="0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dirty="0" smtClean="0"/>
              <a:t>Kunnskapsminister Kristin Halvorsen</a:t>
            </a:r>
          </a:p>
          <a:p>
            <a:r>
              <a:rPr lang="nb-NO" dirty="0" smtClean="0"/>
              <a:t>8. oktober, 2012</a:t>
            </a:r>
          </a:p>
          <a:p>
            <a:endParaRPr lang="nb-NO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aMMERUDLIA BHG 23.01.2012 024.jpg"/>
          <p:cNvPicPr>
            <a:picLocks noChangeAspect="1"/>
          </p:cNvPicPr>
          <p:nvPr/>
        </p:nvPicPr>
        <p:blipFill>
          <a:blip r:embed="rId3" cstate="print">
            <a:lum bright="30000"/>
          </a:blip>
          <a:srcRect r="1853"/>
          <a:stretch>
            <a:fillRect/>
          </a:stretch>
        </p:blipFill>
        <p:spPr>
          <a:xfrm>
            <a:off x="765810" y="437882"/>
            <a:ext cx="8378190" cy="5872766"/>
          </a:xfrm>
          <a:prstGeom prst="rect">
            <a:avLst/>
          </a:prstGeom>
          <a:gradFill flip="none" rotWithShape="1">
            <a:gsLst>
              <a:gs pos="42000">
                <a:schemeClr val="accent4">
                  <a:lumMod val="60000"/>
                  <a:lumOff val="40000"/>
                  <a:alpha val="9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</p:pic>
      <p:sp>
        <p:nvSpPr>
          <p:cNvPr id="6" name="Rektangel 5"/>
          <p:cNvSpPr/>
          <p:nvPr/>
        </p:nvSpPr>
        <p:spPr>
          <a:xfrm rot="10800000">
            <a:off x="697230" y="437882"/>
            <a:ext cx="5407356" cy="59371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gradFill>
                <a:gsLst>
                  <a:gs pos="71000">
                    <a:schemeClr val="accent4">
                      <a:lumMod val="60000"/>
                      <a:lumOff val="40000"/>
                      <a:alpha val="48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0" scaled="1"/>
              </a:gradFill>
            </a:endParaRPr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</p:nvPr>
        </p:nvGraphicFramePr>
        <p:xfrm>
          <a:off x="0" y="1199855"/>
          <a:ext cx="6619741" cy="4235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Sylinder 1"/>
          <p:cNvSpPr txBox="1"/>
          <p:nvPr/>
        </p:nvSpPr>
        <p:spPr>
          <a:xfrm>
            <a:off x="746976" y="540913"/>
            <a:ext cx="991671" cy="798489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Totalt antall barn i barnehage</a:t>
            </a:r>
          </a:p>
        </p:txBody>
      </p:sp>
      <p:sp>
        <p:nvSpPr>
          <p:cNvPr id="11" name="TekstSylinder 1"/>
          <p:cNvSpPr txBox="1"/>
          <p:nvPr/>
        </p:nvSpPr>
        <p:spPr>
          <a:xfrm>
            <a:off x="4790941" y="463640"/>
            <a:ext cx="1030310" cy="695460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sz="1000" b="1" dirty="0">
                <a:solidFill>
                  <a:srgbClr val="C0504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Antall </a:t>
            </a:r>
            <a:r>
              <a:rPr lang="nb-NO" sz="1000" b="1" dirty="0" err="1" smtClean="0">
                <a:solidFill>
                  <a:srgbClr val="C0504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minoritets-språklige</a:t>
            </a:r>
            <a:r>
              <a:rPr lang="nb-NO" sz="1000" b="1" dirty="0" smtClean="0">
                <a:solidFill>
                  <a:srgbClr val="C0504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b-NO" sz="1000" b="1" dirty="0">
                <a:solidFill>
                  <a:srgbClr val="C0504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barn i barnehage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aMMERUDLIA BHG 23.01.2012 011.jpg"/>
          <p:cNvPicPr>
            <a:picLocks noChangeAspect="1"/>
          </p:cNvPicPr>
          <p:nvPr/>
        </p:nvPicPr>
        <p:blipFill>
          <a:blip r:embed="rId3" cstate="print"/>
          <a:srcRect r="10375"/>
          <a:stretch>
            <a:fillRect/>
          </a:stretch>
        </p:blipFill>
        <p:spPr>
          <a:xfrm>
            <a:off x="1101167" y="452508"/>
            <a:ext cx="8042833" cy="5922534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31521" y="446050"/>
            <a:ext cx="5509259" cy="5890356"/>
          </a:xfrm>
          <a:solidFill>
            <a:schemeClr val="accent4">
              <a:lumMod val="20000"/>
              <a:lumOff val="80000"/>
              <a:alpha val="74902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600"/>
              </a:spcBef>
              <a:buNone/>
            </a:pPr>
            <a:endParaRPr lang="nb-NO" dirty="0" smtClean="0">
              <a:solidFill>
                <a:srgbClr val="000066"/>
              </a:solidFill>
            </a:endParaRPr>
          </a:p>
          <a:p>
            <a:pPr algn="ctr">
              <a:spcBef>
                <a:spcPts val="600"/>
              </a:spcBef>
              <a:buNone/>
            </a:pPr>
            <a:r>
              <a:rPr lang="nb-NO" sz="2400" b="1" dirty="0" smtClean="0">
                <a:solidFill>
                  <a:schemeClr val="bg1"/>
                </a:solidFill>
              </a:rPr>
              <a:t>	</a:t>
            </a:r>
            <a:endParaRPr lang="nb-NO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endParaRPr lang="nb-NO" sz="24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Vekst 2003-2013: 19 milliarder kr</a:t>
            </a:r>
          </a:p>
          <a:p>
            <a:pPr>
              <a:spcBef>
                <a:spcPts val="600"/>
              </a:spcBef>
              <a:buNone/>
            </a:pPr>
            <a:endParaRPr lang="nb-NO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Høyere kompetanse hos ansatte: </a:t>
            </a: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	+20 millioner kr i 2013 </a:t>
            </a: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		154 millioner kr totalt </a:t>
            </a:r>
          </a:p>
          <a:p>
            <a:pPr>
              <a:spcBef>
                <a:spcPts val="600"/>
              </a:spcBef>
              <a:buNone/>
            </a:pPr>
            <a:endParaRPr lang="nb-NO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Økt tilskudd til private:</a:t>
            </a: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	  +99 millioner kr i 2013</a:t>
            </a:r>
          </a:p>
          <a:p>
            <a:pPr>
              <a:spcBef>
                <a:spcPts val="600"/>
              </a:spcBef>
              <a:buNone/>
            </a:pPr>
            <a:endParaRPr lang="nb-NO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Prisen fryses: </a:t>
            </a: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	Maks månedsbetaling 2330 kr</a:t>
            </a:r>
          </a:p>
          <a:p>
            <a:pPr>
              <a:spcBef>
                <a:spcPts val="600"/>
              </a:spcBef>
              <a:buNone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</a:rPr>
              <a:t>	+ 273 millioner kr i 2013</a:t>
            </a:r>
          </a:p>
          <a:p>
            <a:pPr>
              <a:spcBef>
                <a:spcPts val="600"/>
              </a:spcBef>
              <a:buNone/>
            </a:pPr>
            <a:endParaRPr lang="nb-NO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400" b="1" i="1" dirty="0" smtClean="0">
                <a:solidFill>
                  <a:schemeClr val="accent4">
                    <a:lumMod val="50000"/>
                  </a:schemeClr>
                </a:solidFill>
              </a:rPr>
              <a:t>Stortingsmelding om framtidas barnehage, vår 2013</a:t>
            </a:r>
            <a:endParaRPr lang="nb-NO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6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  <a:p>
            <a:pPr>
              <a:spcBef>
                <a:spcPts val="600"/>
              </a:spcBef>
              <a:buNone/>
            </a:pPr>
            <a:r>
              <a:rPr lang="nb-NO" sz="2400" b="1" dirty="0" smtClean="0">
                <a:solidFill>
                  <a:schemeClr val="bg1"/>
                </a:solidFill>
              </a:rPr>
              <a:t>	</a:t>
            </a:r>
            <a:endParaRPr lang="nb-NO" sz="16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2400" b="1" dirty="0" smtClean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ts val="600"/>
              </a:spcBef>
              <a:buNone/>
            </a:pPr>
            <a:r>
              <a:rPr lang="nb-NO" sz="1600" b="1" dirty="0" smtClean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ts val="600"/>
              </a:spcBef>
              <a:buNone/>
            </a:pPr>
            <a:endParaRPr lang="nb-NO" sz="16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600" b="1" dirty="0" smtClean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ts val="600"/>
              </a:spcBef>
              <a:buNone/>
            </a:pPr>
            <a:endParaRPr lang="nb-NO" sz="1600" b="1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nb-NO" sz="1600" b="1" dirty="0" smtClean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65915" y="734096"/>
            <a:ext cx="792050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accent4">
                    <a:lumMod val="50000"/>
                  </a:schemeClr>
                </a:solidFill>
              </a:rPr>
              <a:t>Kvalitet i lek og læring, økning på 764 mill kr i 2013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Lærer COLOURBOX1631148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731520" y="349984"/>
            <a:ext cx="8412480" cy="5977890"/>
          </a:xfrm>
          <a:prstGeom prst="rect">
            <a:avLst/>
          </a:prstGeom>
        </p:spPr>
      </p:pic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4714151" y="349984"/>
            <a:ext cx="4429849" cy="6000750"/>
          </a:xfrm>
          <a:prstGeom prst="rect">
            <a:avLst/>
          </a:prstGeom>
          <a:solidFill>
            <a:schemeClr val="accent4">
              <a:lumMod val="75000"/>
              <a:alpha val="75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nb-NO" sz="2000" dirty="0" smtClean="0"/>
          </a:p>
          <a:p>
            <a:r>
              <a:rPr lang="nb-NO" sz="1800" b="1" dirty="0" smtClean="0">
                <a:solidFill>
                  <a:schemeClr val="bg1"/>
                </a:solidFill>
              </a:rPr>
              <a:t>Grunnopplæringen styrkes med 483 mill. kr</a:t>
            </a:r>
          </a:p>
          <a:p>
            <a:endParaRPr lang="nb-NO" sz="1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18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nb-NO" sz="1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Ungdomstrinnet</a:t>
            </a:r>
          </a:p>
          <a:p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Fag- og yrkesopplæring</a:t>
            </a:r>
          </a:p>
          <a:p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Minoritetsspråklig kompetanse</a:t>
            </a:r>
          </a:p>
          <a:p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Skolebygg</a:t>
            </a:r>
          </a:p>
          <a:p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Kulturskole</a:t>
            </a:r>
          </a:p>
          <a:p>
            <a:endParaRPr lang="nb-NO" sz="1400" dirty="0" smtClean="0">
              <a:solidFill>
                <a:schemeClr val="bg1"/>
              </a:solidFill>
            </a:endParaRPr>
          </a:p>
          <a:p>
            <a:r>
              <a:rPr lang="nb-NO" sz="1400" dirty="0" smtClean="0">
                <a:solidFill>
                  <a:schemeClr val="bg1"/>
                </a:solidFill>
              </a:rPr>
              <a:t>Folkehøyskoler (10 mill. kroner)</a:t>
            </a:r>
          </a:p>
          <a:p>
            <a:endParaRPr lang="nb-NO" sz="1400" b="1" dirty="0" smtClean="0">
              <a:solidFill>
                <a:schemeClr val="bg1"/>
              </a:solidFill>
            </a:endParaRPr>
          </a:p>
          <a:p>
            <a:endParaRPr lang="nb-NO" sz="14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18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20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nb-NO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nb-NO" sz="2000" b="1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endParaRPr lang="nb-NO" sz="2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nb-NO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2960" y="594360"/>
            <a:ext cx="6771640" cy="480060"/>
          </a:xfrm>
        </p:spPr>
        <p:txBody>
          <a:bodyPr/>
          <a:lstStyle/>
          <a:p>
            <a:r>
              <a:rPr lang="nb-NO" sz="2800" i="1" dirty="0" smtClean="0">
                <a:solidFill>
                  <a:schemeClr val="accent4">
                    <a:lumMod val="50000"/>
                  </a:schemeClr>
                </a:solidFill>
              </a:rPr>
              <a:t>Flere skal lykkes!</a:t>
            </a:r>
            <a:endParaRPr lang="nb-NO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lassholder for innhold 17" descr="fløytis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0639" y="451117"/>
            <a:ext cx="8474186" cy="5911045"/>
          </a:xfr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8875" y="1648496"/>
            <a:ext cx="4482071" cy="2537137"/>
          </a:xfrm>
          <a:solidFill>
            <a:schemeClr val="accent4">
              <a:lumMod val="50000"/>
              <a:alpha val="82000"/>
            </a:schemeClr>
          </a:solidFill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Gratis kulturskoletime i småskolen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Frivillig tilbud til 60 000 barn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 descr="ung gutt bakf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4342" t="9156" r="24766" b="24280"/>
          <a:stretch>
            <a:fillRect/>
          </a:stretch>
        </p:blipFill>
        <p:spPr>
          <a:xfrm>
            <a:off x="5329273" y="463639"/>
            <a:ext cx="3814727" cy="589852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21218" y="450760"/>
            <a:ext cx="5486400" cy="588564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1" descr="Beskrivelse: cid:image001.jpg@01CCCC47.FFA9E3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8251">
            <a:off x="6577947" y="2243462"/>
            <a:ext cx="1188147" cy="42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/>
        </p:nvSpPr>
        <p:spPr>
          <a:xfrm>
            <a:off x="991673" y="940158"/>
            <a:ext cx="63750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b-NO" sz="3200" dirty="0" smtClean="0">
                <a:solidFill>
                  <a:schemeClr val="bg1"/>
                </a:solidFill>
                <a:latin typeface="Arial Rounded MT Bold" pitchFamily="34" charset="0"/>
              </a:rPr>
              <a:t>Ny GIV 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185 mill. kr i 2013</a:t>
            </a: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500 mill. kr siden 2011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Elever med  særskilte utfordringer : 35 mill. kr </a:t>
            </a:r>
          </a:p>
          <a:p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Yrkesfag: 30 mill. kr</a:t>
            </a:r>
            <a:r>
              <a:rPr lang="nb-NO" b="1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nb-NO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2369713" y="2897745"/>
            <a:ext cx="5293217" cy="1231106"/>
          </a:xfrm>
          <a:prstGeom prst="rect">
            <a:avLst/>
          </a:prstGeom>
          <a:solidFill>
            <a:schemeClr val="accent4">
              <a:lumMod val="50000"/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Overgangsprosjektet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Etterutdanning av lærere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Oppfølging</a:t>
            </a:r>
          </a:p>
          <a:p>
            <a:pPr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Styrking av yrkesfag</a:t>
            </a:r>
            <a:endParaRPr lang="nb-NO" sz="1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21217" y="437883"/>
            <a:ext cx="8422783" cy="59242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6069" y="437882"/>
            <a:ext cx="6667320" cy="1262130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Storsatsing på ungdomstrinnet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2363" y="1700011"/>
            <a:ext cx="6486525" cy="4253114"/>
          </a:xfrm>
        </p:spPr>
        <p:txBody>
          <a:bodyPr/>
          <a:lstStyle/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Flere lærere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Etterutdanning på skolene:</a:t>
            </a:r>
          </a:p>
          <a:p>
            <a:pPr lvl="2">
              <a:buFont typeface="Wingdings" pitchFamily="2" charset="2"/>
              <a:buChar char="§"/>
            </a:pPr>
            <a:r>
              <a:rPr lang="nb-NO" dirty="0" smtClean="0">
                <a:solidFill>
                  <a:schemeClr val="bg1"/>
                </a:solidFill>
              </a:rPr>
              <a:t>Utprøving i 22 kommuner</a:t>
            </a:r>
          </a:p>
          <a:p>
            <a:pPr lvl="2">
              <a:buFont typeface="Wingdings" pitchFamily="2" charset="2"/>
              <a:buChar char="§"/>
            </a:pPr>
            <a:r>
              <a:rPr lang="nb-NO" dirty="0" smtClean="0">
                <a:solidFill>
                  <a:schemeClr val="bg1"/>
                </a:solidFill>
              </a:rPr>
              <a:t>Alle skoler innen fem år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Videreutdanning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Mattesatsing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Nye valgfag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nb-NO" dirty="0" smtClean="0"/>
          </a:p>
        </p:txBody>
      </p:sp>
      <p:pic>
        <p:nvPicPr>
          <p:cNvPr id="5" name="Bilde 4" descr="UngiUtv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8576" y="4645351"/>
            <a:ext cx="1726782" cy="152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6310648" y="435204"/>
            <a:ext cx="2833352" cy="5939837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952" t="17124" r="26566" b="8621"/>
          <a:stretch>
            <a:fillRect/>
          </a:stretch>
        </p:blipFill>
        <p:spPr bwMode="auto">
          <a:xfrm>
            <a:off x="721217" y="435205"/>
            <a:ext cx="5576552" cy="59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8875" y="280736"/>
            <a:ext cx="6435725" cy="1367759"/>
          </a:xfrm>
        </p:spPr>
        <p:txBody>
          <a:bodyPr/>
          <a:lstStyle/>
          <a:p>
            <a:r>
              <a:rPr lang="nb-NO" i="1" dirty="0" smtClean="0">
                <a:solidFill>
                  <a:schemeClr val="bg1">
                    <a:lumMod val="95000"/>
                  </a:schemeClr>
                </a:solidFill>
              </a:rPr>
              <a:t>Flere lærere</a:t>
            </a:r>
            <a:endParaRPr lang="nb-NO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413677" y="1223010"/>
            <a:ext cx="2472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bg1"/>
                </a:solidFill>
              </a:rPr>
              <a:t>600 nye lærere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166 skoler 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Alle fylker</a:t>
            </a:r>
          </a:p>
          <a:p>
            <a:r>
              <a:rPr lang="nb-NO" b="1" dirty="0" smtClean="0">
                <a:solidFill>
                  <a:schemeClr val="bg1"/>
                </a:solidFill>
              </a:rPr>
              <a:t>1,5 mrd over 4 år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Finansdepartement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666"/>
            <a:ext cx="9144000" cy="6875905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03616" y="1918952"/>
            <a:ext cx="5136769" cy="2987899"/>
          </a:xfrm>
          <a:solidFill>
            <a:schemeClr val="accent4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nb-NO" sz="2400" b="1" dirty="0" smtClean="0">
                <a:solidFill>
                  <a:schemeClr val="bg1"/>
                </a:solidFill>
                <a:latin typeface="+mj-lt"/>
              </a:rPr>
              <a:t>      </a:t>
            </a:r>
          </a:p>
          <a:p>
            <a:pPr>
              <a:buNone/>
            </a:pPr>
            <a:r>
              <a:rPr lang="nb-NO" sz="2400" b="1" dirty="0" smtClean="0">
                <a:solidFill>
                  <a:schemeClr val="bg1"/>
                </a:solidFill>
                <a:latin typeface="+mj-lt"/>
              </a:rPr>
              <a:t>	    Vi satser på kunnskap </a:t>
            </a:r>
          </a:p>
          <a:p>
            <a:pPr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		Styrking med 1,9 milliarder</a:t>
            </a:r>
          </a:p>
          <a:p>
            <a:pPr>
              <a:buNone/>
            </a:pPr>
            <a:r>
              <a:rPr lang="nb-NO" dirty="0" smtClean="0">
                <a:solidFill>
                  <a:schemeClr val="bg1"/>
                </a:solidFill>
              </a:rPr>
              <a:t>		+ 440 millioner mer til 	internasjonalt 		forskningssamarbeid</a:t>
            </a:r>
          </a:p>
          <a:p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822960" y="560070"/>
            <a:ext cx="6766560" cy="57264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971550" y="483870"/>
          <a:ext cx="6286500" cy="465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kstSylinder 5"/>
          <p:cNvSpPr txBox="1"/>
          <p:nvPr/>
        </p:nvSpPr>
        <p:spPr>
          <a:xfrm rot="10800000" flipH="1" flipV="1">
            <a:off x="1133340" y="5295574"/>
            <a:ext cx="703186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chemeClr val="accent4">
                    <a:lumMod val="50000"/>
                  </a:schemeClr>
                </a:solidFill>
              </a:rPr>
              <a:t>Realvekst 2013: 2,2 pst. Totalt 27,4 milliarder kr</a:t>
            </a:r>
          </a:p>
          <a:p>
            <a:r>
              <a:rPr lang="nb-NO" b="1" dirty="0" smtClean="0">
                <a:solidFill>
                  <a:schemeClr val="accent4">
                    <a:lumMod val="50000"/>
                  </a:schemeClr>
                </a:solidFill>
              </a:rPr>
              <a:t>Realvekst fra 2005: 32 pst. Totalt 6,7 milliarder  kr,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NP0101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4807" y="-463640"/>
            <a:ext cx="3119193" cy="2024238"/>
          </a:xfrm>
          <a:prstGeom prst="rect">
            <a:avLst/>
          </a:prstGeom>
        </p:spPr>
      </p:pic>
      <p:pic>
        <p:nvPicPr>
          <p:cNvPr id="4" name="Bilde 3" descr="global cooperation.jpg"/>
          <p:cNvPicPr>
            <a:picLocks noChangeAspect="1"/>
          </p:cNvPicPr>
          <p:nvPr/>
        </p:nvPicPr>
        <p:blipFill>
          <a:blip r:embed="rId4" cstate="print"/>
          <a:srcRect t="25288" r="10090" b="6961"/>
          <a:stretch>
            <a:fillRect/>
          </a:stretch>
        </p:blipFill>
        <p:spPr>
          <a:xfrm>
            <a:off x="2513228" y="-154546"/>
            <a:ext cx="3514086" cy="1828799"/>
          </a:xfrm>
          <a:prstGeom prst="rect">
            <a:avLst/>
          </a:prstGeom>
        </p:spPr>
      </p:pic>
      <p:pic>
        <p:nvPicPr>
          <p:cNvPr id="10" name="Bilde 9" descr="flom.jpg"/>
          <p:cNvPicPr>
            <a:picLocks noChangeAspect="1"/>
          </p:cNvPicPr>
          <p:nvPr/>
        </p:nvPicPr>
        <p:blipFill>
          <a:blip r:embed="rId5" cstate="print"/>
          <a:srcRect b="4827"/>
          <a:stretch>
            <a:fillRect/>
          </a:stretch>
        </p:blipFill>
        <p:spPr>
          <a:xfrm>
            <a:off x="0" y="0"/>
            <a:ext cx="2575903" cy="1588770"/>
          </a:xfrm>
          <a:prstGeom prst="rect">
            <a:avLst/>
          </a:prstGeom>
        </p:spPr>
      </p:pic>
      <p:pic>
        <p:nvPicPr>
          <p:cNvPr id="9" name="Bilde 8" descr="Havforskningsinstituttet båt.jp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5125793"/>
            <a:ext cx="2256250" cy="1230736"/>
          </a:xfrm>
          <a:prstGeom prst="rect">
            <a:avLst/>
          </a:prstGeom>
        </p:spPr>
      </p:pic>
      <p:pic>
        <p:nvPicPr>
          <p:cNvPr id="5" name="Bilde 4" descr="Svalbard 2 597.JPG"/>
          <p:cNvPicPr>
            <a:picLocks noChangeAspect="1"/>
          </p:cNvPicPr>
          <p:nvPr/>
        </p:nvPicPr>
        <p:blipFill>
          <a:blip r:embed="rId7" cstate="print"/>
          <a:srcRect r="18507"/>
          <a:stretch>
            <a:fillRect/>
          </a:stretch>
        </p:blipFill>
        <p:spPr>
          <a:xfrm>
            <a:off x="6619434" y="4284950"/>
            <a:ext cx="2524566" cy="2059761"/>
          </a:xfrm>
          <a:prstGeom prst="rect">
            <a:avLst/>
          </a:prstGeom>
        </p:spPr>
      </p:pic>
      <p:pic>
        <p:nvPicPr>
          <p:cNvPr id="11" name="Bilde 10" descr="22.juli politibånd.jpg"/>
          <p:cNvPicPr>
            <a:picLocks noChangeAspect="1"/>
          </p:cNvPicPr>
          <p:nvPr/>
        </p:nvPicPr>
        <p:blipFill>
          <a:blip r:embed="rId8" cstate="print"/>
          <a:srcRect t="4321"/>
          <a:stretch>
            <a:fillRect/>
          </a:stretch>
        </p:blipFill>
        <p:spPr>
          <a:xfrm>
            <a:off x="2234680" y="4792068"/>
            <a:ext cx="2446147" cy="1554479"/>
          </a:xfrm>
          <a:prstGeom prst="rect">
            <a:avLst/>
          </a:prstGeom>
        </p:spPr>
      </p:pic>
      <p:pic>
        <p:nvPicPr>
          <p:cNvPr id="13" name="Bilde 12" descr="åker.jpg"/>
          <p:cNvPicPr>
            <a:picLocks noChangeAspect="1"/>
          </p:cNvPicPr>
          <p:nvPr/>
        </p:nvPicPr>
        <p:blipFill>
          <a:blip r:embed="rId9" cstate="print"/>
          <a:srcRect t="7416"/>
          <a:stretch>
            <a:fillRect/>
          </a:stretch>
        </p:blipFill>
        <p:spPr>
          <a:xfrm>
            <a:off x="4678759" y="4792815"/>
            <a:ext cx="2263140" cy="1577340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0" y="1068946"/>
            <a:ext cx="9143999" cy="44045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8" name="Tittel 17"/>
          <p:cNvSpPr>
            <a:spLocks noGrp="1"/>
          </p:cNvSpPr>
          <p:nvPr>
            <p:ph type="title"/>
          </p:nvPr>
        </p:nvSpPr>
        <p:spPr>
          <a:xfrm>
            <a:off x="901521" y="850007"/>
            <a:ext cx="8863885" cy="4919728"/>
          </a:xfrm>
        </p:spPr>
        <p:txBody>
          <a:bodyPr/>
          <a:lstStyle/>
          <a:p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/>
            </a:r>
            <a:br>
              <a:rPr lang="nb-NO" sz="1800" dirty="0" smtClean="0"/>
            </a:br>
            <a:r>
              <a:rPr lang="nb-NO" sz="1800" dirty="0" smtClean="0"/>
              <a:t> </a:t>
            </a: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Klimaforskning			</a:t>
            </a:r>
            <a:b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+ 47 mill kr i 2013</a:t>
            </a:r>
            <a:b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		ca 425 mill kr totalt </a:t>
            </a:r>
            <a:b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b-NO" sz="1800" dirty="0" err="1" smtClean="0">
                <a:solidFill>
                  <a:schemeClr val="accent4">
                    <a:lumMod val="50000"/>
                  </a:schemeClr>
                </a:solidFill>
              </a:rPr>
              <a:t>Isgående</a:t>
            </a: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 forskningsfartøy </a:t>
            </a:r>
            <a:b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+ 75 mill kr i 2013               </a:t>
            </a:r>
            <a:b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		   1,4 mrd kr totalt</a:t>
            </a: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 Samfunnssikkerhet og beredskap                </a:t>
            </a:r>
            <a:b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+ 20 mill kr i 2013</a:t>
            </a:r>
            <a:b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Internasjonalt samarbeid                      </a:t>
            </a:r>
            <a:b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800" dirty="0" smtClean="0">
                <a:solidFill>
                  <a:schemeClr val="accent4">
                    <a:lumMod val="50000"/>
                  </a:schemeClr>
                </a:solidFill>
              </a:rPr>
              <a:t> 	</a:t>
            </a: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+ 440 mill kr i 2013, </a:t>
            </a:r>
            <a:b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		     hvorav 318 mill kr til økt EU-kontingent, </a:t>
            </a:r>
            <a:b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600" dirty="0" smtClean="0">
                <a:solidFill>
                  <a:schemeClr val="accent4">
                    <a:lumMod val="50000"/>
                  </a:schemeClr>
                </a:solidFill>
              </a:rPr>
              <a:t>		     1,7 mrd kr totalt</a:t>
            </a:r>
            <a:r>
              <a:rPr lang="nb-NO" sz="1600" b="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nb-NO" sz="1600" b="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nb-NO" sz="1600" b="0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nb-NO" sz="1800" b="0" dirty="0" smtClean="0"/>
              <a:t/>
            </a:r>
            <a:br>
              <a:rPr lang="nb-NO" sz="1800" b="0" dirty="0" smtClean="0"/>
            </a:br>
            <a:r>
              <a:rPr lang="nb-NO" sz="1800" b="0" dirty="0" smtClean="0"/>
              <a:t>		</a:t>
            </a:r>
            <a:r>
              <a:rPr lang="nb-NO" sz="1800" dirty="0" smtClean="0"/>
              <a:t/>
            </a:r>
            <a:br>
              <a:rPr lang="nb-NO" sz="1800" dirty="0" smtClean="0"/>
            </a:br>
            <a:endParaRPr lang="nb-NO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720090" y="309093"/>
            <a:ext cx="6869430" cy="603455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6766560" y="6006942"/>
            <a:ext cx="1965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 smtClean="0"/>
              <a:t>Kilde: NTNU</a:t>
            </a:r>
            <a:endParaRPr lang="nb-NO" sz="1000" dirty="0"/>
          </a:p>
        </p:txBody>
      </p:sp>
      <p:pic>
        <p:nvPicPr>
          <p:cNvPr id="5" name="Bilde 4" descr="moser rot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5438" y="309093"/>
            <a:ext cx="4408562" cy="6014434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22363" y="2114550"/>
            <a:ext cx="4444047" cy="241881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Helse- og velferdsforskning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Teknologistrategiene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Sentre for fremragende forskning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Hjerneforskning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Kjønnsbalanse i forskningen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8875" y="1066800"/>
            <a:ext cx="7315424" cy="533400"/>
          </a:xfrm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Ca 7,2 mrd til Norges forskningsråd 2013</a:t>
            </a:r>
            <a:endParaRPr lang="nb-NO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/>
          <p:nvPr/>
        </p:nvSpPr>
        <p:spPr>
          <a:xfrm>
            <a:off x="4250028" y="450762"/>
            <a:ext cx="4893972" cy="587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721217" y="450761"/>
            <a:ext cx="3554570" cy="58598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81825" y="746975"/>
            <a:ext cx="7353837" cy="643943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Kvalitet i utdanning, ca 100 mill kr i 2013</a:t>
            </a:r>
            <a:endParaRPr lang="nb-NO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Plassholder for innhold 11" descr="inngang_sor_2_medi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8632" y="1760602"/>
            <a:ext cx="3001091" cy="4006456"/>
          </a:xfrm>
        </p:spPr>
      </p:pic>
      <p:sp>
        <p:nvSpPr>
          <p:cNvPr id="14" name="TekstSylinder 13"/>
          <p:cNvSpPr txBox="1"/>
          <p:nvPr/>
        </p:nvSpPr>
        <p:spPr>
          <a:xfrm>
            <a:off x="1262130" y="6049038"/>
            <a:ext cx="4185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 dirty="0" smtClean="0"/>
              <a:t>Inngangsparti Høgskolen i Lillehammer</a:t>
            </a:r>
            <a:endParaRPr lang="nb-NO" sz="1100" i="1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4739424" y="1687132"/>
            <a:ext cx="44045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Sentre for fremragende utdanning</a:t>
            </a:r>
          </a:p>
          <a:p>
            <a:endParaRPr lang="nb-NO" sz="20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”Utdanning for velferd”    </a:t>
            </a:r>
          </a:p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Helse- og velferdsutdanningene</a:t>
            </a:r>
          </a:p>
          <a:p>
            <a:endParaRPr lang="nb-NO" sz="20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NOKUT</a:t>
            </a:r>
          </a:p>
          <a:p>
            <a:endParaRPr lang="nb-NO" sz="20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Utstyr til ingeniørutdanningene</a:t>
            </a:r>
          </a:p>
          <a:p>
            <a:endParaRPr lang="nb-NO" sz="20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r>
              <a:rPr lang="nb-NO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Program for kunstnerisk utviklingsarbeid</a:t>
            </a:r>
          </a:p>
          <a:p>
            <a:endParaRPr lang="nb-NO" sz="2000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endParaRPr lang="nb-NO" sz="20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endParaRPr lang="nb-NO" sz="20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endParaRPr lang="nb-NO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746975" y="437880"/>
            <a:ext cx="8397025" cy="58727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58875" y="257577"/>
            <a:ext cx="6435725" cy="643944"/>
          </a:xfrm>
        </p:spPr>
        <p:txBody>
          <a:bodyPr/>
          <a:lstStyle/>
          <a:p>
            <a:r>
              <a:rPr lang="nb-NO" dirty="0" smtClean="0">
                <a:solidFill>
                  <a:schemeClr val="accent4">
                    <a:lumMod val="50000"/>
                  </a:schemeClr>
                </a:solidFill>
              </a:rPr>
              <a:t>Store ungdomskull- flere plasser</a:t>
            </a:r>
            <a:endParaRPr lang="nb-NO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1059055" y="1799870"/>
          <a:ext cx="6215270" cy="40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08338" y="5743696"/>
            <a:ext cx="843566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	+293,6 mill kroner i 2013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sz="1400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  <a:t>(i tillegg kommer 260,5 mill kr som uttelling for avlagte studiepoeng)</a:t>
            </a:r>
            <a:endParaRPr kumimoji="0" lang="nb-NO" sz="1400" b="1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98490" y="901521"/>
            <a:ext cx="819096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3200" b="1" dirty="0" smtClean="0">
                <a:solidFill>
                  <a:schemeClr val="bg1"/>
                </a:solidFill>
              </a:rPr>
              <a:t>2006-2017: Total økning 2,5 milliarder kr</a:t>
            </a:r>
            <a:endParaRPr lang="nb-NO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746974" y="437882"/>
            <a:ext cx="8397025" cy="59242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32" name="Picture 8" descr="C:\Users\KD10975\AppData\Local\Microsoft\Windows\Temporary Internet Files\Content.IE5\2CBV8IMT\MP900442213[1].jpg"/>
          <p:cNvPicPr>
            <a:picLocks noChangeAspect="1" noChangeArrowheads="1"/>
          </p:cNvPicPr>
          <p:nvPr/>
        </p:nvPicPr>
        <p:blipFill>
          <a:blip r:embed="rId3" cstate="print"/>
          <a:srcRect l="28281" t="23807" r="9621" b="24883"/>
          <a:stretch>
            <a:fillRect/>
          </a:stretch>
        </p:blipFill>
        <p:spPr bwMode="auto">
          <a:xfrm>
            <a:off x="6220496" y="3387145"/>
            <a:ext cx="2743200" cy="3000777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7279" y="386366"/>
            <a:ext cx="6667321" cy="540913"/>
          </a:xfrm>
        </p:spPr>
        <p:txBody>
          <a:bodyPr/>
          <a:lstStyle/>
          <a:p>
            <a:r>
              <a:rPr lang="nb-NO" dirty="0" smtClean="0">
                <a:solidFill>
                  <a:schemeClr val="accent4">
                    <a:lumMod val="75000"/>
                  </a:schemeClr>
                </a:solidFill>
              </a:rPr>
              <a:t>Studentene</a:t>
            </a:r>
            <a:endParaRPr lang="nb-NO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Bilde 23" descr="Siloen.jpg"/>
          <p:cNvPicPr>
            <a:picLocks noChangeAspect="1"/>
          </p:cNvPicPr>
          <p:nvPr/>
        </p:nvPicPr>
        <p:blipFill>
          <a:blip r:embed="rId4" cstate="print"/>
          <a:srcRect l="15947"/>
          <a:stretch>
            <a:fillRect/>
          </a:stretch>
        </p:blipFill>
        <p:spPr>
          <a:xfrm>
            <a:off x="825430" y="911180"/>
            <a:ext cx="1531404" cy="1214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kstSylinder 9"/>
          <p:cNvSpPr txBox="1"/>
          <p:nvPr/>
        </p:nvSpPr>
        <p:spPr>
          <a:xfrm>
            <a:off x="721218" y="2331075"/>
            <a:ext cx="33098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Utbygging av nye studentboliger </a:t>
            </a:r>
          </a:p>
          <a:p>
            <a:r>
              <a:rPr lang="nb-NO" sz="1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+250 mill kr i 2013</a:t>
            </a:r>
          </a:p>
          <a:p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721218" y="3361386"/>
            <a:ext cx="5499278" cy="304698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nb-NO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 err="1" smtClean="0">
                <a:solidFill>
                  <a:schemeClr val="bg1"/>
                </a:solidFill>
              </a:rPr>
              <a:t>Sykestipend</a:t>
            </a:r>
            <a:endParaRPr lang="nb-NO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Studiestøtte 94 400 kr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Studiekvalitet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>
                <a:solidFill>
                  <a:schemeClr val="bg1"/>
                </a:solidFill>
              </a:rPr>
              <a:t>Fastpris på fagbøker forlenges</a:t>
            </a:r>
          </a:p>
          <a:p>
            <a:pPr>
              <a:buFont typeface="Arial" pitchFamily="34" charset="0"/>
              <a:buChar char="•"/>
            </a:pPr>
            <a:endParaRPr lang="nb-NO" dirty="0" smtClean="0">
              <a:solidFill>
                <a:schemeClr val="bg1"/>
              </a:solidFill>
            </a:endParaRPr>
          </a:p>
        </p:txBody>
      </p:sp>
      <p:pic>
        <p:nvPicPr>
          <p:cNvPr id="22" name="Picture 2" descr="C:\Users\KD10975\AppData\Local\Microsoft\Windows\Temporary Internet Files\Content.IE5\XDE0I6R1\MP90042655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3193" y="3512714"/>
            <a:ext cx="898303" cy="898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Bilde 20" descr="laanekasse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16951" y="3507106"/>
            <a:ext cx="1070948" cy="95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Bilde 22" descr="800px-Oslo_Universitet_2.jpg"/>
          <p:cNvPicPr>
            <a:picLocks noChangeAspect="1"/>
          </p:cNvPicPr>
          <p:nvPr/>
        </p:nvPicPr>
        <p:blipFill>
          <a:blip r:embed="rId7" cstate="print"/>
          <a:srcRect l="11423" r="19505" b="12500"/>
          <a:stretch>
            <a:fillRect/>
          </a:stretch>
        </p:blipFill>
        <p:spPr>
          <a:xfrm>
            <a:off x="3061044" y="3541691"/>
            <a:ext cx="1107698" cy="940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KD10975\AppData\Local\Microsoft\Windows\Temporary Internet Files\Content.IE5\XDE0I6R1\MC90043264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50217" y="3396804"/>
            <a:ext cx="1258912" cy="125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Diagram 11"/>
          <p:cNvGraphicFramePr/>
          <p:nvPr/>
        </p:nvGraphicFramePr>
        <p:xfrm>
          <a:off x="3258355" y="0"/>
          <a:ext cx="5396248" cy="318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34096" y="409593"/>
            <a:ext cx="4494727" cy="591140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lassholder for innhold 3" descr="oseberg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5128"/>
          <a:stretch>
            <a:fillRect/>
          </a:stretch>
        </p:blipFill>
        <p:spPr>
          <a:xfrm>
            <a:off x="5097691" y="409593"/>
            <a:ext cx="4046309" cy="5913933"/>
          </a:xfrm>
        </p:spPr>
      </p:pic>
      <p:sp>
        <p:nvSpPr>
          <p:cNvPr id="6" name="TekstSylinder 5"/>
          <p:cNvSpPr txBox="1"/>
          <p:nvPr/>
        </p:nvSpPr>
        <p:spPr>
          <a:xfrm>
            <a:off x="927278" y="1622736"/>
            <a:ext cx="7830356" cy="3462486"/>
          </a:xfrm>
          <a:prstGeom prst="rect">
            <a:avLst/>
          </a:prstGeom>
          <a:solidFill>
            <a:schemeClr val="accent4">
              <a:lumMod val="75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Sikring av vikingskipene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1800" dirty="0" err="1" smtClean="0">
                <a:solidFill>
                  <a:schemeClr val="bg1"/>
                </a:solidFill>
                <a:latin typeface="+mn-lt"/>
              </a:rPr>
              <a:t>Urbygningen</a:t>
            </a: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på Ås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Samarbeid, arbeidsdeling og faglig konsentrasjon (SAK)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Grunnskolelærerutdanningene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1800" dirty="0" err="1" smtClean="0">
                <a:solidFill>
                  <a:schemeClr val="bg1"/>
                </a:solidFill>
                <a:latin typeface="+mn-lt"/>
              </a:rPr>
              <a:t>eCampus</a:t>
            </a:r>
            <a:endParaRPr lang="nb-NO" sz="18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Nordområdesenteret ved Universitetet i Nordland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nb-NO" sz="1800" dirty="0" err="1" smtClean="0">
                <a:solidFill>
                  <a:schemeClr val="bg1"/>
                </a:solidFill>
                <a:latin typeface="+mn-lt"/>
              </a:rPr>
              <a:t>Artsdatabanken</a:t>
            </a:r>
            <a:endParaRPr lang="nb-NO" sz="18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nb-NO" sz="1800" dirty="0" smtClean="0">
                <a:solidFill>
                  <a:schemeClr val="bg1"/>
                </a:solidFill>
                <a:latin typeface="+mn-lt"/>
              </a:rPr>
              <a:t> Bilaterale samarbeid innen høyere utdanning og forskning</a:t>
            </a:r>
            <a:endParaRPr lang="nb-NO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91673" y="579550"/>
            <a:ext cx="7804597" cy="824248"/>
          </a:xfrm>
          <a:noFill/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Universitets- og høyskolesektoren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sz="2000" dirty="0" smtClean="0">
                <a:solidFill>
                  <a:schemeClr val="bg1"/>
                </a:solidFill>
              </a:rPr>
              <a:t>+ 1,5 mrd kr 2013, totalt ca 28,6 mrd kr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1184856" y="5718220"/>
            <a:ext cx="580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dirty="0" smtClean="0">
                <a:solidFill>
                  <a:schemeClr val="bg1"/>
                </a:solidFill>
                <a:latin typeface="+mn-lt"/>
              </a:rPr>
              <a:t>Realvekst 2013: 2 pst</a:t>
            </a:r>
            <a:endParaRPr lang="nb-NO" sz="1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D_3_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D_3_n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D_3_n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D_3_n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D_3_n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KD_3_no</Template>
  <TotalTime>3505</TotalTime>
  <Words>329</Words>
  <Application>Microsoft Office PowerPoint</Application>
  <PresentationFormat>Skjermfremvisning (4:3)</PresentationFormat>
  <Paragraphs>178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KD_3_no</vt:lpstr>
      <vt:lpstr>Statsbudsjettet 2013   Vi satser på kunnskap </vt:lpstr>
      <vt:lpstr>Lysbilde 2</vt:lpstr>
      <vt:lpstr>Lysbilde 3</vt:lpstr>
      <vt:lpstr>    Klimaforskning     + 47 mill kr i 2013   ca 425 mill kr totalt    Isgående forskningsfartøy   + 75 mill kr i 2013                     1,4 mrd kr totalt   Samfunnssikkerhet og beredskap                  + 20 mill kr i 2013   Internasjonalt samarbeid                         + 440 mill kr i 2013,         hvorav 318 mill kr til økt EU-kontingent,         1,7 mrd kr totalt      </vt:lpstr>
      <vt:lpstr>Ca 7,2 mrd til Norges forskningsråd 2013</vt:lpstr>
      <vt:lpstr>Kvalitet i utdanning, ca 100 mill kr i 2013</vt:lpstr>
      <vt:lpstr>Store ungdomskull- flere plasser</vt:lpstr>
      <vt:lpstr>Studentene</vt:lpstr>
      <vt:lpstr>Universitets- og høyskolesektoren  + 1,5 mrd kr 2013, totalt ca 28,6 mrd kr</vt:lpstr>
      <vt:lpstr>Lysbilde 10</vt:lpstr>
      <vt:lpstr>Lysbilde 11</vt:lpstr>
      <vt:lpstr>Flere skal lykkes!</vt:lpstr>
      <vt:lpstr>   Gratis kulturskoletime i småskolen  Frivillig tilbud til 60 000 barn   </vt:lpstr>
      <vt:lpstr>Lysbilde 14</vt:lpstr>
      <vt:lpstr>Storsatsing på ungdomstrinnet</vt:lpstr>
      <vt:lpstr>Flere lærere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Marius Seljedal</dc:creator>
  <cp:lastModifiedBy>Anne Sofie Holter</cp:lastModifiedBy>
  <cp:revision>411</cp:revision>
  <cp:lastPrinted>2003-11-05T13:01:31Z</cp:lastPrinted>
  <dcterms:created xsi:type="dcterms:W3CDTF">2010-09-27T10:06:19Z</dcterms:created>
  <dcterms:modified xsi:type="dcterms:W3CDTF">2012-10-08T13:40:00Z</dcterms:modified>
</cp:coreProperties>
</file>