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700" r:id="rId2"/>
  </p:sldMasterIdLst>
  <p:notesMasterIdLst>
    <p:notesMasterId r:id="rId15"/>
  </p:notesMasterIdLst>
  <p:sldIdLst>
    <p:sldId id="278" r:id="rId3"/>
    <p:sldId id="276" r:id="rId4"/>
    <p:sldId id="259" r:id="rId5"/>
    <p:sldId id="286" r:id="rId6"/>
    <p:sldId id="287" r:id="rId7"/>
    <p:sldId id="285" r:id="rId8"/>
    <p:sldId id="288" r:id="rId9"/>
    <p:sldId id="273" r:id="rId10"/>
    <p:sldId id="256" r:id="rId11"/>
    <p:sldId id="289" r:id="rId12"/>
    <p:sldId id="290" r:id="rId13"/>
    <p:sldId id="291" r:id="rId14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D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3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D7E2AD-CCA7-4DE0-A7C5-47F2E12BD69E}" type="datetimeFigureOut">
              <a:rPr lang="nb-NO" smtClean="0"/>
              <a:t>08.12.2020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E726E-BCB3-4A34-BB11-CA0CEDC1F6A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30840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med fast bilde">
    <p:bg>
      <p:bgPr>
        <a:gradFill flip="none" rotWithShape="1"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2133600" y="850362"/>
            <a:ext cx="10058400" cy="6007638"/>
          </a:xfrm>
          <a:prstGeom prst="rect">
            <a:avLst/>
          </a:prstGeom>
        </p:spPr>
      </p:pic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3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</p:spTree>
    <p:extLst>
      <p:ext uri="{BB962C8B-B14F-4D97-AF65-F5344CB8AC3E}">
        <p14:creationId xmlns:p14="http://schemas.microsoft.com/office/powerpoint/2010/main" val="20964307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Sita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D1594769-38C3-4582-953B-9EE2D4914781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Tittel 1"/>
          <p:cNvSpPr>
            <a:spLocks noGrp="1"/>
          </p:cNvSpPr>
          <p:nvPr>
            <p:ph type="ctrTitle" hasCustomPrompt="1"/>
          </p:nvPr>
        </p:nvSpPr>
        <p:spPr>
          <a:xfrm>
            <a:off x="1841810" y="914400"/>
            <a:ext cx="8508380" cy="3801437"/>
          </a:xfrm>
        </p:spPr>
        <p:txBody>
          <a:bodyPr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5400" b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5400" dirty="0"/>
              <a:t>«</a:t>
            </a:r>
            <a:r>
              <a:rPr lang="nb-NO" dirty="0"/>
              <a:t>Klikk for sette </a:t>
            </a:r>
            <a:br>
              <a:rPr lang="nb-NO" dirty="0"/>
            </a:br>
            <a:r>
              <a:rPr lang="nb-NO" dirty="0"/>
              <a:t>inn et sitat. Husk anførselstegn!</a:t>
            </a:r>
            <a:r>
              <a:rPr lang="nb-NO" sz="5400" dirty="0"/>
              <a:t>»</a:t>
            </a:r>
            <a:endParaRPr lang="nb-NO" dirty="0"/>
          </a:p>
        </p:txBody>
      </p:sp>
      <p:sp>
        <p:nvSpPr>
          <p:cNvPr id="7" name="Plassholder for tekst 7"/>
          <p:cNvSpPr>
            <a:spLocks noGrp="1"/>
          </p:cNvSpPr>
          <p:nvPr>
            <p:ph type="body" sz="quarter" idx="13" hasCustomPrompt="1"/>
          </p:nvPr>
        </p:nvSpPr>
        <p:spPr>
          <a:xfrm>
            <a:off x="1841810" y="4972442"/>
            <a:ext cx="8507412" cy="441325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b-NO" dirty="0"/>
              <a:t>Navn </a:t>
            </a:r>
            <a:r>
              <a:rPr lang="nb-NO" dirty="0" err="1"/>
              <a:t>Navnesen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199307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fast bilde">
    <p:bg>
      <p:bgPr>
        <a:gradFill>
          <a:gsLst>
            <a:gs pos="0">
              <a:schemeClr val="accent3">
                <a:lumMod val="0"/>
                <a:lumOff val="100000"/>
              </a:schemeClr>
            </a:gs>
            <a:gs pos="35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76922" y="0"/>
            <a:ext cx="6303356" cy="6858000"/>
          </a:xfrm>
          <a:prstGeom prst="rect">
            <a:avLst/>
          </a:prstGeom>
        </p:spPr>
      </p:pic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0" indent="0" algn="l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6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58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3C6848C8-238A-4EFE-92C8-FF63EB28106A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73043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HVIT 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607" y="3011400"/>
            <a:ext cx="4360025" cy="835200"/>
          </a:xfrm>
          <a:prstGeom prst="rect">
            <a:avLst/>
          </a:prstGeom>
          <a:blipFill>
            <a:blip r:embed="rId3">
              <a:alphaModFix amt="80000"/>
            </a:blip>
            <a:stretch>
              <a:fillRect/>
            </a:stretch>
          </a:blipFill>
        </p:spPr>
      </p:pic>
    </p:spTree>
    <p:extLst>
      <p:ext uri="{BB962C8B-B14F-4D97-AF65-F5344CB8AC3E}">
        <p14:creationId xmlns:p14="http://schemas.microsoft.com/office/powerpoint/2010/main" val="2945613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side SOR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44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2911999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 og innhold SORT 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94B32E-106F-4A03-A9E9-CECFA00F03C5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pic>
        <p:nvPicPr>
          <p:cNvPr id="7" name="Bild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55235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225139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 To innholdsdeler SOR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303991E-A402-4D53-89C9-8779F3D31D51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9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4581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e innholdsdeler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7A36B5F-D9B3-48E7-8DE4-9FFF3E6C0AD4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3968619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798525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831796" y="5790135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14" name="Bild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192353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0496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nhold og bilde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E22A94-5E5E-4EF4-9FFF-EFC2140A78E5}" type="datetime1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08.12.2020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E3B291-050D-4A82-B0A1-DB349FC61753}" type="slidenum">
              <a:rPr kumimoji="0" lang="nb-NO" sz="800" b="0" i="0" u="none" strike="noStrike" kern="1200" cap="none" spc="0" normalizeH="0" baseline="0" noProof="0" smtClean="0">
                <a:ln>
                  <a:noFill/>
                </a:ln>
                <a:solidFill>
                  <a:srgbClr val="A5A5A5">
                    <a:lumMod val="75000"/>
                  </a:srgbClr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nb-NO" sz="800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75000"/>
                </a:srgbClr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0"/>
            <a:ext cx="5140800" cy="6858000"/>
          </a:xfrm>
          <a:prstGeom prst="rect">
            <a:avLst/>
          </a:prstGeom>
          <a:solidFill>
            <a:schemeClr val="tx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676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25713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pic>
        <p:nvPicPr>
          <p:cNvPr id="12" name="Bild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091976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telside HVIT 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ssholder for bilde 4" title="Klikk ikonet for å legge til et bilde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211050" cy="6858000"/>
          </a:xfrm>
          <a:solidFill>
            <a:schemeClr val="bg2"/>
          </a:solidFill>
        </p:spPr>
        <p:txBody>
          <a:bodyPr wrap="none" lIns="1800000" tIns="36000" anchor="ctr" anchorCtr="1"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Sett inn bilde</a:t>
            </a:r>
          </a:p>
        </p:txBody>
      </p:sp>
      <p:sp>
        <p:nvSpPr>
          <p:cNvPr id="25" name="Plassholder for tekst 24"/>
          <p:cNvSpPr>
            <a:spLocks noGrp="1"/>
          </p:cNvSpPr>
          <p:nvPr>
            <p:ph type="body" sz="quarter" idx="24" hasCustomPrompt="1"/>
          </p:nvPr>
        </p:nvSpPr>
        <p:spPr>
          <a:xfrm>
            <a:off x="-19050" y="0"/>
            <a:ext cx="12211050" cy="850362"/>
          </a:xfrm>
          <a:blipFill dpi="0" rotWithShape="1">
            <a:blip r:embed="rId2">
              <a:alphaModFix amt="8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en-US" dirty="0"/>
              <a:t>?</a:t>
            </a:r>
            <a:endParaRPr lang="nb-NO" dirty="0"/>
          </a:p>
        </p:txBody>
      </p:sp>
      <p:sp>
        <p:nvSpPr>
          <p:cNvPr id="22" name="Plassholder for tekst 18"/>
          <p:cNvSpPr>
            <a:spLocks noGrp="1"/>
          </p:cNvSpPr>
          <p:nvPr>
            <p:ph type="body" sz="quarter" idx="23" hasCustomPrompt="1"/>
          </p:nvPr>
        </p:nvSpPr>
        <p:spPr>
          <a:xfrm>
            <a:off x="-19050" y="2032921"/>
            <a:ext cx="6121270" cy="2160000"/>
          </a:xfrm>
          <a:solidFill>
            <a:schemeClr val="tx1">
              <a:alpha val="80000"/>
            </a:schemeClr>
          </a:solidFill>
        </p:spPr>
        <p:txBody>
          <a:bodyPr lIns="792000" rIns="108000" anchor="ctr" anchorCtr="0">
            <a:noAutofit/>
          </a:bodyPr>
          <a:lstStyle>
            <a:lvl1pPr marL="0" indent="0"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err="1"/>
              <a:t>Tittel</a:t>
            </a:r>
            <a:r>
              <a:rPr lang="en-US" dirty="0"/>
              <a:t> p</a:t>
            </a:r>
            <a:r>
              <a:rPr lang="nb-NO" dirty="0"/>
              <a:t>å maks tre linjer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sz="quarter" idx="16" hasCustomPrompt="1"/>
          </p:nvPr>
        </p:nvSpPr>
        <p:spPr>
          <a:xfrm>
            <a:off x="-19050" y="4192921"/>
            <a:ext cx="6121270" cy="336798"/>
          </a:xfrm>
          <a:solidFill>
            <a:schemeClr val="tx1">
              <a:lumMod val="65000"/>
              <a:lumOff val="35000"/>
              <a:alpha val="77647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None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Navn</a:t>
            </a:r>
            <a:r>
              <a:rPr lang="en-US" dirty="0"/>
              <a:t> p</a:t>
            </a:r>
            <a:r>
              <a:rPr lang="nb-NO" dirty="0"/>
              <a:t>å foredragsholder</a:t>
            </a:r>
          </a:p>
        </p:txBody>
      </p:sp>
      <p:sp>
        <p:nvSpPr>
          <p:cNvPr id="10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-19050" y="4529719"/>
            <a:ext cx="6121270" cy="336798"/>
          </a:xfrm>
          <a:solidFill>
            <a:schemeClr val="tx1">
              <a:lumMod val="65000"/>
              <a:lumOff val="35000"/>
              <a:alpha val="78000"/>
            </a:schemeClr>
          </a:solidFill>
        </p:spPr>
        <p:txBody>
          <a:bodyPr rIns="144000" anchor="ctr" anchorCtr="0">
            <a:noAutofit/>
          </a:bodyPr>
          <a:lstStyle>
            <a:lvl1pPr marL="396000" indent="0" algn="r">
              <a:lnSpc>
                <a:spcPts val="2300"/>
              </a:lnSpc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nb-NO" dirty="0"/>
              <a:t>Sted og dato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3435496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5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25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uiExpand="1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25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342" y="6318000"/>
            <a:ext cx="162000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4935610-1147-486D-AD88-C448C4BF48C3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9E3B291-050D-4A82-B0A1-DB349FC61753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14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7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8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noFill/>
          <a:ln>
            <a:noFill/>
          </a:ln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0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noFill/>
          <a:ln>
            <a:noFill/>
          </a:ln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1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2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noFill/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23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4497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30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81483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pic>
        <p:nvPicPr>
          <p:cNvPr id="24" name="Bild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4776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 bilder med tekst SORT 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78036C32-E606-4872-8CCA-C8D4C1EFA46D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25587"/>
            <a:ext cx="2304000" cy="2304000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pic>
        <p:nvPicPr>
          <p:cNvPr id="20" name="Bild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98" y="6285716"/>
            <a:ext cx="2255194" cy="43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32117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ltittel med bilde SO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  <a:solidFill>
            <a:schemeClr val="tx1">
              <a:lumMod val="75000"/>
              <a:lumOff val="25000"/>
            </a:schemeClr>
          </a:solidFill>
        </p:spPr>
        <p:txBody>
          <a:bodyPr lIns="1836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1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429000"/>
            <a:ext cx="6120000" cy="1732839"/>
          </a:xfrm>
          <a:solidFill>
            <a:schemeClr val="tx1">
              <a:alpha val="80000"/>
            </a:schemeClr>
          </a:solidFill>
        </p:spPr>
        <p:txBody>
          <a:bodyPr lIns="792000" anchor="ctr">
            <a:normAutofit/>
          </a:bodyPr>
          <a:lstStyle>
            <a:lvl1pPr marL="432000" indent="0">
              <a:lnSpc>
                <a:spcPts val="4200"/>
              </a:lnSpc>
              <a:spcBef>
                <a:spcPts val="0"/>
              </a:spcBef>
              <a:buNone/>
              <a:defRPr sz="3600" b="1" baseline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nb-NO" dirty="0"/>
              <a:t>Skriv inn deltittel her</a:t>
            </a:r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367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 animBg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vslutningsside SORT ">
    <p:bg>
      <p:bgPr>
        <a:solidFill>
          <a:srgbClr val="3E3E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6" y="3011400"/>
            <a:ext cx="4362387" cy="83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01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69461-79A0-42F6-9E48-88FB8A4899A2}" type="datetime1">
              <a:rPr lang="nb-N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9544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FAA33-4CE6-4EAD-8505-3F3A53B7FE85}" type="datetime1">
              <a:rPr lang="nb-NO" smtClean="0"/>
              <a:t>08.12.2020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DEE4-3EE6-42DB-A3F1-6DEC7B09D11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51744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9AFE5-BB3E-464E-88D4-F26E7A8DE552}" type="datetime1">
              <a:rPr lang="nb-N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93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63D9B-A337-4607-8E1B-DF20C861ECAF}" type="datetime1">
              <a:rPr lang="nb-N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681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C8C749-CF13-4302-9D26-B6B2D360403F}" type="datetime1">
              <a:rPr lang="nb-N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583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C463-C60F-4714-B733-F766C8CF5D7A}" type="datetime1">
              <a:rPr lang="nb-NO" smtClean="0"/>
              <a:t>08.12.2020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5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tel og innhold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600" baseline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 hasCustomPrompt="1"/>
          </p:nvPr>
        </p:nvSpPr>
        <p:spPr/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tekst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FB94CBA-50EA-4324-8AA0-FD28C8B1B0E6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 dirty="0"/>
          </a:p>
        </p:txBody>
      </p:sp>
      <p:sp>
        <p:nvSpPr>
          <p:cNvPr id="8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7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9846000" y="5698836"/>
            <a:ext cx="2150771" cy="478127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137344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9DAAA-E7FD-4CBE-9FE1-505622A9F79E}" type="datetime1">
              <a:rPr lang="nb-NO" smtClean="0"/>
              <a:t>08.12.2020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9647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935A7-CF3D-41BD-8EB5-6D6BB5F78C60}" type="datetime1">
              <a:rPr lang="nb-NO" smtClean="0"/>
              <a:t>08.12.2020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034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899A1-7FDD-42B8-A78C-C1803F0E75A0}" type="datetime1">
              <a:rPr lang="nb-NO" smtClean="0"/>
              <a:t>08.12.2020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052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9C80AD-79C7-4F0F-8353-E3E827EA3ED0}" type="datetime1">
              <a:rPr lang="nb-NO" smtClean="0"/>
              <a:t>08.12.2020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5044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på ikonet for å legge til et bilde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1F55-E77E-470B-A2B9-2F023D08A10C}" type="datetime1">
              <a:rPr lang="nb-NO" smtClean="0"/>
              <a:t>08.12.2020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90833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BE4DD-C8E8-457B-9BBD-8F9245FE66D2}" type="datetime1">
              <a:rPr lang="nb-N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084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70702-26F2-45E9-97B5-449C31DC620C}" type="datetime1">
              <a:rPr lang="nb-N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3521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 Tom side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>
          <a:xfrm>
            <a:off x="2808000" y="6317146"/>
            <a:ext cx="7020000" cy="360000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5020F2D-6A7D-4FF3-BB42-FF13B0EFBDAA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05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 innholdsdeler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106732"/>
          </a:xfrm>
          <a:noFill/>
        </p:spPr>
        <p:txBody>
          <a:bodyPr>
            <a:noAutofit/>
          </a:bodyPr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106732"/>
          </a:xfrm>
        </p:spPr>
        <p:txBody>
          <a:bodyPr/>
          <a:lstStyle>
            <a:lvl1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nb-NO" dirty="0"/>
              <a:t>Klikk for å legge til innhold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C5CE046D-7051-454D-ACD1-958CC2292763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>
          <a:xfrm>
            <a:off x="11555999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6172200" y="5932357"/>
            <a:ext cx="51816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4362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e innholdsdeler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Klikk for legge inn tittel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3D6FE995-A5B2-4C8E-92B5-E45D6FBDEE63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>
          <a:xfrm>
            <a:off x="11555999" y="6317999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6" name="Plassholder for innhold 2"/>
          <p:cNvSpPr>
            <a:spLocks noGrp="1"/>
          </p:cNvSpPr>
          <p:nvPr>
            <p:ph sz="half" idx="1" hasCustomPrompt="1"/>
          </p:nvPr>
        </p:nvSpPr>
        <p:spPr>
          <a:xfrm>
            <a:off x="838200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/>
            </a:lvl1pPr>
          </a:lstStyle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7" name="Plassholder for innhold 3"/>
          <p:cNvSpPr>
            <a:spLocks noGrp="1"/>
          </p:cNvSpPr>
          <p:nvPr>
            <p:ph sz="half" idx="2" hasCustomPrompt="1"/>
          </p:nvPr>
        </p:nvSpPr>
        <p:spPr>
          <a:xfrm>
            <a:off x="4405324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8" name="Plassholder for innhold 3"/>
          <p:cNvSpPr>
            <a:spLocks noGrp="1"/>
          </p:cNvSpPr>
          <p:nvPr>
            <p:ph sz="half" idx="13" hasCustomPrompt="1"/>
          </p:nvPr>
        </p:nvSpPr>
        <p:spPr>
          <a:xfrm>
            <a:off x="7985256" y="1821516"/>
            <a:ext cx="3456000" cy="4110841"/>
          </a:xfrm>
          <a:prstGeom prst="rect">
            <a:avLst/>
          </a:prstGeom>
        </p:spPr>
        <p:txBody>
          <a:bodyPr>
            <a:noAutofit/>
          </a:bodyPr>
          <a:lstStyle/>
          <a:p>
            <a:pPr lvl="0"/>
            <a:r>
              <a:rPr lang="nb-NO" dirty="0"/>
              <a:t>Klikk for å legge til innhold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0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4405324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  <p:sp>
        <p:nvSpPr>
          <p:cNvPr id="11" name="Plassholder for tekst 3"/>
          <p:cNvSpPr>
            <a:spLocks noGrp="1"/>
          </p:cNvSpPr>
          <p:nvPr>
            <p:ph type="body" sz="quarter" idx="17" hasCustomPrompt="1"/>
          </p:nvPr>
        </p:nvSpPr>
        <p:spPr>
          <a:xfrm>
            <a:off x="7990920" y="593235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216698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lde - heldekkende HVI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/>
          <p:cNvSpPr>
            <a:spLocks noGrp="1"/>
          </p:cNvSpPr>
          <p:nvPr>
            <p:ph type="pic" sz="quarter" idx="16" hasCustomPrompt="1"/>
          </p:nvPr>
        </p:nvSpPr>
        <p:spPr>
          <a:xfrm>
            <a:off x="0" y="0"/>
            <a:ext cx="12192000" cy="6858000"/>
          </a:xfrm>
        </p:spPr>
        <p:txBody>
          <a:bodyPr lIns="162000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8131359" y="6407992"/>
            <a:ext cx="4060641" cy="450008"/>
          </a:xfrm>
        </p:spPr>
        <p:txBody>
          <a:bodyPr rIns="180000"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7" name="Plassholder for tekst 2"/>
          <p:cNvSpPr>
            <a:spLocks noGrp="1"/>
          </p:cNvSpPr>
          <p:nvPr>
            <p:ph type="body" sz="quarter" idx="17" hasCustomPrompt="1"/>
          </p:nvPr>
        </p:nvSpPr>
        <p:spPr>
          <a:xfrm>
            <a:off x="360000" y="6282000"/>
            <a:ext cx="2257200" cy="432000"/>
          </a:xfr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lIns="0" tIns="0" rIns="0" bIns="0">
            <a:normAutofit/>
          </a:bodyPr>
          <a:lstStyle>
            <a:lvl1pPr marL="0" indent="0">
              <a:buNone/>
              <a:defRPr sz="200"/>
            </a:lvl1pPr>
          </a:lstStyle>
          <a:p>
            <a:pPr lvl="0"/>
            <a:r>
              <a:rPr lang="nb-NO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9745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nhold og bilde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D47F28E-66E6-4FA4-8340-883781F0F081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13" name="Plassholder for bilde 9"/>
          <p:cNvSpPr>
            <a:spLocks noGrp="1"/>
          </p:cNvSpPr>
          <p:nvPr>
            <p:ph type="pic" sz="quarter" idx="13" hasCustomPrompt="1"/>
          </p:nvPr>
        </p:nvSpPr>
        <p:spPr>
          <a:xfrm>
            <a:off x="7051200" y="1"/>
            <a:ext cx="5140800" cy="6858000"/>
          </a:xfrm>
          <a:prstGeom prst="rect">
            <a:avLst/>
          </a:prstGeom>
          <a:solidFill>
            <a:schemeClr val="bg2">
              <a:lumMod val="85000"/>
            </a:schemeClr>
          </a:solidFill>
        </p:spPr>
        <p:txBody>
          <a:bodyPr tIns="3708000" anchor="t" anchorCtr="1">
            <a:normAutofit/>
          </a:bodyPr>
          <a:lstStyle>
            <a:lvl1pPr marL="0" indent="0" algn="ctr">
              <a:buNone/>
              <a:defRPr sz="1400" baseline="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4" name="Tittel 1"/>
          <p:cNvSpPr>
            <a:spLocks noGrp="1"/>
          </p:cNvSpPr>
          <p:nvPr>
            <p:ph type="title" hasCustomPrompt="1"/>
          </p:nvPr>
        </p:nvSpPr>
        <p:spPr>
          <a:xfrm>
            <a:off x="479427" y="227477"/>
            <a:ext cx="6128107" cy="1325563"/>
          </a:xfrm>
          <a:prstGeom prst="rect">
            <a:avLst/>
          </a:prstGeom>
        </p:spPr>
        <p:txBody>
          <a:bodyPr/>
          <a:lstStyle>
            <a:lvl1pPr algn="l">
              <a:defRPr baseline="0"/>
            </a:lvl1pPr>
          </a:lstStyle>
          <a:p>
            <a:r>
              <a:rPr lang="nb-NO" dirty="0"/>
              <a:t>Klikk for skrive tittel</a:t>
            </a:r>
          </a:p>
        </p:txBody>
      </p:sp>
      <p:sp>
        <p:nvSpPr>
          <p:cNvPr id="15" name="Plassholder for innhold 2"/>
          <p:cNvSpPr>
            <a:spLocks noGrp="1"/>
          </p:cNvSpPr>
          <p:nvPr>
            <p:ph idx="1"/>
          </p:nvPr>
        </p:nvSpPr>
        <p:spPr>
          <a:xfrm>
            <a:off x="479427" y="1700213"/>
            <a:ext cx="6128107" cy="42006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</p:txBody>
      </p:sp>
      <p:sp>
        <p:nvSpPr>
          <p:cNvPr id="8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 rot="16200000">
            <a:off x="9936000" y="4140000"/>
            <a:ext cx="4060641" cy="450008"/>
          </a:xfrm>
        </p:spPr>
        <p:txBody>
          <a:bodyPr rIns="180000" anchor="ctr" anchorCtr="0">
            <a:normAutofit/>
          </a:bodyPr>
          <a:lstStyle>
            <a:lvl1pPr marL="0" indent="0" algn="l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9" name="Plassholder for tekst 3"/>
          <p:cNvSpPr>
            <a:spLocks noGrp="1"/>
          </p:cNvSpPr>
          <p:nvPr>
            <p:ph type="body" sz="quarter" idx="16" hasCustomPrompt="1"/>
          </p:nvPr>
        </p:nvSpPr>
        <p:spPr>
          <a:xfrm>
            <a:off x="3151534" y="5911117"/>
            <a:ext cx="3456000" cy="244606"/>
          </a:xfrm>
        </p:spPr>
        <p:txBody>
          <a:bodyPr rIns="0">
            <a:normAutofit/>
          </a:bodyPr>
          <a:lstStyle>
            <a:lvl1pPr marL="0" indent="0" algn="r">
              <a:buNone/>
              <a:defRPr sz="10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nb-NO" dirty="0"/>
              <a:t>Foto- / kildekreditering</a:t>
            </a:r>
          </a:p>
        </p:txBody>
      </p:sp>
    </p:spTree>
    <p:extLst>
      <p:ext uri="{BB962C8B-B14F-4D97-AF65-F5344CB8AC3E}">
        <p14:creationId xmlns:p14="http://schemas.microsoft.com/office/powerpoint/2010/main" val="3831181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 2 bilder med tekst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1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839969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4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839970" y="4528704"/>
            <a:ext cx="5399999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5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6410472" y="3976254"/>
            <a:ext cx="5400000" cy="546879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26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6410472" y="4528704"/>
            <a:ext cx="5400000" cy="1505340"/>
          </a:xfrm>
          <a:solidFill>
            <a:schemeClr val="bg2"/>
          </a:solidFill>
          <a:ln>
            <a:solidFill>
              <a:schemeClr val="bg2"/>
            </a:solidFill>
          </a:ln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27" name="Plassholder for bunntekst 2"/>
          <p:cNvSpPr>
            <a:spLocks noGrp="1"/>
          </p:cNvSpPr>
          <p:nvPr>
            <p:ph type="ftr" sz="quarter" idx="18"/>
          </p:nvPr>
        </p:nvSpPr>
        <p:spPr>
          <a:xfrm>
            <a:off x="2808000" y="6318000"/>
            <a:ext cx="7020000" cy="360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28" name="Plassholder for dato 1"/>
          <p:cNvSpPr>
            <a:spLocks noGrp="1"/>
          </p:cNvSpPr>
          <p:nvPr>
            <p:ph type="dt" sz="half" idx="17"/>
          </p:nvPr>
        </p:nvSpPr>
        <p:spPr>
          <a:xfrm>
            <a:off x="9846000" y="6318000"/>
            <a:ext cx="1620000" cy="360000"/>
          </a:xfrm>
        </p:spPr>
        <p:txBody>
          <a:bodyPr/>
          <a:lstStyle/>
          <a:p>
            <a:fld id="{02735C81-8376-4594-8F2D-DB7E500EBC67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29" name="Plassholder for lysbildenummer 3"/>
          <p:cNvSpPr>
            <a:spLocks noGrp="1"/>
          </p:cNvSpPr>
          <p:nvPr>
            <p:ph type="sldNum" sz="quarter" idx="19"/>
          </p:nvPr>
        </p:nvSpPr>
        <p:spPr>
          <a:xfrm>
            <a:off x="11555518" y="6318000"/>
            <a:ext cx="450010" cy="360000"/>
          </a:xfrm>
        </p:spPr>
        <p:txBody>
          <a:bodyPr/>
          <a:lstStyle/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sz="quarter" idx="20" hasCustomPrompt="1"/>
          </p:nvPr>
        </p:nvSpPr>
        <p:spPr>
          <a:xfrm>
            <a:off x="839969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6" name="Plassholder for bilde 2"/>
          <p:cNvSpPr>
            <a:spLocks noGrp="1"/>
          </p:cNvSpPr>
          <p:nvPr>
            <p:ph type="pic" sz="quarter" idx="21" hasCustomPrompt="1"/>
          </p:nvPr>
        </p:nvSpPr>
        <p:spPr>
          <a:xfrm>
            <a:off x="6410472" y="1688655"/>
            <a:ext cx="5400000" cy="2284814"/>
          </a:xfrm>
          <a:ln>
            <a:solidFill>
              <a:schemeClr val="bg2">
                <a:lumMod val="90000"/>
              </a:schemeClr>
            </a:solidFill>
          </a:ln>
        </p:spPr>
        <p:txBody>
          <a:bodyPr tIns="1368000">
            <a:normAutofit/>
          </a:bodyPr>
          <a:lstStyle>
            <a:lvl1pPr marL="0" indent="0" algn="ctr">
              <a:buNone/>
              <a:defRPr sz="20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 dirty="0"/>
              <a:t>Sett inn bilde</a:t>
            </a:r>
          </a:p>
        </p:txBody>
      </p:sp>
      <p:sp>
        <p:nvSpPr>
          <p:cNvPr id="12" name="Plassholder for tekst 3"/>
          <p:cNvSpPr>
            <a:spLocks noGrp="1"/>
          </p:cNvSpPr>
          <p:nvPr>
            <p:ph type="body" sz="quarter" idx="15" hasCustomPrompt="1"/>
          </p:nvPr>
        </p:nvSpPr>
        <p:spPr>
          <a:xfrm>
            <a:off x="2229731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  <p:sp>
        <p:nvSpPr>
          <p:cNvPr id="13" name="Plassholder for tekst 3"/>
          <p:cNvSpPr>
            <a:spLocks noGrp="1"/>
          </p:cNvSpPr>
          <p:nvPr>
            <p:ph type="body" sz="quarter" idx="22" hasCustomPrompt="1"/>
          </p:nvPr>
        </p:nvSpPr>
        <p:spPr>
          <a:xfrm>
            <a:off x="7791972" y="3706428"/>
            <a:ext cx="3996000" cy="244606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pPr lvl="0"/>
            <a:r>
              <a:rPr lang="nb-NO" dirty="0"/>
              <a:t>Foto: © Navn på fotograf og bildebyrå</a:t>
            </a:r>
          </a:p>
        </p:txBody>
      </p:sp>
    </p:spTree>
    <p:extLst>
      <p:ext uri="{BB962C8B-B14F-4D97-AF65-F5344CB8AC3E}">
        <p14:creationId xmlns:p14="http://schemas.microsoft.com/office/powerpoint/2010/main" val="15225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er med tekst HVI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>
          <a:xfrm>
            <a:off x="9846000" y="6318000"/>
            <a:ext cx="1620000" cy="360000"/>
          </a:xfrm>
          <a:prstGeom prst="rect">
            <a:avLst/>
          </a:prstGeom>
        </p:spPr>
        <p:txBody>
          <a:bodyPr/>
          <a:lstStyle/>
          <a:p>
            <a:fld id="{9A495212-C522-4085-93BE-1F86772702FA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>
          <a:xfrm>
            <a:off x="2808000" y="6318000"/>
            <a:ext cx="7020000" cy="360000"/>
          </a:xfrm>
          <a:prstGeom prst="rect">
            <a:avLst/>
          </a:prstGeom>
        </p:spPr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>
          <a:xfrm>
            <a:off x="11556000" y="6318000"/>
            <a:ext cx="450000" cy="360000"/>
          </a:xfrm>
          <a:prstGeom prst="rect">
            <a:avLst/>
          </a:prstGeom>
        </p:spPr>
        <p:txBody>
          <a:bodyPr/>
          <a:lstStyle/>
          <a:p>
            <a:fld id="{CBF60C1B-21D4-425B-89C8-B0A7AB09A1E4}" type="slidenum">
              <a:rPr lang="nb-NO" smtClean="0"/>
              <a:t>‹#›</a:t>
            </a:fld>
            <a:endParaRPr lang="nb-NO"/>
          </a:p>
        </p:txBody>
      </p:sp>
      <p:sp>
        <p:nvSpPr>
          <p:cNvPr id="8" name="Tittel 1"/>
          <p:cNvSpPr>
            <a:spLocks noGrp="1"/>
          </p:cNvSpPr>
          <p:nvPr>
            <p:ph type="title" hasCustomPrompt="1"/>
          </p:nvPr>
        </p:nvSpPr>
        <p:spPr>
          <a:xfrm>
            <a:off x="838800" y="363600"/>
            <a:ext cx="9000000" cy="1325563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nb-NO" dirty="0"/>
              <a:t>Klikk for å skrive tittel</a:t>
            </a:r>
          </a:p>
        </p:txBody>
      </p:sp>
      <p:sp>
        <p:nvSpPr>
          <p:cNvPr id="9" name="Plassholder for tekst 2"/>
          <p:cNvSpPr>
            <a:spLocks noGrp="1"/>
          </p:cNvSpPr>
          <p:nvPr>
            <p:ph type="body" idx="1" hasCustomPrompt="1"/>
          </p:nvPr>
        </p:nvSpPr>
        <p:spPr>
          <a:xfrm>
            <a:off x="47942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0" name="Plassholder for tekst 10"/>
          <p:cNvSpPr>
            <a:spLocks noGrp="1"/>
          </p:cNvSpPr>
          <p:nvPr>
            <p:ph type="body" sz="quarter" idx="13"/>
          </p:nvPr>
        </p:nvSpPr>
        <p:spPr>
          <a:xfrm>
            <a:off x="47942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1" name="Plassholder for tekst 4"/>
          <p:cNvSpPr>
            <a:spLocks noGrp="1"/>
          </p:cNvSpPr>
          <p:nvPr>
            <p:ph type="body" sz="quarter" idx="3" hasCustomPrompt="1"/>
          </p:nvPr>
        </p:nvSpPr>
        <p:spPr>
          <a:xfrm>
            <a:off x="4241865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2" name="Plassholder for tekst 10"/>
          <p:cNvSpPr>
            <a:spLocks noGrp="1"/>
          </p:cNvSpPr>
          <p:nvPr>
            <p:ph type="body" sz="quarter" idx="14"/>
          </p:nvPr>
        </p:nvSpPr>
        <p:spPr>
          <a:xfrm>
            <a:off x="4241865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tekst 4"/>
          <p:cNvSpPr>
            <a:spLocks noGrp="1"/>
          </p:cNvSpPr>
          <p:nvPr>
            <p:ph type="body" sz="quarter" idx="17" hasCustomPrompt="1"/>
          </p:nvPr>
        </p:nvSpPr>
        <p:spPr>
          <a:xfrm>
            <a:off x="8004306" y="3935158"/>
            <a:ext cx="3456000" cy="546879"/>
          </a:xfrm>
          <a:prstGeom prst="rect">
            <a:avLst/>
          </a:prstGeom>
        </p:spPr>
        <p:txBody>
          <a:bodyPr lIns="36000" tIns="36000" rIns="36000" bIns="3600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1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dirty="0"/>
              <a:t>Overskrift</a:t>
            </a:r>
          </a:p>
        </p:txBody>
      </p:sp>
      <p:sp>
        <p:nvSpPr>
          <p:cNvPr id="14" name="Plassholder for tekst 10"/>
          <p:cNvSpPr>
            <a:spLocks noGrp="1"/>
          </p:cNvSpPr>
          <p:nvPr>
            <p:ph type="body" sz="quarter" idx="18"/>
          </p:nvPr>
        </p:nvSpPr>
        <p:spPr>
          <a:xfrm>
            <a:off x="8004306" y="4487608"/>
            <a:ext cx="3456000" cy="15053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lnSpc>
                <a:spcPct val="110000"/>
              </a:lnSpc>
              <a:buNone/>
              <a:defRPr sz="2000"/>
            </a:lvl1pPr>
            <a:lvl2pPr marL="457200" indent="0" algn="ctr">
              <a:lnSpc>
                <a:spcPct val="110000"/>
              </a:lnSpc>
              <a:buNone/>
              <a:defRPr sz="1800"/>
            </a:lvl2pPr>
            <a:lvl3pPr marL="914400" indent="0" algn="ctr">
              <a:lnSpc>
                <a:spcPct val="110000"/>
              </a:lnSpc>
              <a:buNone/>
              <a:defRPr sz="1600"/>
            </a:lvl3pPr>
            <a:lvl4pPr marL="1371600" indent="0" algn="ctr">
              <a:lnSpc>
                <a:spcPct val="110000"/>
              </a:lnSpc>
              <a:buNone/>
              <a:defRPr sz="1400"/>
            </a:lvl4pPr>
            <a:lvl5pPr marL="1828800" indent="0" algn="ctr">
              <a:lnSpc>
                <a:spcPct val="110000"/>
              </a:lnSpc>
              <a:buNone/>
              <a:defRPr sz="1400"/>
            </a:lvl5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6" name="Plassholder for bilde 15"/>
          <p:cNvSpPr>
            <a:spLocks noGrp="1" noChangeAspect="1"/>
          </p:cNvSpPr>
          <p:nvPr>
            <p:ph type="pic" sz="quarter" idx="20"/>
          </p:nvPr>
        </p:nvSpPr>
        <p:spPr>
          <a:xfrm>
            <a:off x="1055425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7" name="Plassholder for bilde 15"/>
          <p:cNvSpPr>
            <a:spLocks noGrp="1" noChangeAspect="1"/>
          </p:cNvSpPr>
          <p:nvPr>
            <p:ph type="pic" sz="quarter" idx="21"/>
          </p:nvPr>
        </p:nvSpPr>
        <p:spPr>
          <a:xfrm>
            <a:off x="4956803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18" name="Plassholder for bilde 15"/>
          <p:cNvSpPr>
            <a:spLocks noGrp="1" noChangeAspect="1"/>
          </p:cNvSpPr>
          <p:nvPr>
            <p:ph type="pic" sz="quarter" idx="22"/>
          </p:nvPr>
        </p:nvSpPr>
        <p:spPr>
          <a:xfrm>
            <a:off x="8580306" y="1631158"/>
            <a:ext cx="2304000" cy="23040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anchor="b" anchorCtr="0">
            <a:normAutofit/>
          </a:bodyPr>
          <a:lstStyle>
            <a:lvl1pPr marL="0" indent="0" algn="ctr">
              <a:buNone/>
              <a:defRPr sz="12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b-NO"/>
              <a:t>Klikk på ikonet for å legge til et bilde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8230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900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Klikk for å skrive tittel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900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dirty="0"/>
              <a:t>Rediger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14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2808000" y="6317146"/>
            <a:ext cx="6984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i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endParaRPr lang="nb-NO" dirty="0"/>
          </a:p>
        </p:txBody>
      </p:sp>
      <p:sp>
        <p:nvSpPr>
          <p:cNvPr id="15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846342" y="6317146"/>
            <a:ext cx="162000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DCF5B1A2-9C87-4DEE-AEE6-1437DA6105E2}" type="datetime1">
              <a:rPr lang="nb-NO" smtClean="0"/>
              <a:t>08.12.2020</a:t>
            </a:fld>
            <a:endParaRPr lang="nb-NO" dirty="0"/>
          </a:p>
        </p:txBody>
      </p:sp>
      <p:sp>
        <p:nvSpPr>
          <p:cNvPr id="1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55518" y="6317146"/>
            <a:ext cx="450010" cy="360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fld id="{29E3B291-050D-4A82-B0A1-DB349FC61753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3" y="6282000"/>
            <a:ext cx="2256406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971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68" r:id="rId2"/>
    <p:sldLayoutId id="2147483650" r:id="rId3"/>
    <p:sldLayoutId id="2147483652" r:id="rId4"/>
    <p:sldLayoutId id="2147483662" r:id="rId5"/>
    <p:sldLayoutId id="2147483673" r:id="rId6"/>
    <p:sldLayoutId id="2147483671" r:id="rId7"/>
    <p:sldLayoutId id="2147483669" r:id="rId8"/>
    <p:sldLayoutId id="2147483666" r:id="rId9"/>
    <p:sldLayoutId id="2147483693" r:id="rId10"/>
    <p:sldLayoutId id="2147483659" r:id="rId11"/>
    <p:sldLayoutId id="2147483691" r:id="rId12"/>
    <p:sldLayoutId id="2147483688" r:id="rId13"/>
    <p:sldLayoutId id="2147483689" r:id="rId14"/>
    <p:sldLayoutId id="2147483677" r:id="rId15"/>
    <p:sldLayoutId id="2147483678" r:id="rId16"/>
    <p:sldLayoutId id="2147483679" r:id="rId17"/>
    <p:sldLayoutId id="2147483690" r:id="rId18"/>
    <p:sldLayoutId id="2147483683" r:id="rId19"/>
    <p:sldLayoutId id="2147483684" r:id="rId20"/>
    <p:sldLayoutId id="2147483685" r:id="rId21"/>
    <p:sldLayoutId id="2147483694" r:id="rId22"/>
    <p:sldLayoutId id="2147483657" r:id="rId23"/>
    <p:sldLayoutId id="2147483697" r:id="rId24"/>
    <p:sldLayoutId id="2147483699" r:id="rId2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kern="1200" baseline="0">
          <a:solidFill>
            <a:schemeClr val="tx1"/>
          </a:solidFill>
          <a:latin typeface="Arial" panose="020B0604020202020204" pitchFamily="34" charset="0"/>
          <a:ea typeface="Open Sans Semibold" panose="020B07060308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8AD045-53CD-44BA-B6A2-3665C7E2CE4C}" type="datetime1">
              <a:rPr lang="nb-NO" smtClean="0"/>
              <a:t>08.12.2020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CB887-D9F1-4A0E-8499-D9B6FA9A61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58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arbeidsgiver.difi.no/strategisk-hr-og-ledelse/hr-rapportar" TargetMode="External"/><Relationship Id="rId13" Type="http://schemas.openxmlformats.org/officeDocument/2006/relationships/hyperlink" Target="https://arbeidsgiver.difi.no/strategisk-hr-og-ledelse/partssamarbeid-og-medbestemmelse/ledere-med-personalansvar" TargetMode="External"/><Relationship Id="rId3" Type="http://schemas.openxmlformats.org/officeDocument/2006/relationships/hyperlink" Target="https://arbeidsgiver.difi.no/ressurser-og-verktoy/erfaringsdeling-fra-virksomheter/erfaringer-fra-digitalisering" TargetMode="External"/><Relationship Id="rId7" Type="http://schemas.openxmlformats.org/officeDocument/2006/relationships/hyperlink" Target="https://arbeidsgiver.difi.no/strategisk-hr-og-ledelse/strategisk-kompetanseutvikling" TargetMode="External"/><Relationship Id="rId12" Type="http://schemas.openxmlformats.org/officeDocument/2006/relationships/hyperlink" Target="https://arbeidsgiver.difi.no/nyhet/2020/09/gi-nye-ledere-i-staten-den-beste-starten" TargetMode="External"/><Relationship Id="rId2" Type="http://schemas.openxmlformats.org/officeDocument/2006/relationships/hyperlink" Target="https://arbeidsgiver.difi.no/ressurser-og-verktoy/erfaringsdeling-fra-virksomheter/erfaringer-fra-omstilling" TargetMode="External"/><Relationship Id="rId16" Type="http://schemas.openxmlformats.org/officeDocument/2006/relationships/hyperlink" Target="https://arbeidsgiver.difi.no/ressurser-og-verktoy/erfaringsrommet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arbeidsgiver.difi.no/ressurser-og-verktoy/e-laeringskurs/kompetanseleiing" TargetMode="External"/><Relationship Id="rId11" Type="http://schemas.openxmlformats.org/officeDocument/2006/relationships/hyperlink" Target="https://arbeidsgiver.difi.no/strategisk-hr-og-ledelse/partssamarbeid-og-medbestemmelse/virksomhetsleder" TargetMode="External"/><Relationship Id="rId5" Type="http://schemas.openxmlformats.org/officeDocument/2006/relationships/hyperlink" Target="https://arbeidsgiver.difi.no/ressurser-og-verktoy/e-laeringskurs/endringsleiing" TargetMode="External"/><Relationship Id="rId15" Type="http://schemas.openxmlformats.org/officeDocument/2006/relationships/hyperlink" Target="https://arbeidsgiver.difi.no/ressurser-og-verktoy/dfos-arbeidsgiverstotte" TargetMode="External"/><Relationship Id="rId10" Type="http://schemas.openxmlformats.org/officeDocument/2006/relationships/hyperlink" Target="https://arbeidsgiver.difi.no/strategisk-hr-og-ledelse/strategisk-kompetanseutvikling/mobilitetsprogrammet" TargetMode="External"/><Relationship Id="rId4" Type="http://schemas.openxmlformats.org/officeDocument/2006/relationships/hyperlink" Target="https://arbeidsgiver.difi.no/strategisk-hr-og-ledelse/omstilling-og-endring" TargetMode="External"/><Relationship Id="rId9" Type="http://schemas.openxmlformats.org/officeDocument/2006/relationships/hyperlink" Target="https://arbeidsgiver.difi.no/strategisk-hr-og-ledelse/strategisk-kompetanseutvikling/hvordan-lage-et-godt-program-karriereutvikling" TargetMode="External"/><Relationship Id="rId14" Type="http://schemas.openxmlformats.org/officeDocument/2006/relationships/hyperlink" Target="https://arbeidsgiver.difi.no/ressurser-og-verktoy/e-laeringskurs/samarbeid-og-medbestemmels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rbeidsgiver.difi.no/strategisk-hr-og-ledelse/ledelse/god-ledelse-i-staten/lederkompetanser/systemkompetanse" TargetMode="External"/><Relationship Id="rId2" Type="http://schemas.openxmlformats.org/officeDocument/2006/relationships/hyperlink" Target="https://www.regjeringen.no/no/dokumenter/statlig-arbeidsgiverstrategi-2020-2023/id2705961/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mmh@kmd.dep.no" TargetMode="External"/><Relationship Id="rId4" Type="http://schemas.openxmlformats.org/officeDocument/2006/relationships/hyperlink" Target="https://arbeidsgiver.difi.no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regjeringen.no/no/dokumenter/meld.-st.-30-20192020/id2715113/?ch=7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utendørs, tekst, snø, dekket&#10;&#10;Automatisk generert beskrivelse">
            <a:extLst>
              <a:ext uri="{FF2B5EF4-FFF2-40B4-BE49-F238E27FC236}">
                <a16:creationId xmlns:a16="http://schemas.microsoft.com/office/drawing/2014/main" id="{531A4113-1EA8-405D-BC18-08C1CC88494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7"/>
          <a:stretch/>
        </p:blipFill>
        <p:spPr>
          <a:xfrm>
            <a:off x="0" y="-9000"/>
            <a:ext cx="12192000" cy="687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18589" y="904345"/>
            <a:ext cx="9144000" cy="2387600"/>
          </a:xfrm>
        </p:spPr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Refleksjonsmateriale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ledergrupper</a:t>
            </a:r>
            <a:endParaRPr lang="en-US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440267" y="3438000"/>
            <a:ext cx="9144000" cy="1655762"/>
          </a:xfrm>
        </p:spPr>
        <p:txBody>
          <a:bodyPr/>
          <a:lstStyle/>
          <a:p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Arbeidsgiverstrategi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for </a:t>
            </a:r>
            <a:r>
              <a:rPr lang="en-US" b="1" dirty="0" err="1">
                <a:solidFill>
                  <a:schemeClr val="accent5">
                    <a:lumMod val="50000"/>
                  </a:schemeClr>
                </a:solidFill>
              </a:rPr>
              <a:t>staten</a:t>
            </a:r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 2020-2023</a:t>
            </a: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913CD4AD-DAF5-4FB0-968F-6A7A926AF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526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har på seg, blå, holder, mann&#10;&#10;Automatisk generert beskrivelse">
            <a:extLst>
              <a:ext uri="{FF2B5EF4-FFF2-40B4-BE49-F238E27FC236}">
                <a16:creationId xmlns:a16="http://schemas.microsoft.com/office/drawing/2014/main" id="{CB4F4A41-D7CD-45BA-8EA4-7114B854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718560"/>
            <a:ext cx="3821054" cy="3139440"/>
          </a:xfrm>
          <a:prstGeom prst="rect">
            <a:avLst/>
          </a:prstGeom>
        </p:spPr>
      </p:pic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DEF6F71-CDDE-4F02-869C-2FE8FA78D2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4120" y="1953235"/>
            <a:ext cx="5181600" cy="4106732"/>
          </a:xfrm>
        </p:spPr>
        <p:txBody>
          <a:bodyPr/>
          <a:lstStyle/>
          <a:p>
            <a:pPr lvl="0"/>
            <a:r>
              <a:rPr lang="nb-NO" dirty="0"/>
              <a:t>Har vi tilstrekkelig støtte internt og eksternt til å ta i bruk handlingsrommet vårt?</a:t>
            </a:r>
            <a:endParaRPr lang="nb-NO" sz="2000" dirty="0"/>
          </a:p>
          <a:p>
            <a:pPr lvl="0"/>
            <a:r>
              <a:rPr lang="nb-NO" dirty="0"/>
              <a:t>Hvordan fungerer partssamarbeidet hos oss? </a:t>
            </a:r>
            <a:endParaRPr lang="nb-NO" sz="2000" dirty="0"/>
          </a:p>
          <a:p>
            <a:pPr lvl="1"/>
            <a:r>
              <a:rPr lang="nb-NO" dirty="0"/>
              <a:t>Hva gjør partssamarbeidet viktig for oss?</a:t>
            </a:r>
            <a:endParaRPr lang="nb-NO" sz="1800" dirty="0"/>
          </a:p>
          <a:p>
            <a:pPr lvl="1"/>
            <a:r>
              <a:rPr lang="nb-NO" dirty="0"/>
              <a:t>Hvordan kan vi eventuelt bedre praktiseringen av medbestemmelse i vår virksomhet? </a:t>
            </a:r>
            <a:endParaRPr lang="nb-NO" sz="1800" dirty="0"/>
          </a:p>
          <a:p>
            <a:endParaRPr lang="nb-NO" dirty="0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40B68E-2981-4664-93E4-E09BF75A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370" y="0"/>
            <a:ext cx="11009630" cy="637962"/>
          </a:xfrm>
        </p:spPr>
        <p:txBody>
          <a:bodyPr>
            <a:noAutofit/>
          </a:bodyPr>
          <a:lstStyle/>
          <a:p>
            <a:r>
              <a:rPr lang="nb-NO" sz="1600" i="1" dirty="0"/>
              <a:t>Mål 3 Tydelige arbeidsgivere: Statlige virksomheter har ledere som er kompetente og tydelige i arbeidsgiverrollen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A1B3A8B-97FB-457C-8B35-4E024CBDC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0050" y="1953235"/>
            <a:ext cx="5695950" cy="4446482"/>
          </a:xfrm>
        </p:spPr>
        <p:txBody>
          <a:bodyPr/>
          <a:lstStyle/>
          <a:p>
            <a:pPr lvl="0"/>
            <a:r>
              <a:rPr lang="nb-NO" dirty="0"/>
              <a:t>Hva rammer inn handlingsrommet mitt som arbeidsgiver? Og på hvilken måte?</a:t>
            </a:r>
            <a:endParaRPr lang="nb-NO" sz="2000" dirty="0"/>
          </a:p>
          <a:p>
            <a:pPr lvl="1"/>
            <a:r>
              <a:rPr lang="nb-NO" sz="1600" dirty="0"/>
              <a:t>Arbeidsgivers styringsrett (arbeidsgivers rett til å ansette og si opp arbeidstakere, samt organisere, lede, fordele og kontrollere arbeidet.). Styringsretten rammes nærmere inn av lov- og avtaleverket.</a:t>
            </a:r>
          </a:p>
          <a:p>
            <a:pPr lvl="1"/>
            <a:r>
              <a:rPr lang="nb-NO" sz="1600" dirty="0"/>
              <a:t>Lov- og avtaleverk (som </a:t>
            </a:r>
            <a:r>
              <a:rPr lang="nb-NO" sz="1600" dirty="0" err="1"/>
              <a:t>statsansatteloven</a:t>
            </a:r>
            <a:r>
              <a:rPr lang="nb-NO" sz="1600" dirty="0"/>
              <a:t>, arbeidsmiljøloven, hovedavtalen og hovedavtalen, særavtaler </a:t>
            </a:r>
            <a:r>
              <a:rPr lang="nb-NO" sz="1600" dirty="0" err="1"/>
              <a:t>offentleglova</a:t>
            </a:r>
            <a:r>
              <a:rPr lang="nb-NO" sz="1600" dirty="0"/>
              <a:t> og forvaltningsloven) og forståelsen av dette, </a:t>
            </a:r>
          </a:p>
          <a:p>
            <a:pPr lvl="1"/>
            <a:r>
              <a:rPr lang="nb-NO" sz="1600" dirty="0"/>
              <a:t>Organiseringen /organisasjonskartet, rutiner og praksiser, adferd og kultur</a:t>
            </a:r>
          </a:p>
          <a:p>
            <a:pPr lvl="1"/>
            <a:r>
              <a:rPr lang="nb-NO" sz="1600" dirty="0"/>
              <a:t>Verdier og etikk </a:t>
            </a:r>
          </a:p>
          <a:p>
            <a:pPr lvl="1"/>
            <a:r>
              <a:rPr lang="nb-NO" sz="1600" dirty="0"/>
              <a:t>Politikk</a:t>
            </a:r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8" name="Tittel 1">
            <a:extLst>
              <a:ext uri="{FF2B5EF4-FFF2-40B4-BE49-F238E27FC236}">
                <a16:creationId xmlns:a16="http://schemas.microsoft.com/office/drawing/2014/main" id="{B28528B3-9BB6-4D09-B1CE-AE8B623F718C}"/>
              </a:ext>
            </a:extLst>
          </p:cNvPr>
          <p:cNvSpPr txBox="1">
            <a:spLocks/>
          </p:cNvSpPr>
          <p:nvPr/>
        </p:nvSpPr>
        <p:spPr>
          <a:xfrm>
            <a:off x="1136227" y="711201"/>
            <a:ext cx="10315786" cy="1041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kern="1200" baseline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nb-NO" sz="2400" b="1" i="1" dirty="0"/>
              <a:t>B)  Er vi godt nok kjent med virkemidlene og handlingsrommet vårt til å utvikle virksomheten slik vi ønsker?</a:t>
            </a:r>
            <a:endParaRPr lang="nb-NO" sz="20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4AE0E1C1-8032-472F-835F-5BEA20E68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10</a:t>
            </a:fld>
            <a:endParaRPr lang="nb-NO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B55A3A-DA06-46AB-ABC7-A55F5C72F7C2}"/>
              </a:ext>
            </a:extLst>
          </p:cNvPr>
          <p:cNvSpPr txBox="1"/>
          <p:nvPr/>
        </p:nvSpPr>
        <p:spPr>
          <a:xfrm>
            <a:off x="9988550" y="6153496"/>
            <a:ext cx="220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Foto: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Shutterstock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18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431F1A4-0B21-4725-BDDC-9CFBED0C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50" y="196850"/>
            <a:ext cx="9000000" cy="1313516"/>
          </a:xfrm>
        </p:spPr>
        <p:txBody>
          <a:bodyPr>
            <a:normAutofit/>
          </a:bodyPr>
          <a:lstStyle/>
          <a:p>
            <a:pPr algn="ctr"/>
            <a:r>
              <a:rPr lang="nb-NO" sz="2800" b="1" dirty="0"/>
              <a:t>Er du interessert i mer? Finn verktøy og erfaringer på Arbeidsgiverportalen</a:t>
            </a:r>
            <a:endParaRPr lang="nb-NO" sz="2800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B196688B-67BE-4A57-87CB-C9B0F77E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pPr/>
              <a:t>11</a:t>
            </a:fld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298F3E53-EB20-4D34-A070-C8FF63C036C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400" b="1" u="sng" dirty="0"/>
              <a:t>Endring og omstilling: </a:t>
            </a:r>
            <a:endParaRPr lang="nb-NO" sz="1400" u="sng" dirty="0">
              <a:hlinkClick r:id="rId2"/>
            </a:endParaRPr>
          </a:p>
          <a:p>
            <a:pPr marL="0" indent="0">
              <a:buNone/>
            </a:pPr>
            <a:r>
              <a:rPr lang="nb-NO" sz="1200" u="sng" dirty="0">
                <a:hlinkClick r:id="rId2"/>
              </a:rPr>
              <a:t>Les om andre virksomhetsleders erfaringer fra omstillingsprosesser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3"/>
              </a:rPr>
              <a:t>Les om erfaringer fra arbeid med digitalisering</a:t>
            </a:r>
            <a:r>
              <a:rPr lang="nb-NO" sz="1200" dirty="0"/>
              <a:t> </a:t>
            </a:r>
          </a:p>
          <a:p>
            <a:pPr marL="0" indent="0">
              <a:buNone/>
            </a:pPr>
            <a:r>
              <a:rPr lang="nb-NO" sz="1200" u="sng" dirty="0">
                <a:hlinkClick r:id="rId4"/>
              </a:rPr>
              <a:t>Fagsider på Arbeidsgiverportalen om omstilling og endring</a:t>
            </a:r>
            <a:r>
              <a:rPr lang="nb-NO" sz="1200" dirty="0"/>
              <a:t> </a:t>
            </a:r>
          </a:p>
          <a:p>
            <a:pPr marL="0" indent="0">
              <a:buNone/>
            </a:pPr>
            <a:r>
              <a:rPr lang="nb-NO" sz="1200" b="1" dirty="0"/>
              <a:t>Andre tilbud som kan være aktuelle for din virksomhet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5"/>
              </a:rPr>
              <a:t>Endringsledelse – et kort og praktisk e-læringskurs for ledere i staten</a:t>
            </a:r>
            <a:endParaRPr lang="nb-NO" sz="1200" dirty="0"/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id="{34C70C8D-A944-4453-907F-4D17EE7D9BA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400" b="1" u="sng" dirty="0"/>
              <a:t>Kompetanse: </a:t>
            </a:r>
          </a:p>
          <a:p>
            <a:pPr marL="0" indent="0">
              <a:buNone/>
            </a:pPr>
            <a:r>
              <a:rPr lang="nb-NO" sz="1200" b="1" dirty="0"/>
              <a:t>Tilbud som kan være aktuelle for din virksomhet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6"/>
              </a:rPr>
              <a:t>Kompetanseledelse – et kort og praktisk </a:t>
            </a:r>
            <a:br>
              <a:rPr lang="nb-NO" sz="1200" u="sng" dirty="0">
                <a:hlinkClick r:id="rId6"/>
              </a:rPr>
            </a:br>
            <a:r>
              <a:rPr lang="nb-NO" sz="1200" u="sng" dirty="0">
                <a:hlinkClick r:id="rId6"/>
              </a:rPr>
              <a:t>e-læringskurs for ledere i staten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7"/>
              </a:rPr>
              <a:t>Fagsider på Arbeidsgiverportalen om strategisk kompetanseutvikling</a:t>
            </a:r>
            <a:r>
              <a:rPr lang="nb-NO" sz="1200" dirty="0"/>
              <a:t> </a:t>
            </a:r>
          </a:p>
          <a:p>
            <a:pPr marL="0" indent="0">
              <a:buNone/>
            </a:pPr>
            <a:r>
              <a:rPr lang="nb-NO" sz="1200" u="sng" dirty="0">
                <a:hlinkClick r:id="rId8"/>
              </a:rPr>
              <a:t>Fagsider på Arbeidsgiverportalen om faktagrunnlag og styringsinformasjon innen HR-området</a:t>
            </a:r>
            <a:r>
              <a:rPr lang="nb-NO" sz="1200" dirty="0"/>
              <a:t> </a:t>
            </a:r>
          </a:p>
          <a:p>
            <a:pPr marL="0" indent="0">
              <a:buNone/>
            </a:pPr>
            <a:r>
              <a:rPr lang="nb-NO" sz="1200" u="sng" dirty="0">
                <a:hlinkClick r:id="rId9"/>
              </a:rPr>
              <a:t>Hvordan lage et godt program for karriereutvikling?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10"/>
              </a:rPr>
              <a:t>Fagside om Mobilitetsprogrammet</a:t>
            </a:r>
            <a:endParaRPr lang="nb-NO" sz="1200" dirty="0"/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53E39456-6205-4A2C-A421-A1EE4EB99876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nb-NO" sz="1400" b="1" u="sng" dirty="0"/>
              <a:t>Tydelige arbeidsgivere:</a:t>
            </a:r>
            <a:endParaRPr lang="nb-NO" sz="1400" u="sng" dirty="0">
              <a:hlinkClick r:id="rId11"/>
            </a:endParaRPr>
          </a:p>
          <a:p>
            <a:pPr marL="0" indent="0">
              <a:buNone/>
            </a:pPr>
            <a:r>
              <a:rPr lang="nb-NO" sz="1200" u="sng" dirty="0">
                <a:hlinkClick r:id="rId11"/>
              </a:rPr>
              <a:t>Hvordan kan du som er virksomhetsleder få til et godt partssamarbeid?</a:t>
            </a:r>
            <a:endParaRPr lang="nb-NO" sz="1200" dirty="0"/>
          </a:p>
          <a:p>
            <a:pPr marL="0" indent="0">
              <a:buNone/>
            </a:pPr>
            <a:r>
              <a:rPr lang="nb-NO" sz="1200" b="1" dirty="0"/>
              <a:t>Andre tilbud som kan være aktuelle for din virksomhet</a:t>
            </a:r>
            <a:r>
              <a:rPr lang="nb-NO" sz="1200" dirty="0"/>
              <a:t> </a:t>
            </a:r>
          </a:p>
          <a:p>
            <a:pPr marL="0" indent="0">
              <a:buNone/>
            </a:pPr>
            <a:r>
              <a:rPr lang="nb-NO" sz="1200" u="sng" dirty="0">
                <a:hlinkClick r:id="rId12"/>
              </a:rPr>
              <a:t>Tilbudet "Ny i lederrollen i staten "kommer i 2021 – følg med på Arbeidsgiverportalen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13"/>
              </a:rPr>
              <a:t>Leder med personalansvars rolle i partssamarbeidet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14"/>
              </a:rPr>
              <a:t>E-læringskurset Samarbeid og medbestemmelse – et kurs som retter seg mot ledere, tillitsvalgte og HR/personal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 err="1">
                <a:hlinkClick r:id="rId15"/>
              </a:rPr>
              <a:t>DFØs</a:t>
            </a:r>
            <a:r>
              <a:rPr lang="nb-NO" sz="1200" u="sng" dirty="0">
                <a:hlinkClick r:id="rId15"/>
              </a:rPr>
              <a:t> arbeidsgiverstøtte hjelper med konkrete saker eller problemstillinger</a:t>
            </a:r>
            <a:endParaRPr lang="nb-NO" sz="1200" dirty="0"/>
          </a:p>
          <a:p>
            <a:pPr marL="0" indent="0">
              <a:buNone/>
            </a:pPr>
            <a:r>
              <a:rPr lang="nb-NO" sz="1200" u="sng" dirty="0">
                <a:hlinkClick r:id="rId16"/>
              </a:rPr>
              <a:t>Ønsker du å utveksle erfaringer med kolleger i staten, sjekk ut erfaringsrommet på Arbeidsgiverportalen</a:t>
            </a:r>
            <a:endParaRPr lang="nb-NO" sz="1200" dirty="0"/>
          </a:p>
        </p:txBody>
      </p:sp>
    </p:spTree>
    <p:extLst>
      <p:ext uri="{BB962C8B-B14F-4D97-AF65-F5344CB8AC3E}">
        <p14:creationId xmlns:p14="http://schemas.microsoft.com/office/powerpoint/2010/main" val="6253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990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5000">
        <p:fade/>
      </p:transition>
    </mc:Choice>
    <mc:Fallback xmlns="">
      <p:transition spd="slow" advClick="0" advTm="5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tel 6">
            <a:extLst>
              <a:ext uri="{FF2B5EF4-FFF2-40B4-BE49-F238E27FC236}">
                <a16:creationId xmlns:a16="http://schemas.microsoft.com/office/drawing/2014/main" id="{18201E6C-765E-496B-B8B3-CFF943A83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9000" cy="904875"/>
          </a:xfrm>
        </p:spPr>
        <p:txBody>
          <a:bodyPr/>
          <a:lstStyle/>
          <a:p>
            <a:r>
              <a:rPr lang="nb-NO" dirty="0"/>
              <a:t>Kjære virksomhetsleder og ledergrupper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FDCA2CA-11FD-4E31-A759-527DDA20B1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9036" y="1403350"/>
            <a:ext cx="5570764" cy="4529007"/>
          </a:xfrm>
        </p:spPr>
        <p:txBody>
          <a:bodyPr/>
          <a:lstStyle/>
          <a:p>
            <a:pPr marL="0" indent="0">
              <a:buNone/>
            </a:pPr>
            <a:r>
              <a:rPr lang="nb-NO" sz="1200" u="sng" dirty="0">
                <a:hlinkClick r:id="rId2"/>
              </a:rPr>
              <a:t>Arbeidsgiverstrategien for staten</a:t>
            </a:r>
            <a:r>
              <a:rPr lang="nb-NO" sz="1200" dirty="0"/>
              <a:t> ble vedtatt i juni 2020 og gjelder frem til og med 2023. Strategien har tre målområder: 1) endring og omstilling, 2) kompetanse og 3) tydelige arbeidsgivere. Målgruppen for arbeidsgiverstrategien er virksomhetslederne. </a:t>
            </a:r>
          </a:p>
          <a:p>
            <a:pPr marL="0" indent="0">
              <a:buNone/>
            </a:pPr>
            <a:r>
              <a:rPr lang="nb-NO" sz="1200" dirty="0"/>
              <a:t>For å legge til rette for gode og fruktbare diskusjoner om arbeidsgiverstrategiens mål og temaer i den enkelte virksomhet, har KMD utarbeidet dette refleksjonsmaterialet. Ambisjonen har vært å utforme spørsmål tilpasset ledergruppens strategiske funksjon. Samtidig skal dere kunne tilpasse spørsmålene til egen situasjon og behovene i den enkelte virksomhet.</a:t>
            </a:r>
            <a:r>
              <a:rPr lang="nb-NO" sz="1200" u="sng" dirty="0"/>
              <a:t> </a:t>
            </a:r>
            <a:r>
              <a:rPr lang="nb-NO" sz="1200" dirty="0"/>
              <a:t> </a:t>
            </a:r>
          </a:p>
          <a:p>
            <a:pPr marL="0" indent="0">
              <a:buNone/>
            </a:pPr>
            <a:r>
              <a:rPr lang="nb-NO" sz="1200" dirty="0"/>
              <a:t>Kunnskap om rammeverket som omfatter den statlige arbeidsgiverpolitikken, kan sees som  en del av </a:t>
            </a:r>
            <a:r>
              <a:rPr lang="nb-NO" sz="1200" dirty="0">
                <a:hlinkClick r:id="rId3"/>
              </a:rPr>
              <a:t>systemkompetansen</a:t>
            </a:r>
            <a:r>
              <a:rPr lang="nb-NO" sz="1200" dirty="0"/>
              <a:t> for ledere på alle nivå. Ledere skal utvikle en virksomhet som er rustet til å levere resultater i tråd med samfunnsoppdraget. God forståelse av det statlige rammeverket kan gjøre at veien blir lettere, at prosessene blir mer effektive, og dermed at oppdragene kan løses bedre.  </a:t>
            </a:r>
          </a:p>
          <a:p>
            <a:pPr marL="0" indent="0">
              <a:buNone/>
            </a:pPr>
            <a:r>
              <a:rPr lang="nb-NO" sz="1200" dirty="0"/>
              <a:t>Til hvert av de tre målområdene i arbeidsgiverstrategien, er det formulert to-tre hovedspørsmål. Velg det målområdet eller de spørsmålene som er mest relevant for deres virksomhet. Se gjerne diskusjonene i sammenheng med virksomhetsstrategien. Kanskje har dere en HR-strategi som kan trekkes inn? Hvis HR/personal ikke er en del av ledergruppen, inviter dem gjerne inn i disse refleksjonene.</a:t>
            </a:r>
          </a:p>
          <a:p>
            <a:pPr marL="0" indent="0">
              <a:buNone/>
            </a:pPr>
            <a:endParaRPr lang="nb-NO" sz="1200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A193E6D5-35C7-485F-AA93-857BCC59D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2</a:t>
            </a:fld>
            <a:endParaRPr lang="nb-NO" dirty="0"/>
          </a:p>
        </p:txBody>
      </p:sp>
      <p:sp>
        <p:nvSpPr>
          <p:cNvPr id="9" name="Plassholder for innhold 8">
            <a:extLst>
              <a:ext uri="{FF2B5EF4-FFF2-40B4-BE49-F238E27FC236}">
                <a16:creationId xmlns:a16="http://schemas.microsoft.com/office/drawing/2014/main" id="{C3E99113-C01B-4F7D-8A9B-18AB00B8F2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403350"/>
            <a:ext cx="5181600" cy="1747839"/>
          </a:xfrm>
        </p:spPr>
        <p:txBody>
          <a:bodyPr/>
          <a:lstStyle/>
          <a:p>
            <a:pPr marL="0" indent="0">
              <a:buNone/>
            </a:pPr>
            <a:r>
              <a:rPr lang="nb-NO" sz="1200" dirty="0"/>
              <a:t>Er du interessert i mer kunnskap om rammebetingelsene i staten, finner du lenker til nyttige verktøy og erfaringer på siste side i dette dokumentet. Det ligger også mye relevant informasjon på  </a:t>
            </a:r>
            <a:r>
              <a:rPr lang="nb-NO" sz="1200" u="sng" dirty="0">
                <a:hlinkClick r:id="rId4"/>
              </a:rPr>
              <a:t>Arbeidsgiverportalen</a:t>
            </a:r>
            <a:r>
              <a:rPr lang="nb-NO" sz="1200" dirty="0"/>
              <a:t>, som er fagsider for arbeidsgivere, ledere og HR i staten. </a:t>
            </a:r>
          </a:p>
          <a:p>
            <a:pPr marL="0" indent="0">
              <a:buNone/>
            </a:pPr>
            <a:r>
              <a:rPr lang="nb-NO" sz="1200" b="1" dirty="0"/>
              <a:t>Lykke til med det viktige arbeidet dere gjør!</a:t>
            </a:r>
          </a:p>
          <a:p>
            <a:pPr marL="0" indent="0">
              <a:buNone/>
            </a:pPr>
            <a:endParaRPr lang="nb-NO" sz="1200" i="1" dirty="0"/>
          </a:p>
          <a:p>
            <a:pPr marL="0" indent="0">
              <a:buNone/>
            </a:pPr>
            <a:r>
              <a:rPr lang="nb-NO" sz="1200" i="1" dirty="0"/>
              <a:t> </a:t>
            </a:r>
            <a:endParaRPr lang="nb-NO" sz="1200" dirty="0"/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3F8F204-C335-44C0-BAF5-8027E0178E42}"/>
              </a:ext>
            </a:extLst>
          </p:cNvPr>
          <p:cNvSpPr txBox="1"/>
          <p:nvPr/>
        </p:nvSpPr>
        <p:spPr>
          <a:xfrm>
            <a:off x="8001000" y="2845723"/>
            <a:ext cx="3352800" cy="3647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nb-NO" sz="1100" i="1" dirty="0"/>
          </a:p>
          <a:p>
            <a:r>
              <a:rPr lang="nb-NO" sz="1000" i="1" dirty="0" err="1"/>
              <a:t>KMDs</a:t>
            </a:r>
            <a:r>
              <a:rPr lang="nb-NO" sz="1000" i="1" dirty="0"/>
              <a:t> utgangspunkt for dette refleksjonsmaterialet har vært å rette arbeidsgiverstrategiens tema inn mot deres hverdag og erfaring med å oppnå resultater. Vi ser ikke bort ifra at andre spørsmål eller tema kan være mer relevant for dere. </a:t>
            </a:r>
          </a:p>
          <a:p>
            <a:endParaRPr lang="nb-NO" sz="1000" i="1" dirty="0"/>
          </a:p>
          <a:p>
            <a:r>
              <a:rPr lang="nb-NO" sz="1000" i="1" dirty="0"/>
              <a:t>For å kunne videreutvikle refleksjonsmaterialet, tar vi gjerne imot tilbakemeldinger fra dere. Det kan for eksempel være på følgende områder:  </a:t>
            </a:r>
          </a:p>
          <a:p>
            <a:endParaRPr lang="nb-NO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00" i="1" dirty="0"/>
              <a:t>Bidrar spørsmålene til åpen refleksjon i en ledergruppe?</a:t>
            </a:r>
            <a:endParaRPr lang="nb-NO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00" i="1" dirty="0"/>
              <a:t>Berører materialet tema eller områder som kan hjelpe dere å oppnå resultater? Hvis ikke – hva slags justeringer bør vi gjøre?</a:t>
            </a:r>
            <a:endParaRPr lang="nb-NO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00" i="1" dirty="0"/>
              <a:t>Er det noen av spørsmålene som bør fjernes?</a:t>
            </a:r>
            <a:endParaRPr lang="nb-NO" sz="1000" dirty="0"/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nb-NO" sz="1000" i="1" dirty="0"/>
              <a:t>Har dere lagt opp diskusjonen på en vellykket måte, som kan deles med andre?</a:t>
            </a:r>
            <a:endParaRPr lang="nb-NO" sz="1000" dirty="0"/>
          </a:p>
          <a:p>
            <a:endParaRPr lang="nb-NO" sz="1000" i="1" dirty="0"/>
          </a:p>
          <a:p>
            <a:r>
              <a:rPr lang="nb-NO" sz="1000" i="1" dirty="0"/>
              <a:t>Send oss  gjerne en mail (</a:t>
            </a:r>
            <a:r>
              <a:rPr lang="nb-NO" sz="1000" i="1" u="sng" dirty="0">
                <a:hlinkClick r:id="rId5"/>
              </a:rPr>
              <a:t>mmh@kmd.dep.no</a:t>
            </a:r>
            <a:r>
              <a:rPr lang="nb-NO" sz="1000" i="1" dirty="0"/>
              <a:t>), så skal vi følge opp.</a:t>
            </a:r>
            <a:endParaRPr lang="nb-NO" sz="1000" dirty="0"/>
          </a:p>
        </p:txBody>
      </p:sp>
    </p:spTree>
    <p:extLst>
      <p:ext uri="{BB962C8B-B14F-4D97-AF65-F5344CB8AC3E}">
        <p14:creationId xmlns:p14="http://schemas.microsoft.com/office/powerpoint/2010/main" val="23411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datamaskin&#10;&#10;Automatisk generert beskrivelse">
            <a:extLst>
              <a:ext uri="{FF2B5EF4-FFF2-40B4-BE49-F238E27FC236}">
                <a16:creationId xmlns:a16="http://schemas.microsoft.com/office/drawing/2014/main" id="{E7703AC5-2EEC-4B8F-9F84-52F189CD69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63" y="3114000"/>
            <a:ext cx="4714164" cy="3744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9558B8B-D171-4A33-8013-B92BFEEC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2" y="76201"/>
            <a:ext cx="11787718" cy="368299"/>
          </a:xfrm>
        </p:spPr>
        <p:txBody>
          <a:bodyPr>
            <a:noAutofit/>
          </a:bodyPr>
          <a:lstStyle/>
          <a:p>
            <a:r>
              <a:rPr lang="nb-NO" sz="1600" i="1" dirty="0"/>
              <a:t>Mål 1 Endring og omstilling: Statlige virksomheter har høy endringskapasitet og gjennomfører gode omstillingsprosesser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5B3860B-2986-4A66-991B-2608E765B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1282700"/>
            <a:ext cx="10401300" cy="4649657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nb-NO" b="1" i="1" dirty="0"/>
              <a:t>Hvordan får vi til gode omstillingsprosesser i vår virksomhet? </a:t>
            </a:r>
            <a:br>
              <a:rPr lang="nb-NO" b="1" i="1" dirty="0"/>
            </a:br>
            <a:endParaRPr lang="nb-NO" sz="1800" dirty="0"/>
          </a:p>
          <a:p>
            <a:pPr lvl="0"/>
            <a:r>
              <a:rPr lang="nb-NO" dirty="0"/>
              <a:t>Hva mener vi kjennetegner en god omstillingsprosess? </a:t>
            </a:r>
            <a:endParaRPr lang="nb-NO" sz="2000" dirty="0"/>
          </a:p>
          <a:p>
            <a:pPr lvl="0"/>
            <a:r>
              <a:rPr lang="nb-NO" dirty="0"/>
              <a:t>Hvordan forbereder vi omstillingsprosessene?</a:t>
            </a:r>
            <a:endParaRPr lang="nb-NO" sz="2000" dirty="0"/>
          </a:p>
          <a:p>
            <a:pPr lvl="0"/>
            <a:r>
              <a:rPr lang="nb-NO" dirty="0"/>
              <a:t>Setter vi oss mål for prosessene?</a:t>
            </a:r>
            <a:endParaRPr lang="nb-NO" sz="2000" dirty="0"/>
          </a:p>
          <a:p>
            <a:pPr lvl="0"/>
            <a:r>
              <a:rPr lang="nb-NO" dirty="0"/>
              <a:t>Hvilken rolle har vi som ledergruppe i omstillingsprosesser?</a:t>
            </a:r>
            <a:endParaRPr lang="nb-NO" sz="2000" dirty="0"/>
          </a:p>
          <a:p>
            <a:pPr lvl="1"/>
            <a:r>
              <a:rPr lang="nb-NO" dirty="0"/>
              <a:t>Hva er vårt ansvar og hvilket ansvar skal ligge i andre deler av organisasjonen?</a:t>
            </a:r>
          </a:p>
          <a:p>
            <a:r>
              <a:rPr lang="nb-NO" sz="2200" dirty="0"/>
              <a:t>Hva må til for å skape eierskap til og engasjement for omstillingsprosessene hos medarbeiderne? </a:t>
            </a:r>
          </a:p>
          <a:p>
            <a:pPr lvl="0"/>
            <a:r>
              <a:rPr lang="nb-NO" dirty="0"/>
              <a:t>På hvilken måte og på hvilket tidspunkt involverer vi de tillitsvalgte?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65334C4-256B-4A88-9A55-5E47B5DDFDB8}"/>
              </a:ext>
            </a:extLst>
          </p:cNvPr>
          <p:cNvSpPr txBox="1"/>
          <p:nvPr/>
        </p:nvSpPr>
        <p:spPr>
          <a:xfrm>
            <a:off x="9988550" y="6148957"/>
            <a:ext cx="220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Foto: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Shutterstock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8A4875B1-217E-4702-A161-99615C593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8147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datamaskin&#10;&#10;Automatisk generert beskrivelse">
            <a:extLst>
              <a:ext uri="{FF2B5EF4-FFF2-40B4-BE49-F238E27FC236}">
                <a16:creationId xmlns:a16="http://schemas.microsoft.com/office/drawing/2014/main" id="{E7703AC5-2EEC-4B8F-9F84-52F189CD69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163" y="3114000"/>
            <a:ext cx="4714164" cy="374400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19558B8B-D171-4A33-8013-B92BFEEC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932" y="76201"/>
            <a:ext cx="11787718" cy="349249"/>
          </a:xfrm>
        </p:spPr>
        <p:txBody>
          <a:bodyPr>
            <a:noAutofit/>
          </a:bodyPr>
          <a:lstStyle/>
          <a:p>
            <a:r>
              <a:rPr lang="nb-NO" sz="1600" i="1" dirty="0"/>
              <a:t>Mål 1 Endring og omstilling: Statlige virksomheter har høy endringskapasitet og gjennomfører gode omstillingsprosesser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5B3860B-2986-4A66-991B-2608E765B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1282700"/>
            <a:ext cx="10737850" cy="4649657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/>
              <a:t>B) Hvordan kommuniserer vi endring? Oppnår vi de effektene vi ønsker med kommunikasjonen vår, eller er det behov for å gjøre endringer?</a:t>
            </a:r>
          </a:p>
          <a:p>
            <a:pPr lvl="0"/>
            <a:r>
              <a:rPr lang="nb-NO" dirty="0"/>
              <a:t>Hvem kommuniserer, hva kommuniserer vi og har vi et omforent budskap?</a:t>
            </a:r>
          </a:p>
          <a:p>
            <a:pPr lvl="0"/>
            <a:r>
              <a:rPr lang="nb-NO" dirty="0"/>
              <a:t>Hvilke kanaler tar vi i bruk og hvordan bruker vi  dem?</a:t>
            </a:r>
          </a:p>
          <a:p>
            <a:pPr lvl="0"/>
            <a:r>
              <a:rPr lang="nb-NO" dirty="0"/>
              <a:t>Hvor synlig er virksomhetsleder, og i hvilke kommunikasjonskanaler?</a:t>
            </a:r>
          </a:p>
          <a:p>
            <a:pPr lvl="0"/>
            <a:r>
              <a:rPr lang="nb-NO" dirty="0"/>
              <a:t>I hvilke situasjoner bør virksomhetsleder kommunisere, og når bør det være nærmeste leder som gjør det? Hvor godt ruster vi mellomlederne/ førstelinjelederne til dette? </a:t>
            </a:r>
          </a:p>
          <a:p>
            <a:pPr lvl="0"/>
            <a:r>
              <a:rPr lang="nb-NO" dirty="0"/>
              <a:t>Hvordan er kommunikasjonen mellom virksomhetsleder og hovedtillitsvalgt underveis i en endringsprosess, og hvordan støtter de eventuelt hverandre?</a:t>
            </a:r>
          </a:p>
          <a:p>
            <a:pPr marL="0" indent="0">
              <a:buNone/>
            </a:pPr>
            <a:endParaRPr lang="nb-NO" dirty="0"/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A4834798-10DD-44A5-A937-62F49437C67F}"/>
              </a:ext>
            </a:extLst>
          </p:cNvPr>
          <p:cNvSpPr txBox="1"/>
          <p:nvPr/>
        </p:nvSpPr>
        <p:spPr>
          <a:xfrm>
            <a:off x="9988550" y="6194889"/>
            <a:ext cx="220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Foto: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Shutterstock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2803B9E-10EF-4009-9E2D-73EBBB59C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571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9558B8B-D171-4A33-8013-B92BFEEC6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76200"/>
            <a:ext cx="11787718" cy="323426"/>
          </a:xfrm>
        </p:spPr>
        <p:txBody>
          <a:bodyPr>
            <a:noAutofit/>
          </a:bodyPr>
          <a:lstStyle/>
          <a:p>
            <a:r>
              <a:rPr lang="nb-NO" sz="1600" i="1" dirty="0"/>
              <a:t>Mål 1 Endring og omstilling: Statlige virksomheter har høy endringskapasitet og gjennomfører gode omstillingsprosesser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A5B3860B-2986-4A66-991B-2608E765B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0737" y="686646"/>
            <a:ext cx="6826250" cy="5449994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/>
              <a:t>C) Hva slags kapasitet har organisasjonen for endring?</a:t>
            </a:r>
            <a:endParaRPr lang="nb-NO" dirty="0"/>
          </a:p>
          <a:p>
            <a:pPr lvl="0"/>
            <a:r>
              <a:rPr lang="nb-NO" dirty="0"/>
              <a:t>Hva er mest utfordrende i vår virksomhet for å få til endring?</a:t>
            </a:r>
          </a:p>
          <a:p>
            <a:pPr lvl="0"/>
            <a:r>
              <a:rPr lang="nb-NO" dirty="0"/>
              <a:t>Hva vil fremme endringskapasitet hos oss? </a:t>
            </a:r>
          </a:p>
          <a:p>
            <a:pPr marL="0" indent="0">
              <a:buNone/>
            </a:pPr>
            <a:r>
              <a:rPr lang="nb-NO" sz="1800" dirty="0"/>
              <a:t>Ulike ferdigheter og praksiser bidrar til eller hemmer endringskapasiteten i en virksomhet. I forbindelse med stortingsmelding om innovasjon  i offentlig sektor (Meld. St. 30 (2019-2020)) ble det utviklet </a:t>
            </a:r>
            <a:r>
              <a:rPr lang="nb-NO" sz="1800" i="1" u="sng" dirty="0">
                <a:hlinkClick r:id="rId2"/>
              </a:rPr>
              <a:t>kjennetegn ved kultur for innovasjon</a:t>
            </a:r>
            <a:r>
              <a:rPr lang="nb-NO" sz="1800" dirty="0"/>
              <a:t>. Mange ferdigheter og praksiser i figuren er også betegnende for en organisasjon med høy endringskapasitet. Slik sett kan figuren fungere som en temperaturmåler. </a:t>
            </a:r>
          </a:p>
          <a:p>
            <a:pPr lvl="0"/>
            <a:r>
              <a:rPr lang="nb-NO" dirty="0"/>
              <a:t>Sett opp mot kjennetegnene – hvordan står det til i din virksomhet?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7" name="Picture 2" descr="Figur 7.2 Kjennetegn ved kultur for innovasjon&#10;">
            <a:extLst>
              <a:ext uri="{FF2B5EF4-FFF2-40B4-BE49-F238E27FC236}">
                <a16:creationId xmlns:a16="http://schemas.microsoft.com/office/drawing/2014/main" id="{F9BBD562-CA83-46C9-BF13-F8046D30CEA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02102" y="1521142"/>
            <a:ext cx="4488815" cy="381571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A781E521-CDB2-4B5E-B926-DD6A8BA4D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5</a:t>
            </a:fld>
            <a:endParaRPr lang="nb-NO"/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BA366E9F-93A4-4C99-8840-D9977E234EBF}"/>
              </a:ext>
            </a:extLst>
          </p:cNvPr>
          <p:cNvSpPr txBox="1"/>
          <p:nvPr/>
        </p:nvSpPr>
        <p:spPr>
          <a:xfrm>
            <a:off x="9988550" y="6136640"/>
            <a:ext cx="220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Foto: KMD</a:t>
            </a:r>
          </a:p>
        </p:txBody>
      </p:sp>
    </p:spTree>
    <p:extLst>
      <p:ext uri="{BB962C8B-B14F-4D97-AF65-F5344CB8AC3E}">
        <p14:creationId xmlns:p14="http://schemas.microsoft.com/office/powerpoint/2010/main" val="237784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papir, mat, leke, person&#10;&#10;Automatisk generert beskrivelse">
            <a:extLst>
              <a:ext uri="{FF2B5EF4-FFF2-40B4-BE49-F238E27FC236}">
                <a16:creationId xmlns:a16="http://schemas.microsoft.com/office/drawing/2014/main" id="{851B1888-4713-472B-8A7D-6489BA5A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1116" y="-102626"/>
            <a:ext cx="4555585" cy="445008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FB06FA32-7109-455E-8D26-796C37B9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00" y="0"/>
            <a:ext cx="10459299" cy="533400"/>
          </a:xfrm>
        </p:spPr>
        <p:txBody>
          <a:bodyPr>
            <a:noAutofit/>
          </a:bodyPr>
          <a:lstStyle/>
          <a:p>
            <a:r>
              <a:rPr lang="nb-NO" sz="1600" i="1" dirty="0"/>
              <a:t>Mål 2 Kompetanse: Statlige virksomheter møter fremtidens kompetansebehov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1B7B3C6C-E75C-4E8E-B8ED-DB96D9F2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0000"/>
            <a:ext cx="9000000" cy="4906963"/>
          </a:xfrm>
        </p:spPr>
        <p:txBody>
          <a:bodyPr/>
          <a:lstStyle/>
          <a:p>
            <a:pPr marL="457200" indent="-457200">
              <a:buAutoNum type="alphaUcParenR"/>
            </a:pPr>
            <a:r>
              <a:rPr lang="nb-NO" b="1" i="1" dirty="0"/>
              <a:t>Hva er kritisk kompetanse i vår virksomhet? </a:t>
            </a:r>
            <a:br>
              <a:rPr lang="nb-NO" sz="1800" b="1" i="1" dirty="0"/>
            </a:br>
            <a:endParaRPr lang="nb-NO" dirty="0"/>
          </a:p>
          <a:p>
            <a:r>
              <a:rPr lang="nb-NO" dirty="0"/>
              <a:t>I et femårsperspektiv: hva slags kompetanse har vi behov for fremover?</a:t>
            </a:r>
          </a:p>
          <a:p>
            <a:pPr lvl="0"/>
            <a:r>
              <a:rPr lang="nb-NO" dirty="0"/>
              <a:t>Har vi en oversikt over virksomhetens kritiske kompetanse? </a:t>
            </a:r>
            <a:endParaRPr lang="nb-NO" sz="2000" dirty="0"/>
          </a:p>
          <a:p>
            <a:pPr lvl="0"/>
            <a:r>
              <a:rPr lang="nb-NO" dirty="0"/>
              <a:t>Har vi denne kritiske kompetansen i dag?</a:t>
            </a:r>
            <a:endParaRPr lang="nb-NO" sz="2000" dirty="0"/>
          </a:p>
          <a:p>
            <a:pPr lvl="1"/>
            <a:r>
              <a:rPr lang="nb-NO" dirty="0"/>
              <a:t>Hvordan jobber vi med å sikre den?</a:t>
            </a:r>
            <a:endParaRPr lang="nb-NO" sz="18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D0FCB0-3BAA-4496-939F-9602A031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6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40AD4313-4740-4492-A7B0-89754002A567}"/>
              </a:ext>
            </a:extLst>
          </p:cNvPr>
          <p:cNvSpPr txBox="1"/>
          <p:nvPr/>
        </p:nvSpPr>
        <p:spPr>
          <a:xfrm>
            <a:off x="9988550" y="6194889"/>
            <a:ext cx="220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Foto: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Shutterstock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1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papir, mat, leke, person&#10;&#10;Automatisk generert beskrivelse">
            <a:extLst>
              <a:ext uri="{FF2B5EF4-FFF2-40B4-BE49-F238E27FC236}">
                <a16:creationId xmlns:a16="http://schemas.microsoft.com/office/drawing/2014/main" id="{851B1888-4713-472B-8A7D-6489BA5A893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01116" y="-102626"/>
            <a:ext cx="4555585" cy="4450080"/>
          </a:xfrm>
          <a:prstGeom prst="rect">
            <a:avLst/>
          </a:prstGeom>
        </p:spPr>
      </p:pic>
      <p:sp>
        <p:nvSpPr>
          <p:cNvPr id="10" name="Tittel 1">
            <a:extLst>
              <a:ext uri="{FF2B5EF4-FFF2-40B4-BE49-F238E27FC236}">
                <a16:creationId xmlns:a16="http://schemas.microsoft.com/office/drawing/2014/main" id="{FB06FA32-7109-455E-8D26-796C37B934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1250" y="0"/>
            <a:ext cx="10459299" cy="406400"/>
          </a:xfrm>
        </p:spPr>
        <p:txBody>
          <a:bodyPr>
            <a:noAutofit/>
          </a:bodyPr>
          <a:lstStyle/>
          <a:p>
            <a:r>
              <a:rPr lang="nb-NO" sz="1600" i="1" dirty="0"/>
              <a:t>Mål 2 Kompetanse: Statlige virksomheter møter fremtidens kompetansebehov</a:t>
            </a:r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1B7B3C6C-E75C-4E8E-B8ED-DB96D9F2B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49" y="876300"/>
            <a:ext cx="10979150" cy="5141913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/>
              <a:t>B)  Hva gjør vi for å jobbe strategisk med kompetanse i virksomheten?</a:t>
            </a:r>
            <a:r>
              <a:rPr lang="nb-NO" dirty="0"/>
              <a:t> </a:t>
            </a:r>
            <a:endParaRPr lang="nb-NO" sz="2000" dirty="0"/>
          </a:p>
          <a:p>
            <a:pPr lvl="0"/>
            <a:r>
              <a:rPr lang="nb-NO" dirty="0"/>
              <a:t>Har vi god styringsinformasjon om kompetanse? </a:t>
            </a:r>
          </a:p>
          <a:p>
            <a:pPr lvl="1"/>
            <a:r>
              <a:rPr lang="nb-NO" dirty="0"/>
              <a:t>Hva er virksomhetens turnovertall? Er dette tallet akseptabelt for oss i vår virksomhet? Har vi riktig turnover?</a:t>
            </a:r>
            <a:endParaRPr lang="nb-NO" sz="1600" dirty="0"/>
          </a:p>
          <a:p>
            <a:pPr lvl="0"/>
            <a:r>
              <a:rPr lang="nb-NO" dirty="0"/>
              <a:t>Hvordan jobber vi med mobilitet?</a:t>
            </a:r>
            <a:endParaRPr lang="nb-NO" sz="2000" dirty="0"/>
          </a:p>
          <a:p>
            <a:pPr lvl="0"/>
            <a:r>
              <a:rPr lang="nb-NO" dirty="0"/>
              <a:t>Hvilke karriereløp har vi i virksomheten?</a:t>
            </a:r>
            <a:endParaRPr lang="nb-NO" sz="2000" dirty="0"/>
          </a:p>
          <a:p>
            <a:pPr lvl="0"/>
            <a:r>
              <a:rPr lang="nb-NO" dirty="0"/>
              <a:t>Hvilken rolle har vi som ledergruppe for å sikre at virksomheten møter fremtidige kompetansebehov?</a:t>
            </a:r>
            <a:endParaRPr lang="nb-NO" sz="2000" dirty="0"/>
          </a:p>
          <a:p>
            <a:pPr lvl="1"/>
            <a:r>
              <a:rPr lang="nb-NO" dirty="0"/>
              <a:t>Hva er vårt ansvar og hvilket ansvar skal ligge i andre deler av organisasjonen?</a:t>
            </a:r>
            <a:endParaRPr lang="nb-NO" sz="1800" dirty="0"/>
          </a:p>
          <a:p>
            <a:pPr lvl="1"/>
            <a:r>
              <a:rPr lang="nb-NO" dirty="0"/>
              <a:t>Hvem bør vi involvere i dette arbeidet?</a:t>
            </a:r>
            <a:endParaRPr lang="nb-NO" sz="1800" dirty="0"/>
          </a:p>
          <a:p>
            <a:pPr lvl="0"/>
            <a:r>
              <a:rPr lang="nb-NO" dirty="0"/>
              <a:t>Er vi en attraktiv arbeidsgiver? Hva er det i så fall som gjør oss til en attraktiv arbeidsgiver? </a:t>
            </a:r>
            <a:endParaRPr lang="nb-NO" sz="2000" dirty="0"/>
          </a:p>
          <a:p>
            <a:pPr marL="0" indent="0">
              <a:buNone/>
            </a:pPr>
            <a:endParaRPr lang="nb-NO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66D0FCB0-3BAA-4496-939F-9602A031B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60C1B-21D4-425B-89C8-B0A7AB09A1E4}" type="slidenum">
              <a:rPr lang="nb-NO" smtClean="0"/>
              <a:t>7</a:t>
            </a:fld>
            <a:endParaRPr lang="nb-NO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69B50C41-8E56-48A8-BD63-579DD075E3CB}"/>
              </a:ext>
            </a:extLst>
          </p:cNvPr>
          <p:cNvSpPr txBox="1"/>
          <p:nvPr/>
        </p:nvSpPr>
        <p:spPr>
          <a:xfrm>
            <a:off x="9988550" y="6194889"/>
            <a:ext cx="220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Foto: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Shutterstock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99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har på seg, blå, holder, mann&#10;&#10;Automatisk generert beskrivelse">
            <a:extLst>
              <a:ext uri="{FF2B5EF4-FFF2-40B4-BE49-F238E27FC236}">
                <a16:creationId xmlns:a16="http://schemas.microsoft.com/office/drawing/2014/main" id="{CB4F4A41-D7CD-45BA-8EA4-7114B854820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200" y="3718560"/>
            <a:ext cx="3821054" cy="3139440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DB40B68E-2981-4664-93E4-E09BF75A7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177" y="49530"/>
            <a:ext cx="10515600" cy="312420"/>
          </a:xfrm>
        </p:spPr>
        <p:txBody>
          <a:bodyPr>
            <a:noAutofit/>
          </a:bodyPr>
          <a:lstStyle/>
          <a:p>
            <a:r>
              <a:rPr lang="nb-NO" sz="1600" i="1" dirty="0"/>
              <a:t>Mål 3 Tydelige arbeidsgivere: Statlige virksomheter har ledere som er kompetente og tydelige i arbeidsgiverrollen</a:t>
            </a:r>
          </a:p>
        </p:txBody>
      </p:sp>
      <p:sp>
        <p:nvSpPr>
          <p:cNvPr id="7" name="Plassholder for innhold 6">
            <a:extLst>
              <a:ext uri="{FF2B5EF4-FFF2-40B4-BE49-F238E27FC236}">
                <a16:creationId xmlns:a16="http://schemas.microsoft.com/office/drawing/2014/main" id="{FA1B3A8B-97FB-457C-8B35-4E024CBDC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781050"/>
            <a:ext cx="10471150" cy="5395913"/>
          </a:xfrm>
        </p:spPr>
        <p:txBody>
          <a:bodyPr/>
          <a:lstStyle/>
          <a:p>
            <a:pPr marL="0" indent="0">
              <a:buNone/>
            </a:pPr>
            <a:r>
              <a:rPr lang="nb-NO" b="1" i="1" dirty="0"/>
              <a:t>A) Hva betyr det for oss å være en kompetent og tydelig arbeidsgiver?</a:t>
            </a:r>
            <a:r>
              <a:rPr lang="nb-NO" b="1" dirty="0"/>
              <a:t> </a:t>
            </a:r>
            <a:endParaRPr lang="nb-NO" dirty="0"/>
          </a:p>
          <a:p>
            <a:pPr marL="0" indent="0">
              <a:buNone/>
            </a:pPr>
            <a:r>
              <a:rPr lang="nb-NO" dirty="0"/>
              <a:t>I lederplakaten i staten (se neste slide) er et kjennetegn for god ledelse at man </a:t>
            </a:r>
            <a:r>
              <a:rPr lang="nb-NO" i="1" dirty="0"/>
              <a:t>"viser tillit, involverer og utvikler organisasjonen kontinuerlig"</a:t>
            </a:r>
            <a:r>
              <a:rPr lang="nb-NO" dirty="0"/>
              <a:t>. Et annet kjennetegn er at ledere </a:t>
            </a:r>
            <a:r>
              <a:rPr lang="nb-NO" i="1" dirty="0"/>
              <a:t>"tydeliggjør roller, ansvar og krav i egen organisasjon"</a:t>
            </a:r>
            <a:r>
              <a:rPr lang="nb-NO" dirty="0"/>
              <a:t>. </a:t>
            </a:r>
          </a:p>
          <a:p>
            <a:pPr lvl="0"/>
            <a:r>
              <a:rPr lang="nb-NO" dirty="0"/>
              <a:t>I forlengelsen av dette – hva innebærer ansvaret som arbeidsgiver? </a:t>
            </a:r>
          </a:p>
          <a:p>
            <a:pPr lvl="0"/>
            <a:r>
              <a:rPr lang="nb-NO" dirty="0"/>
              <a:t>Hvem representerer arbeidsgiver i vår virksomhet?</a:t>
            </a:r>
          </a:p>
          <a:p>
            <a:pPr lvl="0"/>
            <a:r>
              <a:rPr lang="nb-NO" dirty="0"/>
              <a:t>Er det situasjoner, der vi som arbeidsgivere ser at vi ikke har nok kunnskap, eller kunne hatt behov for støtte? Hvilke situasjoner er det? </a:t>
            </a:r>
          </a:p>
          <a:p>
            <a:r>
              <a:rPr lang="nb-NO" dirty="0"/>
              <a:t>Kan samhandling med fagdepartement og andre virksomheter i sektoren vår bidra til erfaringsdeling og økt kunnskap om rollen som arbeidsgiver? Hva kan være gode arenaer for deling? </a:t>
            </a:r>
            <a:endParaRPr lang="nb-NO" sz="2000" dirty="0"/>
          </a:p>
          <a:p>
            <a:endParaRPr lang="nb-NO" dirty="0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6C57BB47-4A57-418D-AE13-5BC01539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CB887-D9F1-4A0E-8499-D9B6FA9A61F7}" type="slidenum">
              <a:rPr lang="en-US" smtClean="0"/>
              <a:t>8</a:t>
            </a:fld>
            <a:endParaRPr lang="en-US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74B1E8F-9696-4D4F-B67E-F3D3977DD091}"/>
              </a:ext>
            </a:extLst>
          </p:cNvPr>
          <p:cNvSpPr txBox="1"/>
          <p:nvPr/>
        </p:nvSpPr>
        <p:spPr>
          <a:xfrm>
            <a:off x="10007177" y="6176963"/>
            <a:ext cx="22034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000" dirty="0">
                <a:solidFill>
                  <a:schemeClr val="bg2">
                    <a:lumMod val="75000"/>
                  </a:schemeClr>
                </a:solidFill>
              </a:rPr>
              <a:t>Foto: </a:t>
            </a:r>
            <a:r>
              <a:rPr lang="nb-NO" sz="1000" dirty="0" err="1">
                <a:solidFill>
                  <a:schemeClr val="bg2">
                    <a:lumMod val="75000"/>
                  </a:schemeClr>
                </a:solidFill>
              </a:rPr>
              <a:t>Shutterstock</a:t>
            </a:r>
            <a:endParaRPr lang="nb-NO" sz="10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971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584" y="24063"/>
            <a:ext cx="10058400" cy="6782189"/>
          </a:xfrm>
          <a:prstGeom prst="rect">
            <a:avLst/>
          </a:prstGeom>
        </p:spPr>
      </p:pic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29CD47DA-A6C9-4CFE-9930-D48E6F8A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8DEE4-3EE6-42DB-A3F1-6DEC7B09D11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98101114"/>
      </p:ext>
    </p:extLst>
  </p:cSld>
  <p:clrMapOvr>
    <a:masterClrMapping/>
  </p:clrMapOvr>
</p:sld>
</file>

<file path=ppt/theme/theme1.xml><?xml version="1.0" encoding="utf-8"?>
<a:theme xmlns:a="http://schemas.openxmlformats.org/drawingml/2006/main" name="KMD">
  <a:themeElements>
    <a:clrScheme name="KMD">
      <a:dk1>
        <a:srgbClr val="000000"/>
      </a:dk1>
      <a:lt1>
        <a:srgbClr val="FFFFFF"/>
      </a:lt1>
      <a:dk2>
        <a:srgbClr val="003761"/>
      </a:dk2>
      <a:lt2>
        <a:srgbClr val="FFFFFF"/>
      </a:lt2>
      <a:accent1>
        <a:srgbClr val="0084BD"/>
      </a:accent1>
      <a:accent2>
        <a:srgbClr val="F39000"/>
      </a:accent2>
      <a:accent3>
        <a:srgbClr val="B9B3AE"/>
      </a:accent3>
      <a:accent4>
        <a:srgbClr val="E42313"/>
      </a:accent4>
      <a:accent5>
        <a:srgbClr val="004686"/>
      </a:accent5>
      <a:accent6>
        <a:srgbClr val="95C8EF"/>
      </a:accent6>
      <a:hlink>
        <a:srgbClr val="30A5FF"/>
      </a:hlink>
      <a:folHlink>
        <a:srgbClr val="FF6875"/>
      </a:folHlink>
    </a:clrScheme>
    <a:fontScheme name="TESTFON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MD" id="{8390ECFA-4911-48B9-8A92-5D8301A7B487}" vid="{CD08238F-4380-474E-8B1C-EAC1DC5A2E6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64F78C02-484D-4F13-AC9B-8F24B98FDDA1}" vid="{DF123523-4002-447F-9D6E-6E32588856EC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0</TotalTime>
  <Words>1488</Words>
  <Application>Microsoft Office PowerPoint</Application>
  <PresentationFormat>Widescreen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KMD</vt:lpstr>
      <vt:lpstr>Office-tema</vt:lpstr>
      <vt:lpstr> Refleksjonsmateriale for ledergrupper</vt:lpstr>
      <vt:lpstr>Kjære virksomhetsleder og ledergrupper</vt:lpstr>
      <vt:lpstr>Mål 1 Endring og omstilling: Statlige virksomheter har høy endringskapasitet og gjennomfører gode omstillingsprosesser</vt:lpstr>
      <vt:lpstr>Mål 1 Endring og omstilling: Statlige virksomheter har høy endringskapasitet og gjennomfører gode omstillingsprosesser</vt:lpstr>
      <vt:lpstr>Mål 1 Endring og omstilling: Statlige virksomheter har høy endringskapasitet og gjennomfører gode omstillingsprosesser</vt:lpstr>
      <vt:lpstr>Mål 2 Kompetanse: Statlige virksomheter møter fremtidens kompetansebehov</vt:lpstr>
      <vt:lpstr>Mål 2 Kompetanse: Statlige virksomheter møter fremtidens kompetansebehov</vt:lpstr>
      <vt:lpstr>Mål 3 Tydelige arbeidsgivere: Statlige virksomheter har ledere som er kompetente og tydelige i arbeidsgiverrollen</vt:lpstr>
      <vt:lpstr>PowerPoint-presentasjon</vt:lpstr>
      <vt:lpstr>Mål 3 Tydelige arbeidsgivere: Statlige virksomheter har ledere som er kompetente og tydelige i arbeidsgiverrollen</vt:lpstr>
      <vt:lpstr>Er du interessert i mer? Finn verktøy og erfaringer på Arbeidsgiverportalen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2020-12-08T07:32:11Z</dcterms:created>
  <dcterms:modified xsi:type="dcterms:W3CDTF">2020-12-08T07:32:16Z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da73a663-4204-480c-9ce8-a1a166c234ab_Enabled">
    <vt:lpwstr>True</vt:lpwstr>
  </property>
  <property fmtid="{D5CDD505-2E9C-101B-9397-08002B2CF9AE}" pid="3" name="MSIP_Label_da73a663-4204-480c-9ce8-a1a166c234ab_SiteId">
    <vt:lpwstr>f696e186-1c3b-44cd-bf76-5ace0e7007bd</vt:lpwstr>
  </property>
  <property fmtid="{D5CDD505-2E9C-101B-9397-08002B2CF9AE}" pid="4" name="MSIP_Label_da73a663-4204-480c-9ce8-a1a166c234ab_Owner">
    <vt:lpwstr>Ragnhild.Indreeide@kmd.dep.no</vt:lpwstr>
  </property>
  <property fmtid="{D5CDD505-2E9C-101B-9397-08002B2CF9AE}" pid="5" name="MSIP_Label_da73a663-4204-480c-9ce8-a1a166c234ab_SetDate">
    <vt:lpwstr>2020-12-08T07:32:16.0982530Z</vt:lpwstr>
  </property>
  <property fmtid="{D5CDD505-2E9C-101B-9397-08002B2CF9AE}" pid="6" name="MSIP_Label_da73a663-4204-480c-9ce8-a1a166c234ab_Name">
    <vt:lpwstr>Intern (KMD)</vt:lpwstr>
  </property>
  <property fmtid="{D5CDD505-2E9C-101B-9397-08002B2CF9AE}" pid="7" name="MSIP_Label_da73a663-4204-480c-9ce8-a1a166c234ab_Application">
    <vt:lpwstr>Microsoft Azure Information Protection</vt:lpwstr>
  </property>
  <property fmtid="{D5CDD505-2E9C-101B-9397-08002B2CF9AE}" pid="8" name="MSIP_Label_da73a663-4204-480c-9ce8-a1a166c234ab_ActionId">
    <vt:lpwstr>13dc53ae-4489-4ae3-bac0-14e2989ef50e</vt:lpwstr>
  </property>
  <property fmtid="{D5CDD505-2E9C-101B-9397-08002B2CF9AE}" pid="9" name="MSIP_Label_da73a663-4204-480c-9ce8-a1a166c234ab_Extended_MSFT_Method">
    <vt:lpwstr>Automatic</vt:lpwstr>
  </property>
  <property fmtid="{D5CDD505-2E9C-101B-9397-08002B2CF9AE}" pid="10" name="Sensitivity">
    <vt:lpwstr>Intern (KMD)</vt:lpwstr>
  </property>
</Properties>
</file>