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7" r:id="rId6"/>
    <p:sldId id="259" r:id="rId7"/>
    <p:sldId id="258" r:id="rId8"/>
    <p:sldId id="260" r:id="rId9"/>
    <p:sldId id="261" r:id="rId10"/>
    <p:sldId id="262" r:id="rId11"/>
    <p:sldId id="263" r:id="rId12"/>
    <p:sldId id="264" r:id="rId13"/>
    <p:sldId id="268" r:id="rId14"/>
    <p:sldId id="267" r:id="rId15"/>
    <p:sldId id="265" r:id="rId16"/>
    <p:sldId id="266"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837" autoAdjust="0"/>
  </p:normalViewPr>
  <p:slideViewPr>
    <p:cSldViewPr snapToGrid="0">
      <p:cViewPr varScale="1">
        <p:scale>
          <a:sx n="95" d="100"/>
          <a:sy n="95" d="100"/>
        </p:scale>
        <p:origin x="115" y="2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C745-D136-4AE3-B4CC-96DEDF1199A3}" type="datetimeFigureOut">
              <a:rPr lang="nb-NO" smtClean="0"/>
              <a:t>09.11.2018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485F5-28C6-4CB6-BAB9-12D24540E3DD}" type="slidenum">
              <a:rPr lang="nb-NO" smtClean="0"/>
              <a:t>‹#›</a:t>
            </a:fld>
            <a:endParaRPr lang="nb-NO"/>
          </a:p>
        </p:txBody>
      </p:sp>
    </p:spTree>
    <p:extLst>
      <p:ext uri="{BB962C8B-B14F-4D97-AF65-F5344CB8AC3E}">
        <p14:creationId xmlns:p14="http://schemas.microsoft.com/office/powerpoint/2010/main" val="2309653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Viktig:</a:t>
            </a:r>
            <a:r>
              <a:rPr lang="nb-NO" baseline="0" dirty="0" smtClean="0"/>
              <a:t> Spesialiseringene er mye mindre enn bransjer/hele næringer. Det er innen små deler av en næring at en region har egne spesialiseringer. Ikke innenfor energi generelt, men noe innenfor der. Og det er utfra disse at man </a:t>
            </a:r>
            <a:r>
              <a:rPr lang="nb-NO" baseline="0" smtClean="0"/>
              <a:t>kan differensiere videre</a:t>
            </a: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2</a:t>
            </a:fld>
            <a:endParaRPr lang="nb-NO"/>
          </a:p>
        </p:txBody>
      </p:sp>
    </p:spTree>
    <p:extLst>
      <p:ext uri="{BB962C8B-B14F-4D97-AF65-F5344CB8AC3E}">
        <p14:creationId xmlns:p14="http://schemas.microsoft.com/office/powerpoint/2010/main" val="3965666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Se veileder s.17</a:t>
            </a:r>
          </a:p>
          <a:p>
            <a:endParaRPr lang="nb-NO" dirty="0" smtClean="0"/>
          </a:p>
          <a:p>
            <a:endParaRPr lang="nb-NO" dirty="0" smtClean="0"/>
          </a:p>
          <a:p>
            <a:r>
              <a:rPr lang="nb-NO" dirty="0" smtClean="0"/>
              <a:t>Veilederen handler mye om fylkeskommunens roller i smart spesialisering</a:t>
            </a:r>
          </a:p>
          <a:p>
            <a:pPr lvl="0"/>
            <a:r>
              <a:rPr lang="nb-NO" sz="1200" dirty="0" smtClean="0"/>
              <a:t>Tilby analyser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dirty="0" smtClean="0"/>
              <a:t>Legge til rette for dialog og samarbeid,</a:t>
            </a:r>
            <a:r>
              <a:rPr lang="nb-NO" sz="1200" baseline="0" dirty="0" smtClean="0"/>
              <a:t> å</a:t>
            </a:r>
            <a:r>
              <a:rPr lang="nb-NO" sz="1200" dirty="0" smtClean="0"/>
              <a:t>pent diskutere muligheter og problemer og bygge videre på deltagernes forslag  –i EDP. Og EDP skjer ikke</a:t>
            </a:r>
            <a:r>
              <a:rPr lang="nb-NO" sz="1200" baseline="0" dirty="0" smtClean="0"/>
              <a:t> en gang ila en planprosess og så er man ferdig. Det er en mer eller mindre kontinuerlig øvelse. </a:t>
            </a:r>
            <a:endParaRPr lang="nb-NO" sz="1200" dirty="0" smtClean="0"/>
          </a:p>
          <a:p>
            <a:r>
              <a:rPr lang="nb-NO" sz="1200" dirty="0" smtClean="0"/>
              <a:t>Prioritere innsats og ressurser –når man først har valgt å satse på en utviklingsretning så må man sette inn ressurser på det. Ikke alt på en gang, men dog. Inntil det eventuelt viser seg å være feil. </a:t>
            </a:r>
          </a:p>
          <a:p>
            <a:r>
              <a:rPr lang="nb-NO" sz="1200" dirty="0" smtClean="0"/>
              <a:t>Vise tydelig hvorfor gjør valg og prioriteringer –transparens, tillit, alle kan ikke få</a:t>
            </a:r>
          </a:p>
          <a:p>
            <a:r>
              <a:rPr lang="nb-NO" sz="1200" dirty="0" smtClean="0"/>
              <a:t>Satse på sektorer som ikke allerede er etablert –det</a:t>
            </a:r>
            <a:r>
              <a:rPr lang="nb-NO" sz="1200" baseline="0" dirty="0" smtClean="0"/>
              <a:t> som faktisk er nytt</a:t>
            </a:r>
            <a:endParaRPr lang="nb-NO" sz="1200" dirty="0" smtClean="0"/>
          </a:p>
          <a:p>
            <a:pPr lvl="0"/>
            <a:r>
              <a:rPr lang="nb-NO" sz="1200" dirty="0" smtClean="0"/>
              <a:t>Ta risiko –det er risikabelt</a:t>
            </a:r>
            <a:r>
              <a:rPr lang="nb-NO" sz="1200" baseline="0" dirty="0" smtClean="0"/>
              <a:t> å satse på noe nytt</a:t>
            </a:r>
            <a:endParaRPr lang="nb-NO" sz="1200" dirty="0" smtClean="0"/>
          </a:p>
          <a:p>
            <a:pPr lvl="0"/>
            <a:r>
              <a:rPr lang="nb-NO" sz="1200" dirty="0" smtClean="0"/>
              <a:t>Tilpasse eller utvikle virkemidler og aktiviteter –mange ulike sektorer og virkemidler og prosjekter og aktiviteter kan bygge oppunder</a:t>
            </a:r>
            <a:r>
              <a:rPr lang="nb-NO" sz="1200" baseline="0" dirty="0" smtClean="0"/>
              <a:t> den samme utviklingen</a:t>
            </a:r>
            <a:endParaRPr lang="nb-NO" sz="1200" dirty="0" smtClean="0"/>
          </a:p>
          <a:p>
            <a:pPr lvl="0"/>
            <a:r>
              <a:rPr lang="nb-NO" sz="1200" dirty="0" smtClean="0"/>
              <a:t>Følge med, lære av og evaluere –læring,</a:t>
            </a:r>
            <a:r>
              <a:rPr lang="nb-NO" sz="1200" baseline="0" dirty="0" smtClean="0"/>
              <a:t> måling og evaluering må være integrert i prosessen. Man må være tydelig på at det kan gå galt. Da er det mindre ille hvis det faktisk gjør det. </a:t>
            </a:r>
            <a:endParaRPr lang="nb-NO" sz="1100" dirty="0" smtClean="0"/>
          </a:p>
          <a:p>
            <a:endParaRPr lang="nb-NO" dirty="0" smtClean="0"/>
          </a:p>
          <a:p>
            <a:r>
              <a:rPr lang="nb-NO" dirty="0" smtClean="0"/>
              <a:t>Det</a:t>
            </a:r>
            <a:r>
              <a:rPr lang="nb-NO" baseline="0" dirty="0" smtClean="0"/>
              <a:t> var dagens </a:t>
            </a:r>
            <a:r>
              <a:rPr lang="nb-NO" baseline="0" dirty="0" err="1" smtClean="0"/>
              <a:t>teaser</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11</a:t>
            </a:fld>
            <a:endParaRPr lang="nb-NO"/>
          </a:p>
        </p:txBody>
      </p:sp>
    </p:spTree>
    <p:extLst>
      <p:ext uri="{BB962C8B-B14F-4D97-AF65-F5344CB8AC3E}">
        <p14:creationId xmlns:p14="http://schemas.microsoft.com/office/powerpoint/2010/main" val="2920485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dirty="0" smtClean="0"/>
              <a:t>Se veiledere</a:t>
            </a:r>
            <a:r>
              <a:rPr lang="nb-NO" baseline="0" dirty="0" smtClean="0"/>
              <a:t> s.8</a:t>
            </a:r>
            <a:endParaRPr lang="nb-NO" dirty="0" smtClean="0"/>
          </a:p>
          <a:p>
            <a:pPr lvl="0"/>
            <a:endParaRPr lang="nb-NO" dirty="0" smtClean="0"/>
          </a:p>
          <a:p>
            <a:pPr lvl="0"/>
            <a:r>
              <a:rPr lang="nb-NO" dirty="0" smtClean="0"/>
              <a:t>Prøver å møte tidligere utfordringer som</a:t>
            </a:r>
          </a:p>
          <a:p>
            <a:pPr lvl="1"/>
            <a:r>
              <a:rPr lang="nb-NO" dirty="0" smtClean="0"/>
              <a:t>Mangel på (</a:t>
            </a:r>
            <a:r>
              <a:rPr lang="nb-NO" dirty="0" err="1" smtClean="0"/>
              <a:t>inter</a:t>
            </a:r>
            <a:r>
              <a:rPr lang="nb-NO" dirty="0" smtClean="0"/>
              <a:t>)nasjonalt perspektiv</a:t>
            </a:r>
          </a:p>
          <a:p>
            <a:pPr lvl="1"/>
            <a:r>
              <a:rPr lang="nb-NO" dirty="0" smtClean="0"/>
              <a:t>For mye offentlig involvering og for lite næringslivsengasjement. </a:t>
            </a:r>
          </a:p>
          <a:p>
            <a:pPr lvl="1"/>
            <a:r>
              <a:rPr lang="nb-NO" dirty="0" smtClean="0"/>
              <a:t>Mangel på analyse av regionenes muligheter og fordeler</a:t>
            </a:r>
          </a:p>
          <a:p>
            <a:pPr lvl="1"/>
            <a:r>
              <a:rPr lang="nb-NO" dirty="0" smtClean="0"/>
              <a:t>Forsøk på å "plukke vinnere" </a:t>
            </a:r>
          </a:p>
          <a:p>
            <a:pPr lvl="1"/>
            <a:r>
              <a:rPr lang="nb-NO" dirty="0" smtClean="0"/>
              <a:t>Kopiering av suksessrike regioner</a:t>
            </a:r>
          </a:p>
          <a:p>
            <a:endParaRPr lang="nb-NO" dirty="0" smtClean="0"/>
          </a:p>
          <a:p>
            <a:r>
              <a:rPr lang="nb-NO" dirty="0" smtClean="0"/>
              <a:t>Dette er fallgruver man også kan havne</a:t>
            </a:r>
            <a:r>
              <a:rPr lang="nb-NO" baseline="0" dirty="0" smtClean="0"/>
              <a:t> i med smart spesialisering. Men som andre fallgruver hjelper det å være oppmerksom på dem, og det er lagt inn mekanismer som kan hjelpe til å unngå dem. </a:t>
            </a:r>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12</a:t>
            </a:fld>
            <a:endParaRPr lang="nb-NO"/>
          </a:p>
        </p:txBody>
      </p:sp>
    </p:spTree>
    <p:extLst>
      <p:ext uri="{BB962C8B-B14F-4D97-AF65-F5344CB8AC3E}">
        <p14:creationId xmlns:p14="http://schemas.microsoft.com/office/powerpoint/2010/main" val="327130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dirty="0" smtClean="0"/>
              <a:t>Veileder s.8</a:t>
            </a:r>
          </a:p>
          <a:p>
            <a:pPr lvl="0"/>
            <a:endParaRPr lang="nb-NO" sz="1200" dirty="0" smtClean="0"/>
          </a:p>
          <a:p>
            <a:pPr lvl="0"/>
            <a:r>
              <a:rPr lang="nb-NO" sz="1200" dirty="0" smtClean="0"/>
              <a:t>Offentlige myndigheter kan ikke på egenhånd gjennomføre en strategi for smart spesialisering. Næringslivets engasjement er avgjørende</a:t>
            </a:r>
          </a:p>
          <a:p>
            <a:pPr lvl="0"/>
            <a:r>
              <a:rPr lang="nb-NO" sz="1200" dirty="0" smtClean="0"/>
              <a:t>Det er ikke mulig å analysere seg fram til hva som bør bli regionens framtidige prioriteringer, analysene inngår som et element i oppdagelsesprosesser </a:t>
            </a:r>
          </a:p>
          <a:p>
            <a:pPr lvl="0"/>
            <a:r>
              <a:rPr lang="nb-NO" sz="1200" dirty="0" smtClean="0"/>
              <a:t>Oppdagelsesprosessene er innovative prosesser. Det er ikke mulig å bestemme utfallet av prosessen, og det vil alltid være risiko for å feile</a:t>
            </a:r>
          </a:p>
          <a:p>
            <a:pPr lvl="0"/>
            <a:r>
              <a:rPr lang="nb-NO" sz="1200" dirty="0" smtClean="0"/>
              <a:t>Det er krevende å få til dialogen med forskning og næringsliv, og dialogen blir ikke enklere om organisasjoner, institusjoner og innbyggere skal bli involvert</a:t>
            </a:r>
          </a:p>
          <a:p>
            <a:pPr lvl="0"/>
            <a:r>
              <a:rPr lang="nb-NO" sz="1200" dirty="0" smtClean="0"/>
              <a:t>Det er krevende å velge og prioritere, og lettere å vedta næringsnøytrale planer</a:t>
            </a:r>
          </a:p>
          <a:p>
            <a:pPr lvl="0"/>
            <a:r>
              <a:rPr lang="nb-NO" sz="1200" dirty="0" smtClean="0"/>
              <a:t>Den </a:t>
            </a:r>
            <a:r>
              <a:rPr lang="nb-NO" sz="1200" dirty="0" err="1" smtClean="0"/>
              <a:t>fasiliterende</a:t>
            </a:r>
            <a:r>
              <a:rPr lang="nb-NO" sz="1200" dirty="0" smtClean="0"/>
              <a:t> pådriverrollen krever kompetanser som tidligere ikke har blitt vektlagt i offentlig sektor</a:t>
            </a:r>
          </a:p>
          <a:p>
            <a:pPr lvl="0"/>
            <a:r>
              <a:rPr lang="nb-NO" sz="1200" dirty="0" smtClean="0"/>
              <a:t>Det er utfordrende å få til åpen og transparent dialog og sikre at ikke enkeltinteresser får fordeler uten at det er godt begrunnet</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13</a:t>
            </a:fld>
            <a:endParaRPr lang="nb-NO"/>
          </a:p>
        </p:txBody>
      </p:sp>
    </p:spTree>
    <p:extLst>
      <p:ext uri="{BB962C8B-B14F-4D97-AF65-F5344CB8AC3E}">
        <p14:creationId xmlns:p14="http://schemas.microsoft.com/office/powerpoint/2010/main" val="225400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10000"/>
          </a:bodyPr>
          <a:lstStyle/>
          <a:p>
            <a:r>
              <a:rPr lang="nb-NO" b="1" dirty="0" smtClean="0"/>
              <a:t>Notat september 2017</a:t>
            </a:r>
          </a:p>
          <a:p>
            <a:pPr lvl="1"/>
            <a:r>
              <a:rPr lang="nb-NO" sz="2000" dirty="0" smtClean="0"/>
              <a:t>Smart spesialisering har vært en suksess og EU vil fortsette å benytte dette rammeverket videre</a:t>
            </a:r>
          </a:p>
          <a:p>
            <a:pPr lvl="1"/>
            <a:r>
              <a:rPr lang="nb-NO" sz="2000" dirty="0" smtClean="0"/>
              <a:t>EU legger sterk vekt på samarbeid mellom regioner og på tvers av land utfra prioriteringene i smart spesialisering</a:t>
            </a:r>
          </a:p>
          <a:p>
            <a:pPr lvl="1"/>
            <a:r>
              <a:rPr lang="nb-NO" sz="2000" dirty="0" smtClean="0"/>
              <a:t>EU legger vekt på samordning av ulike aktiviteter og virkemidler</a:t>
            </a:r>
          </a:p>
          <a:p>
            <a:pPr lvl="1"/>
            <a:r>
              <a:rPr lang="nb-NO" sz="2000" dirty="0" smtClean="0"/>
              <a:t>EU kobler betydningen av kompetanse tydelig inn i arbeidet med å implementere smart spesialiseringsstrategiene</a:t>
            </a:r>
          </a:p>
          <a:p>
            <a:pPr lvl="1"/>
            <a:r>
              <a:rPr lang="nb-NO" sz="2000" dirty="0" smtClean="0"/>
              <a:t>EU legger vekt på smart spesialisering både for at alle regioner skal bygge på sine styrker og videreutvikle disse og for å bistå regionene som henger etter slik at disse kan komme opp på nivå med andre regioner</a:t>
            </a:r>
          </a:p>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3</a:t>
            </a:fld>
            <a:endParaRPr lang="nb-NO"/>
          </a:p>
        </p:txBody>
      </p:sp>
    </p:spTree>
    <p:extLst>
      <p:ext uri="{BB962C8B-B14F-4D97-AF65-F5344CB8AC3E}">
        <p14:creationId xmlns:p14="http://schemas.microsoft.com/office/powerpoint/2010/main" val="86903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4</a:t>
            </a:fld>
            <a:endParaRPr lang="nb-NO"/>
          </a:p>
        </p:txBody>
      </p:sp>
    </p:spTree>
    <p:extLst>
      <p:ext uri="{BB962C8B-B14F-4D97-AF65-F5344CB8AC3E}">
        <p14:creationId xmlns:p14="http://schemas.microsoft.com/office/powerpoint/2010/main" val="319327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5</a:t>
            </a:fld>
            <a:endParaRPr lang="nb-NO"/>
          </a:p>
        </p:txBody>
      </p:sp>
    </p:spTree>
    <p:extLst>
      <p:ext uri="{BB962C8B-B14F-4D97-AF65-F5344CB8AC3E}">
        <p14:creationId xmlns:p14="http://schemas.microsoft.com/office/powerpoint/2010/main" val="2653653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6</a:t>
            </a:fld>
            <a:endParaRPr lang="nb-NO"/>
          </a:p>
        </p:txBody>
      </p:sp>
    </p:spTree>
    <p:extLst>
      <p:ext uri="{BB962C8B-B14F-4D97-AF65-F5344CB8AC3E}">
        <p14:creationId xmlns:p14="http://schemas.microsoft.com/office/powerpoint/2010/main" val="1034726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7</a:t>
            </a:fld>
            <a:endParaRPr lang="nb-NO"/>
          </a:p>
        </p:txBody>
      </p:sp>
    </p:spTree>
    <p:extLst>
      <p:ext uri="{BB962C8B-B14F-4D97-AF65-F5344CB8AC3E}">
        <p14:creationId xmlns:p14="http://schemas.microsoft.com/office/powerpoint/2010/main" val="316400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8</a:t>
            </a:fld>
            <a:endParaRPr lang="nb-NO"/>
          </a:p>
        </p:txBody>
      </p:sp>
    </p:spTree>
    <p:extLst>
      <p:ext uri="{BB962C8B-B14F-4D97-AF65-F5344CB8AC3E}">
        <p14:creationId xmlns:p14="http://schemas.microsoft.com/office/powerpoint/2010/main" val="82389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Tenkt og enkelt eksempel</a:t>
            </a:r>
          </a:p>
          <a:p>
            <a:r>
              <a:rPr lang="nb-NO" dirty="0" err="1" smtClean="0"/>
              <a:t>Eksempet</a:t>
            </a:r>
            <a:r>
              <a:rPr lang="nb-NO" dirty="0" smtClean="0"/>
              <a:t> er beskrevet i veilederen</a:t>
            </a:r>
          </a:p>
          <a:p>
            <a:endParaRPr lang="nb-NO" dirty="0" smtClean="0"/>
          </a:p>
          <a:p>
            <a:r>
              <a:rPr lang="nb-NO" dirty="0" smtClean="0"/>
              <a:t>Målet er ikke 1-2 ny bedriften, men et nytt næringsområde</a:t>
            </a:r>
          </a:p>
          <a:p>
            <a:r>
              <a:rPr lang="nb-NO" dirty="0" smtClean="0"/>
              <a:t>	underleverandører,</a:t>
            </a:r>
            <a:r>
              <a:rPr lang="nb-NO" baseline="0" dirty="0" smtClean="0"/>
              <a:t> tilgrensende næringer, etc. </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pPr>
              <a:defRPr/>
            </a:pPr>
            <a:fld id="{51773A84-FC95-4064-B83F-81CB4A0C49A5}" type="slidenum">
              <a:rPr lang="nb-NO" smtClean="0"/>
              <a:pPr>
                <a:defRPr/>
              </a:pPr>
              <a:t>9</a:t>
            </a:fld>
            <a:endParaRPr lang="nb-NO"/>
          </a:p>
        </p:txBody>
      </p:sp>
    </p:spTree>
    <p:extLst>
      <p:ext uri="{BB962C8B-B14F-4D97-AF65-F5344CB8AC3E}">
        <p14:creationId xmlns:p14="http://schemas.microsoft.com/office/powerpoint/2010/main" val="2199160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Veileder s.30</a:t>
            </a:r>
            <a:endParaRPr lang="nb-NO" dirty="0"/>
          </a:p>
        </p:txBody>
      </p:sp>
      <p:sp>
        <p:nvSpPr>
          <p:cNvPr id="4" name="Plassholder for lysbildenummer 3"/>
          <p:cNvSpPr>
            <a:spLocks noGrp="1"/>
          </p:cNvSpPr>
          <p:nvPr>
            <p:ph type="sldNum" sz="quarter" idx="10"/>
          </p:nvPr>
        </p:nvSpPr>
        <p:spPr/>
        <p:txBody>
          <a:bodyPr/>
          <a:lstStyle/>
          <a:p>
            <a:fld id="{4D2485F5-28C6-4CB6-BAB9-12D24540E3DD}" type="slidenum">
              <a:rPr lang="nb-NO" smtClean="0"/>
              <a:t>10</a:t>
            </a:fld>
            <a:endParaRPr lang="nb-NO"/>
          </a:p>
        </p:txBody>
      </p:sp>
    </p:spTree>
    <p:extLst>
      <p:ext uri="{BB962C8B-B14F-4D97-AF65-F5344CB8AC3E}">
        <p14:creationId xmlns:p14="http://schemas.microsoft.com/office/powerpoint/2010/main" val="2715228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559E824-CC5A-4CD5-B4C0-D6DFB5CE41E0}" type="datetimeFigureOut">
              <a:rPr lang="nb-NO" smtClean="0"/>
              <a:t>09.11.2018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ED502D-C6FC-40A3-86F4-307E9EA0CF57}" type="slidenum">
              <a:rPr lang="nb-NO" smtClean="0"/>
              <a:t>‹#›</a:t>
            </a:fld>
            <a:endParaRPr lang="nb-NO"/>
          </a:p>
        </p:txBody>
      </p:sp>
    </p:spTree>
    <p:extLst>
      <p:ext uri="{BB962C8B-B14F-4D97-AF65-F5344CB8AC3E}">
        <p14:creationId xmlns:p14="http://schemas.microsoft.com/office/powerpoint/2010/main" val="1082901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559E824-CC5A-4CD5-B4C0-D6DFB5CE41E0}" type="datetimeFigureOut">
              <a:rPr lang="nb-NO" smtClean="0"/>
              <a:t>09.11.2018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ED502D-C6FC-40A3-86F4-307E9EA0CF57}" type="slidenum">
              <a:rPr lang="nb-NO" smtClean="0"/>
              <a:t>‹#›</a:t>
            </a:fld>
            <a:endParaRPr lang="nb-NO"/>
          </a:p>
        </p:txBody>
      </p:sp>
    </p:spTree>
    <p:extLst>
      <p:ext uri="{BB962C8B-B14F-4D97-AF65-F5344CB8AC3E}">
        <p14:creationId xmlns:p14="http://schemas.microsoft.com/office/powerpoint/2010/main" val="119818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559E824-CC5A-4CD5-B4C0-D6DFB5CE41E0}" type="datetimeFigureOut">
              <a:rPr lang="nb-NO" smtClean="0"/>
              <a:t>09.11.2018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ED502D-C6FC-40A3-86F4-307E9EA0CF57}" type="slidenum">
              <a:rPr lang="nb-NO" smtClean="0"/>
              <a:t>‹#›</a:t>
            </a:fld>
            <a:endParaRPr lang="nb-NO"/>
          </a:p>
        </p:txBody>
      </p:sp>
    </p:spTree>
    <p:extLst>
      <p:ext uri="{BB962C8B-B14F-4D97-AF65-F5344CB8AC3E}">
        <p14:creationId xmlns:p14="http://schemas.microsoft.com/office/powerpoint/2010/main" val="2098422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kmål Tekst med 1 bilde">
    <p:spTree>
      <p:nvGrpSpPr>
        <p:cNvPr id="1" name=""/>
        <p:cNvGrpSpPr/>
        <p:nvPr/>
      </p:nvGrpSpPr>
      <p:grpSpPr>
        <a:xfrm>
          <a:off x="0" y="0"/>
          <a:ext cx="0" cy="0"/>
          <a:chOff x="0" y="0"/>
          <a:chExt cx="0" cy="0"/>
        </a:xfrm>
      </p:grpSpPr>
      <p:sp>
        <p:nvSpPr>
          <p:cNvPr id="5" name="TekstSylinder 4"/>
          <p:cNvSpPr txBox="1"/>
          <p:nvPr userDrawn="1"/>
        </p:nvSpPr>
        <p:spPr>
          <a:xfrm>
            <a:off x="-95251" y="-304800"/>
            <a:ext cx="10128251" cy="277812"/>
          </a:xfrm>
          <a:prstGeom prst="rect">
            <a:avLst/>
          </a:prstGeom>
          <a:noFill/>
        </p:spPr>
        <p:txBody>
          <a:bodyPr>
            <a:spAutoFit/>
          </a:bodyPr>
          <a:lstStyle/>
          <a:p>
            <a:pPr>
              <a:defRPr/>
            </a:pPr>
            <a:r>
              <a:rPr lang="nb-NO" sz="1200" dirty="0" smtClean="0"/>
              <a:t>Bokmål </a:t>
            </a:r>
            <a:r>
              <a:rPr lang="nb-NO" sz="1200" dirty="0"/>
              <a:t>mal: Tekst med kulepunkter - 1 vertikalt bilde</a:t>
            </a:r>
          </a:p>
        </p:txBody>
      </p:sp>
      <p:sp>
        <p:nvSpPr>
          <p:cNvPr id="2" name="Tittel 1"/>
          <p:cNvSpPr>
            <a:spLocks noGrp="1"/>
          </p:cNvSpPr>
          <p:nvPr>
            <p:ph type="title"/>
          </p:nvPr>
        </p:nvSpPr>
        <p:spPr>
          <a:xfrm>
            <a:off x="1198800" y="296652"/>
            <a:ext cx="7309958" cy="1143000"/>
          </a:xfrm>
        </p:spPr>
        <p:txBody>
          <a:bodyPr/>
          <a:lstStyle>
            <a:lvl1pPr>
              <a:defRPr>
                <a:solidFill>
                  <a:schemeClr val="tx1"/>
                </a:solidFill>
              </a:defRPr>
            </a:lvl1pPr>
          </a:lstStyle>
          <a:p>
            <a:r>
              <a:rPr lang="nb-NO" smtClean="0"/>
              <a:t>Klikk for å redigere tittelstil</a:t>
            </a:r>
            <a:endParaRPr lang="nb-NO" dirty="0"/>
          </a:p>
        </p:txBody>
      </p:sp>
      <p:sp>
        <p:nvSpPr>
          <p:cNvPr id="3" name="Plassholder for innhold 2"/>
          <p:cNvSpPr>
            <a:spLocks noGrp="1"/>
          </p:cNvSpPr>
          <p:nvPr>
            <p:ph idx="1"/>
          </p:nvPr>
        </p:nvSpPr>
        <p:spPr>
          <a:xfrm>
            <a:off x="1198801" y="1592797"/>
            <a:ext cx="7309467" cy="45259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8772000" y="-1"/>
            <a:ext cx="3420000" cy="6120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9. november 2018</a:t>
            </a:fld>
            <a:endParaRPr lang="nb-NO" dirty="0"/>
          </a:p>
        </p:txBody>
      </p:sp>
      <p:sp>
        <p:nvSpPr>
          <p:cNvPr id="10"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1"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extLst>
      <p:ext uri="{BB962C8B-B14F-4D97-AF65-F5344CB8AC3E}">
        <p14:creationId xmlns:p14="http://schemas.microsoft.com/office/powerpoint/2010/main" val="234093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okmål Tekst med 3 bilder">
    <p:spTree>
      <p:nvGrpSpPr>
        <p:cNvPr id="1" name=""/>
        <p:cNvGrpSpPr/>
        <p:nvPr/>
      </p:nvGrpSpPr>
      <p:grpSpPr>
        <a:xfrm>
          <a:off x="0" y="0"/>
          <a:ext cx="0" cy="0"/>
          <a:chOff x="0" y="0"/>
          <a:chExt cx="0" cy="0"/>
        </a:xfrm>
      </p:grpSpPr>
      <p:sp>
        <p:nvSpPr>
          <p:cNvPr id="7" name="TekstSylinder 6"/>
          <p:cNvSpPr txBox="1"/>
          <p:nvPr userDrawn="1"/>
        </p:nvSpPr>
        <p:spPr>
          <a:xfrm>
            <a:off x="-95251" y="-304800"/>
            <a:ext cx="10128251" cy="277812"/>
          </a:xfrm>
          <a:prstGeom prst="rect">
            <a:avLst/>
          </a:prstGeom>
          <a:noFill/>
        </p:spPr>
        <p:txBody>
          <a:bodyPr>
            <a:spAutoFit/>
          </a:bodyPr>
          <a:lstStyle/>
          <a:p>
            <a:pPr>
              <a:defRPr/>
            </a:pPr>
            <a:r>
              <a:rPr lang="nb-NO" sz="1200" dirty="0" smtClean="0"/>
              <a:t>Bokmål </a:t>
            </a:r>
            <a:r>
              <a:rPr lang="nb-NO" sz="1200" dirty="0"/>
              <a:t>mal: Tekst med kulepunkter – 3 vertikale bilder</a:t>
            </a:r>
          </a:p>
        </p:txBody>
      </p:sp>
      <p:sp>
        <p:nvSpPr>
          <p:cNvPr id="2" name="Tittel 1"/>
          <p:cNvSpPr>
            <a:spLocks noGrp="1"/>
          </p:cNvSpPr>
          <p:nvPr>
            <p:ph type="title"/>
          </p:nvPr>
        </p:nvSpPr>
        <p:spPr>
          <a:xfrm>
            <a:off x="1198800" y="296652"/>
            <a:ext cx="7308000" cy="1143000"/>
          </a:xfrm>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1198800" y="1592797"/>
            <a:ext cx="7308000" cy="45259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7"/>
          <p:cNvSpPr>
            <a:spLocks noGrp="1"/>
          </p:cNvSpPr>
          <p:nvPr>
            <p:ph type="pic" sz="quarter" idx="13"/>
          </p:nvPr>
        </p:nvSpPr>
        <p:spPr>
          <a:xfrm>
            <a:off x="8772000" y="228"/>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9" name="Plassholder for bilde 7"/>
          <p:cNvSpPr>
            <a:spLocks noGrp="1"/>
          </p:cNvSpPr>
          <p:nvPr>
            <p:ph type="pic" sz="quarter" idx="14"/>
          </p:nvPr>
        </p:nvSpPr>
        <p:spPr>
          <a:xfrm>
            <a:off x="8772000" y="2039935"/>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a:p>
        </p:txBody>
      </p:sp>
      <p:sp>
        <p:nvSpPr>
          <p:cNvPr id="10" name="Plassholder for bilde 7"/>
          <p:cNvSpPr>
            <a:spLocks noGrp="1"/>
          </p:cNvSpPr>
          <p:nvPr>
            <p:ph type="pic" sz="quarter" idx="15"/>
          </p:nvPr>
        </p:nvSpPr>
        <p:spPr>
          <a:xfrm>
            <a:off x="8772000" y="4077300"/>
            <a:ext cx="3420000" cy="2052000"/>
          </a:xfrm>
          <a:solidFill>
            <a:schemeClr val="bg1">
              <a:lumMod val="95000"/>
            </a:schemeClr>
          </a:solidFill>
          <a:ln>
            <a:noFill/>
          </a:ln>
        </p:spPr>
        <p:txBody>
          <a:bodyPr/>
          <a:lstStyle>
            <a:lvl1pPr algn="ctr">
              <a:buNone/>
              <a:defRPr sz="1000">
                <a:solidFill>
                  <a:schemeClr val="bg1">
                    <a:lumMod val="50000"/>
                  </a:schemeClr>
                </a:solidFill>
              </a:defRPr>
            </a:lvl1pPr>
          </a:lstStyle>
          <a:p>
            <a:pPr lvl="0"/>
            <a:r>
              <a:rPr lang="nb-NO" noProof="0" smtClean="0"/>
              <a:t>Klikk ikonet for å legge til et bilde</a:t>
            </a:r>
            <a:endParaRPr lang="nb-NO" noProof="0" dirty="0" smtClean="0"/>
          </a:p>
        </p:txBody>
      </p:sp>
      <p:sp>
        <p:nvSpPr>
          <p:cNvPr id="14" name="TekstSylinder 13"/>
          <p:cNvSpPr txBox="1"/>
          <p:nvPr userDrawn="1"/>
        </p:nvSpPr>
        <p:spPr>
          <a:xfrm>
            <a:off x="-3073400" y="5299076"/>
            <a:ext cx="2688167" cy="646331"/>
          </a:xfrm>
          <a:prstGeom prst="rect">
            <a:avLst/>
          </a:prstGeom>
          <a:noFill/>
        </p:spPr>
        <p:txBody>
          <a:bodyPr>
            <a:spAutoFit/>
          </a:bodyPr>
          <a:lstStyle/>
          <a:p>
            <a:pPr>
              <a:defRPr/>
            </a:pPr>
            <a:r>
              <a:rPr lang="nb-NO" sz="1200" b="1" dirty="0"/>
              <a:t>Tips  bilde:</a:t>
            </a:r>
          </a:p>
          <a:p>
            <a:pPr>
              <a:defRPr/>
            </a:pPr>
            <a:r>
              <a:rPr lang="nb-NO" sz="1200" dirty="0"/>
              <a:t>For best oppløsning </a:t>
            </a:r>
            <a:r>
              <a:rPr lang="nb-NO" sz="1200" dirty="0" smtClean="0"/>
              <a:t>anbefales </a:t>
            </a:r>
            <a:r>
              <a:rPr lang="nb-NO" sz="1200" dirty="0" err="1"/>
              <a:t>j</a:t>
            </a:r>
            <a:r>
              <a:rPr lang="nb-NO" sz="1200" dirty="0" err="1" smtClean="0"/>
              <a:t>pg</a:t>
            </a:r>
            <a:r>
              <a:rPr lang="nb-NO" sz="1200" dirty="0" smtClean="0"/>
              <a:t> </a:t>
            </a:r>
            <a:r>
              <a:rPr lang="nb-NO" sz="1200" dirty="0"/>
              <a:t>og </a:t>
            </a:r>
            <a:r>
              <a:rPr lang="nb-NO" sz="1200" dirty="0" err="1" smtClean="0"/>
              <a:t>png-format</a:t>
            </a:r>
            <a:r>
              <a:rPr lang="nb-NO" sz="1200" dirty="0" smtClean="0"/>
              <a:t>.</a:t>
            </a:r>
            <a:endParaRPr lang="nb-NO" sz="1200" dirty="0"/>
          </a:p>
        </p:txBody>
      </p:sp>
      <p:sp>
        <p:nvSpPr>
          <p:cNvPr id="12"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9. november 2018</a:t>
            </a:fld>
            <a:endParaRPr lang="nb-NO" dirty="0"/>
          </a:p>
        </p:txBody>
      </p:sp>
      <p:sp>
        <p:nvSpPr>
          <p:cNvPr id="13"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8"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extLst>
      <p:ext uri="{BB962C8B-B14F-4D97-AF65-F5344CB8AC3E}">
        <p14:creationId xmlns:p14="http://schemas.microsoft.com/office/powerpoint/2010/main" val="372634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okmål Kapittel/temaside">
    <p:bg>
      <p:bgPr>
        <a:solidFill>
          <a:schemeClr val="bg1"/>
        </a:solidFill>
        <a:effectLst/>
      </p:bgPr>
    </p:bg>
    <p:spTree>
      <p:nvGrpSpPr>
        <p:cNvPr id="1" name=""/>
        <p:cNvGrpSpPr/>
        <p:nvPr/>
      </p:nvGrpSpPr>
      <p:grpSpPr>
        <a:xfrm>
          <a:off x="0" y="0"/>
          <a:ext cx="0" cy="0"/>
          <a:chOff x="0" y="0"/>
          <a:chExt cx="0" cy="0"/>
        </a:xfrm>
      </p:grpSpPr>
      <p:sp>
        <p:nvSpPr>
          <p:cNvPr id="4" name="Plassholder for bilde 3"/>
          <p:cNvSpPr>
            <a:spLocks noGrp="1"/>
          </p:cNvSpPr>
          <p:nvPr>
            <p:ph type="pic" sz="quarter" idx="20" hasCustomPrompt="1"/>
          </p:nvPr>
        </p:nvSpPr>
        <p:spPr>
          <a:xfrm>
            <a:off x="0" y="3271952"/>
            <a:ext cx="12192000" cy="3586048"/>
          </a:xfrm>
          <a:solidFill>
            <a:schemeClr val="bg1">
              <a:lumMod val="95000"/>
            </a:schemeClr>
          </a:solidFill>
        </p:spPr>
        <p:txBody>
          <a:bodyPr/>
          <a:lstStyle>
            <a:lvl1pPr marL="0" indent="0" algn="ctr">
              <a:buNone/>
              <a:defRPr sz="1200" baseline="0">
                <a:solidFill>
                  <a:schemeClr val="bg2">
                    <a:lumMod val="50000"/>
                  </a:schemeClr>
                </a:solidFill>
              </a:defRPr>
            </a:lvl1pPr>
          </a:lstStyle>
          <a:p>
            <a:r>
              <a:rPr lang="nb-NO" dirty="0" smtClean="0"/>
              <a:t>Klikk ikonet for å legge til bilde</a:t>
            </a:r>
            <a:endParaRPr lang="nb-NO" dirty="0"/>
          </a:p>
        </p:txBody>
      </p:sp>
      <p:sp>
        <p:nvSpPr>
          <p:cNvPr id="8" name="TekstSylinder 7"/>
          <p:cNvSpPr txBox="1"/>
          <p:nvPr userDrawn="1"/>
        </p:nvSpPr>
        <p:spPr>
          <a:xfrm>
            <a:off x="1" y="-268288"/>
            <a:ext cx="3983567" cy="276226"/>
          </a:xfrm>
          <a:prstGeom prst="rect">
            <a:avLst/>
          </a:prstGeom>
          <a:noFill/>
        </p:spPr>
        <p:txBody>
          <a:bodyPr>
            <a:spAutoFit/>
          </a:bodyPr>
          <a:lstStyle/>
          <a:p>
            <a:pPr>
              <a:defRPr/>
            </a:pPr>
            <a:r>
              <a:rPr lang="nb-NO" sz="1200" dirty="0" smtClean="0"/>
              <a:t>Bokmål </a:t>
            </a:r>
            <a:r>
              <a:rPr lang="nb-NO" sz="1200" dirty="0"/>
              <a:t>mal: </a:t>
            </a:r>
            <a:r>
              <a:rPr lang="nb-NO" sz="1200" dirty="0" smtClean="0"/>
              <a:t>Kapittel /</a:t>
            </a:r>
            <a:r>
              <a:rPr lang="nb-NO" sz="1200" baseline="0" dirty="0" smtClean="0"/>
              <a:t> Temaside</a:t>
            </a:r>
            <a:endParaRPr lang="nb-NO" sz="1200" dirty="0"/>
          </a:p>
        </p:txBody>
      </p:sp>
      <p:sp>
        <p:nvSpPr>
          <p:cNvPr id="13" name="Plassholder for tekst 4"/>
          <p:cNvSpPr>
            <a:spLocks noGrp="1"/>
          </p:cNvSpPr>
          <p:nvPr>
            <p:ph type="body" sz="quarter" idx="21" hasCustomPrompt="1"/>
          </p:nvPr>
        </p:nvSpPr>
        <p:spPr>
          <a:xfrm>
            <a:off x="1198800" y="1124744"/>
            <a:ext cx="9792000" cy="1144800"/>
          </a:xfrm>
        </p:spPr>
        <p:txBody>
          <a:bodyPr lIns="0" anchor="b" anchorCtr="0"/>
          <a:lstStyle>
            <a:lvl1pPr marL="0" indent="0">
              <a:buNone/>
              <a:defRPr sz="3200" b="1">
                <a:solidFill>
                  <a:schemeClr val="tx1"/>
                </a:solidFill>
              </a:defRPr>
            </a:lvl1pPr>
          </a:lstStyle>
          <a:p>
            <a:pPr lvl="0"/>
            <a:r>
              <a:rPr lang="nb-NO" dirty="0" smtClean="0"/>
              <a:t>Kapittel og temaside</a:t>
            </a:r>
          </a:p>
        </p:txBody>
      </p:sp>
      <p:sp>
        <p:nvSpPr>
          <p:cNvPr id="15" name="Plassholder for tekst 4"/>
          <p:cNvSpPr>
            <a:spLocks noGrp="1"/>
          </p:cNvSpPr>
          <p:nvPr>
            <p:ph type="body" sz="quarter" idx="22" hasCustomPrompt="1"/>
          </p:nvPr>
        </p:nvSpPr>
        <p:spPr>
          <a:xfrm>
            <a:off x="1054800" y="368660"/>
            <a:ext cx="18000" cy="3261600"/>
          </a:xfrm>
          <a:solidFill>
            <a:schemeClr val="tx1"/>
          </a:solidFill>
        </p:spPr>
        <p:txBody>
          <a:bodyPr/>
          <a:lstStyle>
            <a:lvl1pPr marL="0" indent="0">
              <a:buNone/>
              <a:defRPr sz="100" baseline="0">
                <a:solidFill>
                  <a:schemeClr val="tx1"/>
                </a:solidFill>
              </a:defRPr>
            </a:lvl1pPr>
          </a:lstStyle>
          <a:p>
            <a:pPr lvl="0"/>
            <a:r>
              <a:rPr lang="nb-NO" dirty="0" smtClean="0"/>
              <a:t> </a:t>
            </a:r>
            <a:endParaRPr lang="nb-NO" dirty="0"/>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392" y="527251"/>
            <a:ext cx="298705" cy="362713"/>
          </a:xfrm>
          <a:prstGeom prst="rect">
            <a:avLst/>
          </a:prstGeom>
        </p:spPr>
      </p:pic>
      <p:sp>
        <p:nvSpPr>
          <p:cNvPr id="10" name="TekstSylinder 9"/>
          <p:cNvSpPr txBox="1"/>
          <p:nvPr userDrawn="1"/>
        </p:nvSpPr>
        <p:spPr>
          <a:xfrm>
            <a:off x="1111500" y="467147"/>
            <a:ext cx="4660464" cy="452432"/>
          </a:xfrm>
          <a:prstGeom prst="rect">
            <a:avLst/>
          </a:prstGeom>
          <a:noFill/>
        </p:spPr>
        <p:txBody>
          <a:bodyPr wrap="square" rtlCol="0">
            <a:spAutoFit/>
          </a:bodyPr>
          <a:lstStyle/>
          <a:p>
            <a:pPr>
              <a:lnSpc>
                <a:spcPct val="90000"/>
              </a:lnSpc>
            </a:pPr>
            <a:r>
              <a:rPr lang="nb-NO" sz="1300" noProof="0" dirty="0" smtClean="0"/>
              <a:t>Kommunal- og</a:t>
            </a:r>
            <a:br>
              <a:rPr lang="nb-NO" sz="1300" noProof="0" dirty="0" smtClean="0"/>
            </a:br>
            <a:r>
              <a:rPr lang="nb-NO" sz="1300" noProof="0" dirty="0" smtClean="0"/>
              <a:t>moderniseringsdepartementet</a:t>
            </a:r>
            <a:endParaRPr lang="nb-NO" sz="1300" noProof="0" dirty="0"/>
          </a:p>
        </p:txBody>
      </p:sp>
    </p:spTree>
    <p:extLst>
      <p:ext uri="{BB962C8B-B14F-4D97-AF65-F5344CB8AC3E}">
        <p14:creationId xmlns:p14="http://schemas.microsoft.com/office/powerpoint/2010/main" val="355979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okmål Tekst med utfallende bilde">
    <p:spTree>
      <p:nvGrpSpPr>
        <p:cNvPr id="1" name=""/>
        <p:cNvGrpSpPr/>
        <p:nvPr/>
      </p:nvGrpSpPr>
      <p:grpSpPr>
        <a:xfrm>
          <a:off x="0" y="0"/>
          <a:ext cx="0" cy="0"/>
          <a:chOff x="0" y="0"/>
          <a:chExt cx="0" cy="0"/>
        </a:xfrm>
      </p:grpSpPr>
      <p:sp>
        <p:nvSpPr>
          <p:cNvPr id="3" name="TekstSylinder 2"/>
          <p:cNvSpPr txBox="1"/>
          <p:nvPr userDrawn="1"/>
        </p:nvSpPr>
        <p:spPr>
          <a:xfrm>
            <a:off x="-95251" y="-304800"/>
            <a:ext cx="10128251" cy="277812"/>
          </a:xfrm>
          <a:prstGeom prst="rect">
            <a:avLst/>
          </a:prstGeom>
          <a:noFill/>
        </p:spPr>
        <p:txBody>
          <a:bodyPr>
            <a:spAutoFit/>
          </a:bodyPr>
          <a:lstStyle/>
          <a:p>
            <a:pPr>
              <a:defRPr/>
            </a:pPr>
            <a:r>
              <a:rPr lang="nb-NO" sz="1200" dirty="0" smtClean="0"/>
              <a:t>Bokmål </a:t>
            </a:r>
            <a:r>
              <a:rPr lang="nb-NO" sz="1200" dirty="0"/>
              <a:t>mal:1 utfallende bilde</a:t>
            </a:r>
          </a:p>
        </p:txBody>
      </p:sp>
      <p:sp>
        <p:nvSpPr>
          <p:cNvPr id="9" name="Plassholder for bilde 8"/>
          <p:cNvSpPr>
            <a:spLocks noGrp="1"/>
          </p:cNvSpPr>
          <p:nvPr>
            <p:ph type="pic" sz="quarter" idx="17" hasCustomPrompt="1"/>
          </p:nvPr>
        </p:nvSpPr>
        <p:spPr>
          <a:xfrm>
            <a:off x="0" y="1"/>
            <a:ext cx="12192000" cy="6117165"/>
          </a:xfrm>
          <a:solidFill>
            <a:schemeClr val="bg1">
              <a:lumMod val="95000"/>
            </a:schemeClr>
          </a:solidFill>
        </p:spPr>
        <p:txBody>
          <a:bodyPr/>
          <a:lstStyle>
            <a:lvl1pPr algn="ctr">
              <a:buNone/>
              <a:defRPr sz="1200">
                <a:solidFill>
                  <a:schemeClr val="bg1">
                    <a:lumMod val="50000"/>
                  </a:schemeClr>
                </a:solidFill>
              </a:defRPr>
            </a:lvl1pPr>
          </a:lstStyle>
          <a:p>
            <a:r>
              <a:rPr lang="nb-NO" dirty="0" smtClean="0"/>
              <a:t>Klikk ikonet for å legge til bilde</a:t>
            </a:r>
            <a:endParaRPr lang="nb-NO" dirty="0"/>
          </a:p>
        </p:txBody>
      </p:sp>
      <p:sp>
        <p:nvSpPr>
          <p:cNvPr id="7"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9. november 2018</a:t>
            </a:fld>
            <a:endParaRPr lang="nb-NO" dirty="0"/>
          </a:p>
        </p:txBody>
      </p:sp>
      <p:sp>
        <p:nvSpPr>
          <p:cNvPr id="8"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smtClean="0"/>
              <a:t>Tittel på presentasjonen</a:t>
            </a:r>
            <a:endParaRPr lang="nb-NO" dirty="0"/>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extLst>
      <p:ext uri="{BB962C8B-B14F-4D97-AF65-F5344CB8AC3E}">
        <p14:creationId xmlns:p14="http://schemas.microsoft.com/office/powerpoint/2010/main" val="347406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559E824-CC5A-4CD5-B4C0-D6DFB5CE41E0}" type="datetimeFigureOut">
              <a:rPr lang="nb-NO" smtClean="0"/>
              <a:t>09.11.2018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ED502D-C6FC-40A3-86F4-307E9EA0CF57}" type="slidenum">
              <a:rPr lang="nb-NO" smtClean="0"/>
              <a:t>‹#›</a:t>
            </a:fld>
            <a:endParaRPr lang="nb-NO"/>
          </a:p>
        </p:txBody>
      </p:sp>
    </p:spTree>
    <p:extLst>
      <p:ext uri="{BB962C8B-B14F-4D97-AF65-F5344CB8AC3E}">
        <p14:creationId xmlns:p14="http://schemas.microsoft.com/office/powerpoint/2010/main" val="189282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B559E824-CC5A-4CD5-B4C0-D6DFB5CE41E0}" type="datetimeFigureOut">
              <a:rPr lang="nb-NO" smtClean="0"/>
              <a:t>09.11.2018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ED502D-C6FC-40A3-86F4-307E9EA0CF57}" type="slidenum">
              <a:rPr lang="nb-NO" smtClean="0"/>
              <a:t>‹#›</a:t>
            </a:fld>
            <a:endParaRPr lang="nb-NO"/>
          </a:p>
        </p:txBody>
      </p:sp>
    </p:spTree>
    <p:extLst>
      <p:ext uri="{BB962C8B-B14F-4D97-AF65-F5344CB8AC3E}">
        <p14:creationId xmlns:p14="http://schemas.microsoft.com/office/powerpoint/2010/main" val="1233147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559E824-CC5A-4CD5-B4C0-D6DFB5CE41E0}" type="datetimeFigureOut">
              <a:rPr lang="nb-NO" smtClean="0"/>
              <a:t>09.11.2018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ED502D-C6FC-40A3-86F4-307E9EA0CF57}" type="slidenum">
              <a:rPr lang="nb-NO" smtClean="0"/>
              <a:t>‹#›</a:t>
            </a:fld>
            <a:endParaRPr lang="nb-NO"/>
          </a:p>
        </p:txBody>
      </p:sp>
    </p:spTree>
    <p:extLst>
      <p:ext uri="{BB962C8B-B14F-4D97-AF65-F5344CB8AC3E}">
        <p14:creationId xmlns:p14="http://schemas.microsoft.com/office/powerpoint/2010/main" val="336364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559E824-CC5A-4CD5-B4C0-D6DFB5CE41E0}" type="datetimeFigureOut">
              <a:rPr lang="nb-NO" smtClean="0"/>
              <a:t>09.11.2018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67ED502D-C6FC-40A3-86F4-307E9EA0CF57}" type="slidenum">
              <a:rPr lang="nb-NO" smtClean="0"/>
              <a:t>‹#›</a:t>
            </a:fld>
            <a:endParaRPr lang="nb-NO"/>
          </a:p>
        </p:txBody>
      </p:sp>
    </p:spTree>
    <p:extLst>
      <p:ext uri="{BB962C8B-B14F-4D97-AF65-F5344CB8AC3E}">
        <p14:creationId xmlns:p14="http://schemas.microsoft.com/office/powerpoint/2010/main" val="358714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559E824-CC5A-4CD5-B4C0-D6DFB5CE41E0}" type="datetimeFigureOut">
              <a:rPr lang="nb-NO" smtClean="0"/>
              <a:t>09.11.2018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67ED502D-C6FC-40A3-86F4-307E9EA0CF57}" type="slidenum">
              <a:rPr lang="nb-NO" smtClean="0"/>
              <a:t>‹#›</a:t>
            </a:fld>
            <a:endParaRPr lang="nb-NO"/>
          </a:p>
        </p:txBody>
      </p:sp>
    </p:spTree>
    <p:extLst>
      <p:ext uri="{BB962C8B-B14F-4D97-AF65-F5344CB8AC3E}">
        <p14:creationId xmlns:p14="http://schemas.microsoft.com/office/powerpoint/2010/main" val="109678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559E824-CC5A-4CD5-B4C0-D6DFB5CE41E0}" type="datetimeFigureOut">
              <a:rPr lang="nb-NO" smtClean="0"/>
              <a:t>09.11.2018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67ED502D-C6FC-40A3-86F4-307E9EA0CF57}" type="slidenum">
              <a:rPr lang="nb-NO" smtClean="0"/>
              <a:t>‹#›</a:t>
            </a:fld>
            <a:endParaRPr lang="nb-NO"/>
          </a:p>
        </p:txBody>
      </p:sp>
    </p:spTree>
    <p:extLst>
      <p:ext uri="{BB962C8B-B14F-4D97-AF65-F5344CB8AC3E}">
        <p14:creationId xmlns:p14="http://schemas.microsoft.com/office/powerpoint/2010/main" val="96720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B559E824-CC5A-4CD5-B4C0-D6DFB5CE41E0}" type="datetimeFigureOut">
              <a:rPr lang="nb-NO" smtClean="0"/>
              <a:t>09.11.2018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ED502D-C6FC-40A3-86F4-307E9EA0CF57}" type="slidenum">
              <a:rPr lang="nb-NO" smtClean="0"/>
              <a:t>‹#›</a:t>
            </a:fld>
            <a:endParaRPr lang="nb-NO"/>
          </a:p>
        </p:txBody>
      </p:sp>
    </p:spTree>
    <p:extLst>
      <p:ext uri="{BB962C8B-B14F-4D97-AF65-F5344CB8AC3E}">
        <p14:creationId xmlns:p14="http://schemas.microsoft.com/office/powerpoint/2010/main" val="195235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B559E824-CC5A-4CD5-B4C0-D6DFB5CE41E0}" type="datetimeFigureOut">
              <a:rPr lang="nb-NO" smtClean="0"/>
              <a:t>09.11.2018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ED502D-C6FC-40A3-86F4-307E9EA0CF57}" type="slidenum">
              <a:rPr lang="nb-NO" smtClean="0"/>
              <a:t>‹#›</a:t>
            </a:fld>
            <a:endParaRPr lang="nb-NO"/>
          </a:p>
        </p:txBody>
      </p:sp>
    </p:spTree>
    <p:extLst>
      <p:ext uri="{BB962C8B-B14F-4D97-AF65-F5344CB8AC3E}">
        <p14:creationId xmlns:p14="http://schemas.microsoft.com/office/powerpoint/2010/main" val="116752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9E824-CC5A-4CD5-B4C0-D6DFB5CE41E0}" type="datetimeFigureOut">
              <a:rPr lang="nb-NO" smtClean="0"/>
              <a:t>09.11.2018</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D502D-C6FC-40A3-86F4-307E9EA0CF57}" type="slidenum">
              <a:rPr lang="nb-NO" smtClean="0"/>
              <a:t>‹#›</a:t>
            </a:fld>
            <a:endParaRPr lang="nb-NO"/>
          </a:p>
        </p:txBody>
      </p:sp>
    </p:spTree>
    <p:extLst>
      <p:ext uri="{BB962C8B-B14F-4D97-AF65-F5344CB8AC3E}">
        <p14:creationId xmlns:p14="http://schemas.microsoft.com/office/powerpoint/2010/main" val="189673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regjeringen.no/smartspesialiser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regjeringen.no/smartspesialisering"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Smart spesialisering</a:t>
            </a:r>
            <a:endParaRPr lang="nb-NO" dirty="0"/>
          </a:p>
        </p:txBody>
      </p:sp>
      <p:sp>
        <p:nvSpPr>
          <p:cNvPr id="3" name="Undertittel 2"/>
          <p:cNvSpPr>
            <a:spLocks noGrp="1"/>
          </p:cNvSpPr>
          <p:nvPr>
            <p:ph type="subTitle" idx="1"/>
          </p:nvPr>
        </p:nvSpPr>
        <p:spPr/>
        <p:txBody>
          <a:bodyPr/>
          <a:lstStyle/>
          <a:p>
            <a:r>
              <a:rPr lang="nb-NO" dirty="0" smtClean="0"/>
              <a:t>Generell presentasjon, til alle som kan ha nytte av den</a:t>
            </a:r>
            <a:endParaRPr lang="nb-NO" dirty="0"/>
          </a:p>
        </p:txBody>
      </p:sp>
    </p:spTree>
    <p:extLst>
      <p:ext uri="{BB962C8B-B14F-4D97-AF65-F5344CB8AC3E}">
        <p14:creationId xmlns:p14="http://schemas.microsoft.com/office/powerpoint/2010/main" val="165097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Mulige veier å undersøke videre</a:t>
            </a:r>
            <a:br>
              <a:rPr lang="nb-NO" dirty="0" smtClean="0"/>
            </a:br>
            <a:r>
              <a:rPr lang="nb-NO" dirty="0"/>
              <a:t>	</a:t>
            </a:r>
            <a:r>
              <a:rPr lang="nb-NO" dirty="0" smtClean="0"/>
              <a:t>– Eksempel </a:t>
            </a:r>
            <a:r>
              <a:rPr lang="nb-NO" dirty="0" smtClean="0"/>
              <a:t>sjømat i Nordland</a:t>
            </a:r>
            <a:endParaRPr lang="nb-NO" dirty="0"/>
          </a:p>
        </p:txBody>
      </p:sp>
      <p:graphicFrame>
        <p:nvGraphicFramePr>
          <p:cNvPr id="6" name="Plassholder for innhold 5"/>
          <p:cNvGraphicFramePr>
            <a:graphicFrameLocks noGrp="1"/>
          </p:cNvGraphicFramePr>
          <p:nvPr>
            <p:ph idx="1"/>
            <p:extLst/>
          </p:nvPr>
        </p:nvGraphicFramePr>
        <p:xfrm>
          <a:off x="1055440" y="1700808"/>
          <a:ext cx="10225136" cy="434593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3406255044"/>
                    </a:ext>
                  </a:extLst>
                </a:gridCol>
                <a:gridCol w="8424936">
                  <a:extLst>
                    <a:ext uri="{9D8B030D-6E8A-4147-A177-3AD203B41FA5}">
                      <a16:colId xmlns:a16="http://schemas.microsoft.com/office/drawing/2014/main" val="265550012"/>
                    </a:ext>
                  </a:extLst>
                </a:gridCol>
              </a:tblGrid>
              <a:tr h="247526">
                <a:tc>
                  <a:txBody>
                    <a:bodyPr/>
                    <a:lstStyle/>
                    <a:p>
                      <a:pPr>
                        <a:lnSpc>
                          <a:spcPts val="1500"/>
                        </a:lnSpc>
                        <a:spcAft>
                          <a:spcPts val="0"/>
                        </a:spcAft>
                      </a:pPr>
                      <a:r>
                        <a:rPr lang="nb-NO" sz="1100" dirty="0">
                          <a:effectLst/>
                        </a:rPr>
                        <a:t>Spesialiseringen sjømat</a:t>
                      </a:r>
                      <a:endParaRPr lang="nb-NO"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2560" marR="52560" marT="0" marB="0"/>
                </a:tc>
                <a:tc>
                  <a:txBody>
                    <a:bodyPr/>
                    <a:lstStyle/>
                    <a:p>
                      <a:pPr>
                        <a:lnSpc>
                          <a:spcPts val="1500"/>
                        </a:lnSpc>
                        <a:spcAft>
                          <a:spcPts val="0"/>
                        </a:spcAft>
                      </a:pPr>
                      <a:r>
                        <a:rPr lang="nb-NO" sz="1100">
                          <a:effectLst/>
                        </a:rPr>
                        <a:t>Eksempel på mulige veier å undersøke videre for oppdagelser</a:t>
                      </a:r>
                      <a:endParaRPr lang="nb-NO"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2560" marR="52560" marT="0" marB="0"/>
                </a:tc>
                <a:extLst>
                  <a:ext uri="{0D108BD9-81ED-4DB2-BD59-A6C34878D82A}">
                    <a16:rowId xmlns:a16="http://schemas.microsoft.com/office/drawing/2014/main" val="1368581313"/>
                  </a:ext>
                </a:extLst>
              </a:tr>
              <a:tr h="451136">
                <a:tc>
                  <a:txBody>
                    <a:bodyPr/>
                    <a:lstStyle/>
                    <a:p>
                      <a:pPr>
                        <a:lnSpc>
                          <a:spcPts val="1500"/>
                        </a:lnSpc>
                        <a:spcAft>
                          <a:spcPts val="0"/>
                        </a:spcAft>
                      </a:pPr>
                      <a:r>
                        <a:rPr lang="nb-NO" sz="1100">
                          <a:effectLst/>
                        </a:rPr>
                        <a:t>Innenfor sjømat </a:t>
                      </a:r>
                      <a:endParaRPr lang="nb-NO"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2560" marR="52560" marT="0" marB="0"/>
                </a:tc>
                <a:tc>
                  <a:txBody>
                    <a:bodyPr/>
                    <a:lstStyle/>
                    <a:p>
                      <a:pPr>
                        <a:lnSpc>
                          <a:spcPts val="1500"/>
                        </a:lnSpc>
                        <a:spcAft>
                          <a:spcPts val="0"/>
                        </a:spcAft>
                      </a:pPr>
                      <a:r>
                        <a:rPr lang="nb-NO" sz="1100">
                          <a:effectLst/>
                        </a:rPr>
                        <a:t>Hvilke muligheter finnes for klatring i verdikjeden sjømat? Hvor ligger det potensialer for å bygge merkevarer og produsere </a:t>
                      </a:r>
                    </a:p>
                    <a:p>
                      <a:pPr>
                        <a:lnSpc>
                          <a:spcPts val="1500"/>
                        </a:lnSpc>
                        <a:spcAft>
                          <a:spcPts val="0"/>
                        </a:spcAft>
                      </a:pPr>
                      <a:r>
                        <a:rPr lang="nb-NO" sz="1100">
                          <a:effectLst/>
                        </a:rPr>
                        <a:t>mer bearbeidede produkter og kunnskapsbaserte tjenester? </a:t>
                      </a:r>
                      <a:endParaRPr lang="nb-NO"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2560" marR="52560" marT="0" marB="0"/>
                </a:tc>
                <a:extLst>
                  <a:ext uri="{0D108BD9-81ED-4DB2-BD59-A6C34878D82A}">
                    <a16:rowId xmlns:a16="http://schemas.microsoft.com/office/drawing/2014/main" val="3560963514"/>
                  </a:ext>
                </a:extLst>
              </a:tr>
              <a:tr h="601515">
                <a:tc>
                  <a:txBody>
                    <a:bodyPr/>
                    <a:lstStyle/>
                    <a:p>
                      <a:pPr>
                        <a:lnSpc>
                          <a:spcPts val="1500"/>
                        </a:lnSpc>
                        <a:spcAft>
                          <a:spcPts val="0"/>
                        </a:spcAft>
                      </a:pPr>
                      <a:r>
                        <a:rPr lang="nb-NO" sz="1100">
                          <a:effectLst/>
                        </a:rPr>
                        <a:t>Mellom sektorer i sjømat (eks. fangst –oppdrett)</a:t>
                      </a:r>
                      <a:endParaRPr lang="nb-NO"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2560" marR="52560" marT="0" marB="0"/>
                </a:tc>
                <a:tc>
                  <a:txBody>
                    <a:bodyPr/>
                    <a:lstStyle/>
                    <a:p>
                      <a:pPr>
                        <a:lnSpc>
                          <a:spcPts val="1500"/>
                        </a:lnSpc>
                        <a:spcAft>
                          <a:spcPts val="0"/>
                        </a:spcAft>
                      </a:pPr>
                      <a:r>
                        <a:rPr lang="nb-NO" sz="1100">
                          <a:effectLst/>
                        </a:rPr>
                        <a:t>Hvilke sektorer innen sjømat er særlig sterke i regionen? Kan disse lære av hverandre? For eksempel, hva kan fangst lære av oppdrett om hvordan verdikjeden må organiseres for å få mer igjen fra markedet?</a:t>
                      </a:r>
                      <a:endParaRPr lang="nb-NO"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2560" marR="52560" marT="0" marB="0"/>
                </a:tc>
                <a:extLst>
                  <a:ext uri="{0D108BD9-81ED-4DB2-BD59-A6C34878D82A}">
                    <a16:rowId xmlns:a16="http://schemas.microsoft.com/office/drawing/2014/main" val="705351550"/>
                  </a:ext>
                </a:extLst>
              </a:tr>
              <a:tr h="451136">
                <a:tc>
                  <a:txBody>
                    <a:bodyPr/>
                    <a:lstStyle/>
                    <a:p>
                      <a:pPr>
                        <a:lnSpc>
                          <a:spcPts val="1500"/>
                        </a:lnSpc>
                        <a:spcAft>
                          <a:spcPts val="0"/>
                        </a:spcAft>
                      </a:pPr>
                      <a:r>
                        <a:rPr lang="nb-NO" sz="1100">
                          <a:effectLst/>
                        </a:rPr>
                        <a:t>Sirkulær økonomi, sjømat</a:t>
                      </a:r>
                      <a:endParaRPr lang="nb-NO"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2560" marR="52560" marT="0" marB="0"/>
                </a:tc>
                <a:tc>
                  <a:txBody>
                    <a:bodyPr/>
                    <a:lstStyle/>
                    <a:p>
                      <a:pPr>
                        <a:lnSpc>
                          <a:spcPts val="1500"/>
                        </a:lnSpc>
                        <a:spcAft>
                          <a:spcPts val="0"/>
                        </a:spcAft>
                      </a:pPr>
                      <a:r>
                        <a:rPr lang="nb-NO" sz="1100">
                          <a:effectLst/>
                        </a:rPr>
                        <a:t>Hva slags avfall skaper sjømatindustrien i regionen? Blir dette avfallet benyttet til noe andre steder? Kan man se for seg potensialer for å benytte hele eller deler av dette avfallet til noe?</a:t>
                      </a:r>
                      <a:endParaRPr lang="nb-NO"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2560" marR="52560" marT="0" marB="0"/>
                </a:tc>
                <a:extLst>
                  <a:ext uri="{0D108BD9-81ED-4DB2-BD59-A6C34878D82A}">
                    <a16:rowId xmlns:a16="http://schemas.microsoft.com/office/drawing/2014/main" val="3119585637"/>
                  </a:ext>
                </a:extLst>
              </a:tr>
              <a:tr h="902273">
                <a:tc>
                  <a:txBody>
                    <a:bodyPr/>
                    <a:lstStyle/>
                    <a:p>
                      <a:pPr>
                        <a:lnSpc>
                          <a:spcPts val="1500"/>
                        </a:lnSpc>
                        <a:spcAft>
                          <a:spcPts val="0"/>
                        </a:spcAft>
                      </a:pPr>
                      <a:r>
                        <a:rPr lang="nb-NO" sz="1100">
                          <a:effectLst/>
                        </a:rPr>
                        <a:t>Nye verdikjeder i sjømat</a:t>
                      </a:r>
                      <a:endParaRPr lang="nb-NO"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2560" marR="52560" marT="0" marB="0"/>
                </a:tc>
                <a:tc>
                  <a:txBody>
                    <a:bodyPr/>
                    <a:lstStyle/>
                    <a:p>
                      <a:pPr>
                        <a:lnSpc>
                          <a:spcPts val="1500"/>
                        </a:lnSpc>
                        <a:spcAft>
                          <a:spcPts val="0"/>
                        </a:spcAft>
                      </a:pPr>
                      <a:r>
                        <a:rPr lang="nb-NO" sz="1100" dirty="0">
                          <a:effectLst/>
                        </a:rPr>
                        <a:t>Kan alger bli utgangspunkt for en ny, lønnsom verdikjede? </a:t>
                      </a:r>
                    </a:p>
                    <a:p>
                      <a:pPr>
                        <a:lnSpc>
                          <a:spcPts val="1500"/>
                        </a:lnSpc>
                        <a:spcAft>
                          <a:spcPts val="0"/>
                        </a:spcAft>
                      </a:pPr>
                      <a:r>
                        <a:rPr lang="nb-NO" sz="1100" dirty="0">
                          <a:effectLst/>
                        </a:rPr>
                        <a:t>Hva er produktene alger kan brukes til? Hvor er markedene </a:t>
                      </a:r>
                    </a:p>
                    <a:p>
                      <a:pPr>
                        <a:lnSpc>
                          <a:spcPts val="1500"/>
                        </a:lnSpc>
                        <a:spcAft>
                          <a:spcPts val="0"/>
                        </a:spcAft>
                      </a:pPr>
                      <a:r>
                        <a:rPr lang="nb-NO" sz="1100" dirty="0">
                          <a:effectLst/>
                        </a:rPr>
                        <a:t>og hva krever de? Hva skal til for å utvikle denne verdikjeden? Hvem og hvor er konkurrentene? Hva er farene? Finnes det aktører som er villige til å satse? Hvordan kan det offentlige legge til rette for alger som nytt næringsområde?</a:t>
                      </a:r>
                      <a:endParaRPr lang="nb-NO"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2560" marR="52560" marT="0" marB="0"/>
                </a:tc>
                <a:extLst>
                  <a:ext uri="{0D108BD9-81ED-4DB2-BD59-A6C34878D82A}">
                    <a16:rowId xmlns:a16="http://schemas.microsoft.com/office/drawing/2014/main" val="3339813387"/>
                  </a:ext>
                </a:extLst>
              </a:tr>
              <a:tr h="601515">
                <a:tc>
                  <a:txBody>
                    <a:bodyPr/>
                    <a:lstStyle/>
                    <a:p>
                      <a:pPr>
                        <a:lnSpc>
                          <a:spcPts val="1500"/>
                        </a:lnSpc>
                        <a:spcAft>
                          <a:spcPts val="0"/>
                        </a:spcAft>
                      </a:pPr>
                      <a:r>
                        <a:rPr lang="nb-NO" sz="1100">
                          <a:effectLst/>
                        </a:rPr>
                        <a:t>Mellom sjømat og opplevelser</a:t>
                      </a:r>
                      <a:endParaRPr lang="nb-NO"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2560" marR="52560" marT="0" marB="0"/>
                </a:tc>
                <a:tc>
                  <a:txBody>
                    <a:bodyPr/>
                    <a:lstStyle/>
                    <a:p>
                      <a:pPr>
                        <a:lnSpc>
                          <a:spcPts val="1500"/>
                        </a:lnSpc>
                        <a:spcAft>
                          <a:spcPts val="0"/>
                        </a:spcAft>
                      </a:pPr>
                      <a:r>
                        <a:rPr lang="nb-NO" sz="1100">
                          <a:effectLst/>
                        </a:rPr>
                        <a:t>Fisk er både opplevelse og mat. Hvordan kan fisk og fiske og fiskeri gi nye muligheter i reiselivs- og opplevelsesnæringene? Hvordan kan reiseliv- og opplevelsesnæringene være gunstige for sjømatindustrien?</a:t>
                      </a:r>
                      <a:endParaRPr lang="nb-NO"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2560" marR="52560" marT="0" marB="0"/>
                </a:tc>
                <a:extLst>
                  <a:ext uri="{0D108BD9-81ED-4DB2-BD59-A6C34878D82A}">
                    <a16:rowId xmlns:a16="http://schemas.microsoft.com/office/drawing/2014/main" val="3206175773"/>
                  </a:ext>
                </a:extLst>
              </a:tr>
              <a:tr h="489316">
                <a:tc>
                  <a:txBody>
                    <a:bodyPr/>
                    <a:lstStyle/>
                    <a:p>
                      <a:pPr>
                        <a:lnSpc>
                          <a:spcPts val="1500"/>
                        </a:lnSpc>
                        <a:spcAft>
                          <a:spcPts val="0"/>
                        </a:spcAft>
                      </a:pPr>
                      <a:r>
                        <a:rPr lang="nb-NO" sz="1100">
                          <a:effectLst/>
                        </a:rPr>
                        <a:t>Mellom sjømat og industri</a:t>
                      </a:r>
                      <a:endParaRPr lang="nb-NO"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2560" marR="52560" marT="0" marB="0"/>
                </a:tc>
                <a:tc>
                  <a:txBody>
                    <a:bodyPr/>
                    <a:lstStyle/>
                    <a:p>
                      <a:pPr>
                        <a:lnSpc>
                          <a:spcPts val="1500"/>
                        </a:lnSpc>
                        <a:spcAft>
                          <a:spcPts val="0"/>
                        </a:spcAft>
                      </a:pPr>
                      <a:r>
                        <a:rPr lang="nb-NO" sz="1100">
                          <a:effectLst/>
                        </a:rPr>
                        <a:t>Hvilke muligheter gir digitalisering og automatisering til sjømatnæringen? Har regionen kompetanse i de sterke industrinæringene, for eksempel innen digitalisering og automatisering, som kan gi særlige konkurransefortrinn til sjømatindustrien?</a:t>
                      </a:r>
                      <a:endParaRPr lang="nb-NO"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2560" marR="52560" marT="0" marB="0"/>
                </a:tc>
                <a:extLst>
                  <a:ext uri="{0D108BD9-81ED-4DB2-BD59-A6C34878D82A}">
                    <a16:rowId xmlns:a16="http://schemas.microsoft.com/office/drawing/2014/main" val="2287792732"/>
                  </a:ext>
                </a:extLst>
              </a:tr>
              <a:tr h="601515">
                <a:tc>
                  <a:txBody>
                    <a:bodyPr/>
                    <a:lstStyle/>
                    <a:p>
                      <a:pPr>
                        <a:lnSpc>
                          <a:spcPts val="1500"/>
                        </a:lnSpc>
                        <a:spcAft>
                          <a:spcPts val="0"/>
                        </a:spcAft>
                      </a:pPr>
                      <a:r>
                        <a:rPr lang="nb-NO" sz="1100">
                          <a:effectLst/>
                        </a:rPr>
                        <a:t>Leverandørutvikling, sjømat</a:t>
                      </a:r>
                      <a:endParaRPr lang="nb-NO"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2560" marR="52560" marT="0" marB="0"/>
                </a:tc>
                <a:tc>
                  <a:txBody>
                    <a:bodyPr/>
                    <a:lstStyle/>
                    <a:p>
                      <a:pPr>
                        <a:lnSpc>
                          <a:spcPts val="1500"/>
                        </a:lnSpc>
                        <a:spcAft>
                          <a:spcPts val="0"/>
                        </a:spcAft>
                      </a:pPr>
                      <a:r>
                        <a:rPr lang="nb-NO" sz="1100" dirty="0">
                          <a:effectLst/>
                        </a:rPr>
                        <a:t>Hvilke leverandørmarkeder er mulige å utvikle videre? Kan sjømatnæringens leverandører også levere til maritim sektor, eller til oppdrett? Er det nye leverandørmarkeder der regionen kan ha særlige fortrinn?</a:t>
                      </a:r>
                      <a:endParaRPr lang="nb-NO"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2560" marR="52560" marT="0" marB="0"/>
                </a:tc>
                <a:extLst>
                  <a:ext uri="{0D108BD9-81ED-4DB2-BD59-A6C34878D82A}">
                    <a16:rowId xmlns:a16="http://schemas.microsoft.com/office/drawing/2014/main" val="1843225675"/>
                  </a:ext>
                </a:extLst>
              </a:tr>
            </a:tbl>
          </a:graphicData>
        </a:graphic>
      </p:graphicFrame>
    </p:spTree>
    <p:extLst>
      <p:ext uri="{BB962C8B-B14F-4D97-AF65-F5344CB8AC3E}">
        <p14:creationId xmlns:p14="http://schemas.microsoft.com/office/powerpoint/2010/main" val="289275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Fylkeskommunens roller i smart spesialisering</a:t>
            </a:r>
            <a:endParaRPr lang="nb-NO" dirty="0"/>
          </a:p>
        </p:txBody>
      </p:sp>
      <p:sp>
        <p:nvSpPr>
          <p:cNvPr id="3" name="Plassholder for innhold 2"/>
          <p:cNvSpPr>
            <a:spLocks noGrp="1"/>
          </p:cNvSpPr>
          <p:nvPr>
            <p:ph idx="1"/>
          </p:nvPr>
        </p:nvSpPr>
        <p:spPr>
          <a:xfrm>
            <a:off x="1198951" y="1592797"/>
            <a:ext cx="9846038" cy="4525963"/>
          </a:xfrm>
        </p:spPr>
        <p:txBody>
          <a:bodyPr>
            <a:normAutofit lnSpcReduction="10000"/>
          </a:bodyPr>
          <a:lstStyle/>
          <a:p>
            <a:pPr lvl="0"/>
            <a:r>
              <a:rPr lang="nb-NO" sz="2000" dirty="0" smtClean="0"/>
              <a:t>Tilby analyser av regionens ressurser, muligheter, fortrinn og utfordringer </a:t>
            </a:r>
          </a:p>
          <a:p>
            <a:pPr lvl="0"/>
            <a:r>
              <a:rPr lang="nb-NO" sz="2000" dirty="0" smtClean="0"/>
              <a:t>Legge </a:t>
            </a:r>
            <a:r>
              <a:rPr lang="nb-NO" sz="2000" dirty="0"/>
              <a:t>til rette for dialog og </a:t>
            </a:r>
            <a:r>
              <a:rPr lang="nb-NO" sz="2000" dirty="0" smtClean="0"/>
              <a:t>samarbeid, få med ulike aktørgrupper</a:t>
            </a:r>
            <a:endParaRPr lang="nb-NO" sz="2000" dirty="0"/>
          </a:p>
          <a:p>
            <a:r>
              <a:rPr lang="nb-NO" sz="2000" dirty="0" err="1" smtClean="0"/>
              <a:t>Fasilitere</a:t>
            </a:r>
            <a:r>
              <a:rPr lang="nb-NO" sz="2000" dirty="0" smtClean="0"/>
              <a:t>: Legge til rette for samarbeid mellom næringsliv og forskning og mellom private og offentlige aktører. Åpent </a:t>
            </a:r>
            <a:r>
              <a:rPr lang="nb-NO" sz="2000" dirty="0"/>
              <a:t>diskutere muligheter og </a:t>
            </a:r>
            <a:r>
              <a:rPr lang="nb-NO" sz="2000" dirty="0" smtClean="0"/>
              <a:t>problemer, bygge </a:t>
            </a:r>
            <a:r>
              <a:rPr lang="nb-NO" sz="2000" dirty="0"/>
              <a:t>videre på deltagernes forslag </a:t>
            </a:r>
          </a:p>
          <a:p>
            <a:r>
              <a:rPr lang="nb-NO" sz="2000" dirty="0" smtClean="0">
                <a:solidFill>
                  <a:srgbClr val="FF0000"/>
                </a:solidFill>
              </a:rPr>
              <a:t>Prioritere innsats og ressurser og informere offentlig og tydelig </a:t>
            </a:r>
            <a:r>
              <a:rPr lang="nb-NO" sz="2000" dirty="0">
                <a:solidFill>
                  <a:srgbClr val="FF0000"/>
                </a:solidFill>
              </a:rPr>
              <a:t>hvorfor gjør </a:t>
            </a:r>
            <a:r>
              <a:rPr lang="nb-NO" sz="2000" dirty="0" smtClean="0">
                <a:solidFill>
                  <a:srgbClr val="FF0000"/>
                </a:solidFill>
              </a:rPr>
              <a:t>disse valgene </a:t>
            </a:r>
            <a:r>
              <a:rPr lang="nb-NO" sz="2000" dirty="0">
                <a:solidFill>
                  <a:srgbClr val="FF0000"/>
                </a:solidFill>
              </a:rPr>
              <a:t>og </a:t>
            </a:r>
            <a:r>
              <a:rPr lang="nb-NO" sz="2000" dirty="0" smtClean="0">
                <a:solidFill>
                  <a:srgbClr val="FF0000"/>
                </a:solidFill>
              </a:rPr>
              <a:t>prioriteringene</a:t>
            </a:r>
            <a:endParaRPr lang="nb-NO" sz="2000" dirty="0">
              <a:solidFill>
                <a:srgbClr val="FF0000"/>
              </a:solidFill>
            </a:endParaRPr>
          </a:p>
          <a:p>
            <a:r>
              <a:rPr lang="nb-NO" sz="2000" dirty="0" smtClean="0"/>
              <a:t>Ta risiko ved å satse </a:t>
            </a:r>
            <a:r>
              <a:rPr lang="nb-NO" sz="2000" dirty="0"/>
              <a:t>på sektorer som ikke allerede er etablert </a:t>
            </a:r>
            <a:endParaRPr lang="nb-NO" sz="2000" dirty="0" smtClean="0"/>
          </a:p>
          <a:p>
            <a:pPr lvl="0"/>
            <a:r>
              <a:rPr lang="nb-NO" sz="2000" dirty="0" smtClean="0"/>
              <a:t>Tilpasse </a:t>
            </a:r>
            <a:r>
              <a:rPr lang="nb-NO" sz="2000" dirty="0"/>
              <a:t>eller utvikle </a:t>
            </a:r>
            <a:r>
              <a:rPr lang="nb-NO" sz="2000" dirty="0" smtClean="0"/>
              <a:t>aktiviteter og virkemidler, aktivt støtte oppunder nye muligheter gjennom reguleringer, investeringer i infrastruktur og kunnskap, tilrettelegge tiltak og virkemidler, delta i strategiske allianser osv.</a:t>
            </a:r>
          </a:p>
          <a:p>
            <a:pPr lvl="0"/>
            <a:r>
              <a:rPr lang="nb-NO" sz="2000" dirty="0" smtClean="0"/>
              <a:t>Synliggjøre regionens potensial og posisjon nasjonalt og internasjonalt</a:t>
            </a:r>
          </a:p>
          <a:p>
            <a:pPr lvl="0"/>
            <a:r>
              <a:rPr lang="nb-NO" sz="2000" dirty="0" smtClean="0"/>
              <a:t>Bringe inn nasjonale og internasjonale blikk, for å se regionens plass i Norge og verden</a:t>
            </a:r>
          </a:p>
          <a:p>
            <a:pPr lvl="0"/>
            <a:r>
              <a:rPr lang="nb-NO" sz="2000" dirty="0" smtClean="0"/>
              <a:t>Følge </a:t>
            </a:r>
            <a:r>
              <a:rPr lang="nb-NO" sz="2000" dirty="0"/>
              <a:t>med, lære av og </a:t>
            </a:r>
            <a:r>
              <a:rPr lang="nb-NO" sz="2000" dirty="0" smtClean="0"/>
              <a:t>evaluere</a:t>
            </a:r>
            <a:endParaRPr lang="nb-NO" sz="1800" dirty="0"/>
          </a:p>
        </p:txBody>
      </p:sp>
    </p:spTree>
    <p:extLst>
      <p:ext uri="{BB962C8B-B14F-4D97-AF65-F5344CB8AC3E}">
        <p14:creationId xmlns:p14="http://schemas.microsoft.com/office/powerpoint/2010/main" val="43429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Gammel vin på nye flasker?</a:t>
            </a:r>
            <a:endParaRPr lang="nb-NO" dirty="0"/>
          </a:p>
        </p:txBody>
      </p:sp>
      <p:sp>
        <p:nvSpPr>
          <p:cNvPr id="2" name="Plassholder for innhold 1"/>
          <p:cNvSpPr>
            <a:spLocks noGrp="1"/>
          </p:cNvSpPr>
          <p:nvPr>
            <p:ph idx="1"/>
          </p:nvPr>
        </p:nvSpPr>
        <p:spPr/>
        <p:txBody>
          <a:bodyPr>
            <a:normAutofit/>
          </a:bodyPr>
          <a:lstStyle/>
          <a:p>
            <a:pPr lvl="0"/>
            <a:r>
              <a:rPr lang="nb-NO" dirty="0" smtClean="0"/>
              <a:t>Prøver å møte tidligere utfordringer som</a:t>
            </a:r>
          </a:p>
          <a:p>
            <a:pPr lvl="1"/>
            <a:r>
              <a:rPr lang="nb-NO" dirty="0" smtClean="0"/>
              <a:t>Mangel på (</a:t>
            </a:r>
            <a:r>
              <a:rPr lang="nb-NO" dirty="0" err="1" smtClean="0"/>
              <a:t>inter</a:t>
            </a:r>
            <a:r>
              <a:rPr lang="nb-NO" dirty="0" smtClean="0"/>
              <a:t>)nasjonalt perspektiv</a:t>
            </a:r>
          </a:p>
          <a:p>
            <a:pPr lvl="1"/>
            <a:r>
              <a:rPr lang="nb-NO" dirty="0" smtClean="0"/>
              <a:t>For mye offentlig involvering og for lite </a:t>
            </a:r>
            <a:r>
              <a:rPr lang="nb-NO" dirty="0" smtClean="0"/>
              <a:t>næringslivsengasjement </a:t>
            </a:r>
            <a:endParaRPr lang="nb-NO" dirty="0" smtClean="0"/>
          </a:p>
          <a:p>
            <a:pPr lvl="1"/>
            <a:r>
              <a:rPr lang="nb-NO" dirty="0" smtClean="0"/>
              <a:t>Mangel på analyse av regionenes muligheter og fordeler</a:t>
            </a:r>
          </a:p>
          <a:p>
            <a:pPr lvl="1"/>
            <a:r>
              <a:rPr lang="nb-NO" dirty="0" smtClean="0"/>
              <a:t>Forsøk på å "plukke vinnere" </a:t>
            </a:r>
          </a:p>
          <a:p>
            <a:pPr lvl="1"/>
            <a:r>
              <a:rPr lang="nb-NO" dirty="0" smtClean="0"/>
              <a:t>Kopiering av suksessrike regioner</a:t>
            </a:r>
          </a:p>
          <a:p>
            <a:endParaRPr lang="nb-NO" dirty="0" smtClean="0"/>
          </a:p>
          <a:p>
            <a:r>
              <a:rPr lang="nb-NO" dirty="0" smtClean="0"/>
              <a:t>Dette er fallgruver man også kan havne</a:t>
            </a:r>
            <a:r>
              <a:rPr lang="nb-NO" baseline="0" dirty="0" smtClean="0"/>
              <a:t> i med smart spesialisering. Men som andre fallgruver hjelper det å være oppmerksom på dem, og det er lagt inn mekanismer som kan hjelpe til å unngå dem. </a:t>
            </a:r>
            <a:endParaRPr lang="nb-NO" dirty="0" smtClean="0"/>
          </a:p>
          <a:p>
            <a:endParaRPr lang="nb-NO" dirty="0"/>
          </a:p>
        </p:txBody>
      </p:sp>
    </p:spTree>
    <p:extLst>
      <p:ext uri="{BB962C8B-B14F-4D97-AF65-F5344CB8AC3E}">
        <p14:creationId xmlns:p14="http://schemas.microsoft.com/office/powerpoint/2010/main" val="408132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Smart og vanskelig</a:t>
            </a:r>
            <a:endParaRPr lang="nb-NO" dirty="0"/>
          </a:p>
        </p:txBody>
      </p:sp>
      <p:sp>
        <p:nvSpPr>
          <p:cNvPr id="3" name="Plassholder for innhold 2"/>
          <p:cNvSpPr>
            <a:spLocks noGrp="1"/>
          </p:cNvSpPr>
          <p:nvPr>
            <p:ph idx="1"/>
          </p:nvPr>
        </p:nvSpPr>
        <p:spPr/>
        <p:txBody>
          <a:bodyPr>
            <a:normAutofit fontScale="85000" lnSpcReduction="20000"/>
          </a:bodyPr>
          <a:lstStyle/>
          <a:p>
            <a:pPr lvl="0"/>
            <a:r>
              <a:rPr lang="nb-NO" dirty="0" smtClean="0"/>
              <a:t>Offentlige </a:t>
            </a:r>
            <a:r>
              <a:rPr lang="nb-NO" dirty="0"/>
              <a:t>myndigheter kan ikke på egenhånd gjennomføre en strategi for smart spesialisering. Næringslivets engasjement er </a:t>
            </a:r>
            <a:r>
              <a:rPr lang="nb-NO" dirty="0" smtClean="0"/>
              <a:t>avgjørende.</a:t>
            </a:r>
            <a:endParaRPr lang="nb-NO" dirty="0"/>
          </a:p>
          <a:p>
            <a:pPr lvl="0"/>
            <a:r>
              <a:rPr lang="nb-NO" dirty="0"/>
              <a:t>Det er ikke mulig å analysere seg fram til hva som bør bli regionens framtidige prioriteringer, analysene inngår som et element i </a:t>
            </a:r>
            <a:r>
              <a:rPr lang="nb-NO" dirty="0" smtClean="0"/>
              <a:t>oppdagelsesprosesser. </a:t>
            </a:r>
            <a:endParaRPr lang="nb-NO" dirty="0"/>
          </a:p>
          <a:p>
            <a:pPr lvl="0"/>
            <a:r>
              <a:rPr lang="nb-NO" dirty="0"/>
              <a:t>Oppdagelsesprosessene er innovative prosesser. Det er ikke mulig å bestemme utfallet av prosessen, og det vil alltid være risiko for å </a:t>
            </a:r>
            <a:r>
              <a:rPr lang="nb-NO" dirty="0" smtClean="0"/>
              <a:t>feile.</a:t>
            </a:r>
            <a:endParaRPr lang="nb-NO" dirty="0"/>
          </a:p>
          <a:p>
            <a:pPr lvl="0"/>
            <a:r>
              <a:rPr lang="nb-NO" dirty="0"/>
              <a:t>Det er krevende å få til dialogen med forskning og næringsliv, og dialogen blir ikke enklere om organisasjoner, institusjoner og innbyggere skal bli </a:t>
            </a:r>
            <a:r>
              <a:rPr lang="nb-NO" dirty="0" smtClean="0"/>
              <a:t>involvert.</a:t>
            </a:r>
            <a:endParaRPr lang="nb-NO" dirty="0"/>
          </a:p>
          <a:p>
            <a:pPr lvl="0"/>
            <a:r>
              <a:rPr lang="nb-NO" dirty="0"/>
              <a:t>Det er krevende å velge og prioritere, og lettere å vedta næringsnøytrale </a:t>
            </a:r>
            <a:r>
              <a:rPr lang="nb-NO" dirty="0" smtClean="0"/>
              <a:t>planer.</a:t>
            </a:r>
            <a:endParaRPr lang="nb-NO" dirty="0"/>
          </a:p>
          <a:p>
            <a:pPr lvl="0"/>
            <a:r>
              <a:rPr lang="nb-NO" dirty="0"/>
              <a:t>Den </a:t>
            </a:r>
            <a:r>
              <a:rPr lang="nb-NO" dirty="0" err="1"/>
              <a:t>fasiliterende</a:t>
            </a:r>
            <a:r>
              <a:rPr lang="nb-NO" dirty="0"/>
              <a:t> pådriverrollen krever </a:t>
            </a:r>
            <a:r>
              <a:rPr lang="nb-NO" dirty="0" smtClean="0"/>
              <a:t>kompetanse </a:t>
            </a:r>
            <a:r>
              <a:rPr lang="nb-NO" dirty="0"/>
              <a:t>som tidligere ikke har blitt vektlagt i offentlig </a:t>
            </a:r>
            <a:r>
              <a:rPr lang="nb-NO" dirty="0" smtClean="0"/>
              <a:t>sektor.</a:t>
            </a:r>
            <a:endParaRPr lang="nb-NO" dirty="0"/>
          </a:p>
          <a:p>
            <a:pPr lvl="0"/>
            <a:r>
              <a:rPr lang="nb-NO" dirty="0"/>
              <a:t>Det er utfordrende å få til åpen og transparent dialog og sikre at ikke enkeltinteresser får fordeler uten at det er godt </a:t>
            </a:r>
            <a:r>
              <a:rPr lang="nb-NO" dirty="0" smtClean="0"/>
              <a:t>begrunnet.</a:t>
            </a:r>
            <a:endParaRPr lang="nb-NO" dirty="0"/>
          </a:p>
          <a:p>
            <a:endParaRPr lang="nb-NO" dirty="0" smtClean="0"/>
          </a:p>
          <a:p>
            <a:endParaRPr lang="nb-NO" dirty="0" smtClean="0"/>
          </a:p>
          <a:p>
            <a:endParaRPr lang="nb-NO" dirty="0"/>
          </a:p>
        </p:txBody>
      </p:sp>
    </p:spTree>
    <p:extLst>
      <p:ext uri="{BB962C8B-B14F-4D97-AF65-F5344CB8AC3E}">
        <p14:creationId xmlns:p14="http://schemas.microsoft.com/office/powerpoint/2010/main" val="237791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551384" y="296652"/>
            <a:ext cx="7957374" cy="1143000"/>
          </a:xfrm>
        </p:spPr>
        <p:txBody>
          <a:bodyPr>
            <a:normAutofit fontScale="90000"/>
          </a:bodyPr>
          <a:lstStyle/>
          <a:p>
            <a:r>
              <a:rPr lang="nb-NO" dirty="0" smtClean="0"/>
              <a:t>Smart spesialisering er metode for regionalt differensiert næringspolitikk</a:t>
            </a:r>
            <a:endParaRPr lang="nb-NO" dirty="0"/>
          </a:p>
        </p:txBody>
      </p:sp>
      <p:sp>
        <p:nvSpPr>
          <p:cNvPr id="3" name="Plassholder for innhold 2"/>
          <p:cNvSpPr>
            <a:spLocks noGrp="1"/>
          </p:cNvSpPr>
          <p:nvPr>
            <p:ph idx="1"/>
          </p:nvPr>
        </p:nvSpPr>
        <p:spPr/>
        <p:txBody>
          <a:bodyPr/>
          <a:lstStyle/>
          <a:p>
            <a:endParaRPr lang="nb-NO" sz="2800" i="1" dirty="0" smtClean="0"/>
          </a:p>
          <a:p>
            <a:r>
              <a:rPr lang="nb-NO" sz="2800" i="1" dirty="0" smtClean="0"/>
              <a:t>ta </a:t>
            </a:r>
            <a:r>
              <a:rPr lang="nb-NO" sz="2800" i="1" dirty="0"/>
              <a:t>utgangspunkt i regionens </a:t>
            </a:r>
            <a:r>
              <a:rPr lang="nb-NO" sz="2800" i="1" dirty="0" smtClean="0"/>
              <a:t>spesialiseringer</a:t>
            </a:r>
          </a:p>
          <a:p>
            <a:endParaRPr lang="nb-NO" sz="2800" i="1" dirty="0"/>
          </a:p>
          <a:p>
            <a:r>
              <a:rPr lang="nb-NO" sz="2800" i="1" dirty="0"/>
              <a:t>u</a:t>
            </a:r>
            <a:r>
              <a:rPr lang="nb-NO" sz="2800" i="1" dirty="0" smtClean="0"/>
              <a:t>tfra disse, finne </a:t>
            </a:r>
            <a:r>
              <a:rPr lang="nb-NO" sz="2800" i="1" dirty="0"/>
              <a:t>fram til </a:t>
            </a:r>
            <a:r>
              <a:rPr lang="nb-NO" sz="2800" i="1" dirty="0" smtClean="0"/>
              <a:t>og utvikle nye </a:t>
            </a:r>
            <a:r>
              <a:rPr lang="nb-NO" sz="2800" i="1" dirty="0"/>
              <a:t>nisjer for næringsutvikling der regionen kan bli </a:t>
            </a:r>
            <a:r>
              <a:rPr lang="nb-NO" sz="2800" i="1" dirty="0" smtClean="0"/>
              <a:t>konkurransedyktig</a:t>
            </a:r>
          </a:p>
          <a:p>
            <a:endParaRPr lang="nb-NO" sz="2800" i="1" dirty="0"/>
          </a:p>
          <a:p>
            <a:r>
              <a:rPr lang="nb-NO" sz="2800" i="1" dirty="0" smtClean="0"/>
              <a:t>prioritere </a:t>
            </a:r>
            <a:r>
              <a:rPr lang="nb-NO" sz="2800" i="1" dirty="0"/>
              <a:t>utvikling av og rundt </a:t>
            </a:r>
            <a:r>
              <a:rPr lang="nb-NO" sz="2800" i="1" dirty="0" smtClean="0"/>
              <a:t>mulige nye nisjer og næringsområder</a:t>
            </a:r>
            <a:endParaRPr lang="nb-NO" sz="2800" dirty="0"/>
          </a:p>
          <a:p>
            <a:endParaRPr lang="nb-NO" dirty="0"/>
          </a:p>
        </p:txBody>
      </p:sp>
      <p:pic>
        <p:nvPicPr>
          <p:cNvPr id="4" name="Plassholder for bilde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1375" r="31375"/>
          <a:stretch>
            <a:fillRect/>
          </a:stretch>
        </p:blipFill>
        <p:spPr/>
      </p:pic>
    </p:spTree>
    <p:extLst>
      <p:ext uri="{BB962C8B-B14F-4D97-AF65-F5344CB8AC3E}">
        <p14:creationId xmlns:p14="http://schemas.microsoft.com/office/powerpoint/2010/main" val="254730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98800" y="332656"/>
            <a:ext cx="10009768" cy="1143000"/>
          </a:xfrm>
        </p:spPr>
        <p:txBody>
          <a:bodyPr>
            <a:noAutofit/>
          </a:bodyPr>
          <a:lstStyle/>
          <a:p>
            <a:pPr lvl="1"/>
            <a:r>
              <a:rPr lang="nb-NO" sz="3600" dirty="0" smtClean="0"/>
              <a:t>EU-kommisjonen: Smart spesialisering er en </a:t>
            </a:r>
            <a:r>
              <a:rPr lang="nb-NO" sz="3600" dirty="0"/>
              <a:t>suksess </a:t>
            </a:r>
          </a:p>
        </p:txBody>
      </p:sp>
      <p:sp>
        <p:nvSpPr>
          <p:cNvPr id="3" name="Plassholder for innhold 2"/>
          <p:cNvSpPr>
            <a:spLocks noGrp="1"/>
          </p:cNvSpPr>
          <p:nvPr>
            <p:ph idx="1"/>
          </p:nvPr>
        </p:nvSpPr>
        <p:spPr>
          <a:xfrm>
            <a:off x="1198800" y="2060848"/>
            <a:ext cx="8065552" cy="4525963"/>
          </a:xfrm>
        </p:spPr>
        <p:txBody>
          <a:bodyPr/>
          <a:lstStyle/>
          <a:p>
            <a:r>
              <a:rPr lang="nb-NO" dirty="0" smtClean="0"/>
              <a:t>EU </a:t>
            </a:r>
            <a:r>
              <a:rPr lang="nb-NO" dirty="0" smtClean="0"/>
              <a:t>vil videreføre </a:t>
            </a:r>
            <a:r>
              <a:rPr lang="nb-NO" dirty="0" smtClean="0"/>
              <a:t>arbeidet med smart spesialisering etter 2020</a:t>
            </a:r>
            <a:endParaRPr lang="nb-NO" dirty="0"/>
          </a:p>
          <a:p>
            <a:pPr lvl="1"/>
            <a:r>
              <a:rPr lang="nb-NO" sz="2000" dirty="0"/>
              <a:t>Tematiske </a:t>
            </a:r>
            <a:r>
              <a:rPr lang="nb-NO" sz="2000" dirty="0" smtClean="0"/>
              <a:t>plattformer for samarbeid </a:t>
            </a:r>
            <a:r>
              <a:rPr lang="nb-NO" sz="2000" dirty="0"/>
              <a:t>mellom regioner og på tvers av </a:t>
            </a:r>
            <a:r>
              <a:rPr lang="nb-NO" sz="2000" dirty="0" smtClean="0"/>
              <a:t>land</a:t>
            </a:r>
            <a:endParaRPr lang="nb-NO" sz="2000" dirty="0"/>
          </a:p>
          <a:p>
            <a:pPr lvl="1"/>
            <a:r>
              <a:rPr lang="nb-NO" sz="2000" dirty="0" smtClean="0"/>
              <a:t>Samordning </a:t>
            </a:r>
            <a:r>
              <a:rPr lang="nb-NO" sz="2000" dirty="0"/>
              <a:t>av </a:t>
            </a:r>
            <a:r>
              <a:rPr lang="nb-NO" sz="2000" dirty="0" smtClean="0"/>
              <a:t>aktiviteter </a:t>
            </a:r>
            <a:r>
              <a:rPr lang="nb-NO" sz="2000" dirty="0"/>
              <a:t>og </a:t>
            </a:r>
            <a:r>
              <a:rPr lang="nb-NO" sz="2000" dirty="0" smtClean="0"/>
              <a:t>virkemidler </a:t>
            </a:r>
          </a:p>
          <a:p>
            <a:pPr lvl="1"/>
            <a:r>
              <a:rPr lang="nb-NO" sz="2000" dirty="0" smtClean="0"/>
              <a:t>Betydningen av kompetanse (</a:t>
            </a:r>
            <a:r>
              <a:rPr lang="nb-NO" sz="2000" dirty="0" smtClean="0">
                <a:sym typeface="Wingdings" panose="05000000000000000000" pitchFamily="2" charset="2"/>
              </a:rPr>
              <a:t></a:t>
            </a:r>
            <a:r>
              <a:rPr lang="nb-NO" sz="2000" dirty="0" err="1" smtClean="0">
                <a:sym typeface="Wingdings" panose="05000000000000000000" pitchFamily="2" charset="2"/>
              </a:rPr>
              <a:t>FoUoIoK</a:t>
            </a:r>
            <a:r>
              <a:rPr lang="nb-NO" sz="2000" dirty="0" smtClean="0">
                <a:sym typeface="Wingdings" panose="05000000000000000000" pitchFamily="2" charset="2"/>
              </a:rPr>
              <a:t>)</a:t>
            </a:r>
            <a:endParaRPr lang="nb-NO" sz="2000" dirty="0" smtClean="0"/>
          </a:p>
          <a:p>
            <a:pPr lvl="1"/>
            <a:r>
              <a:rPr lang="nb-NO" sz="2000" dirty="0" smtClean="0"/>
              <a:t>Smart </a:t>
            </a:r>
            <a:r>
              <a:rPr lang="nb-NO" sz="2000" dirty="0"/>
              <a:t>spesialisering </a:t>
            </a:r>
            <a:r>
              <a:rPr lang="nb-NO" sz="2000" dirty="0" smtClean="0"/>
              <a:t>for alle regioner, også de </a:t>
            </a:r>
            <a:r>
              <a:rPr lang="nb-NO" sz="2000" dirty="0"/>
              <a:t>som </a:t>
            </a:r>
            <a:r>
              <a:rPr lang="nb-NO" sz="2000" dirty="0" smtClean="0"/>
              <a:t>henger etter</a:t>
            </a:r>
          </a:p>
          <a:p>
            <a:pPr lvl="1"/>
            <a:endParaRPr lang="nb-NO" sz="2000" dirty="0"/>
          </a:p>
          <a:p>
            <a:pPr lvl="1"/>
            <a:r>
              <a:rPr lang="nb-NO" sz="2000" dirty="0" smtClean="0"/>
              <a:t>Resultater viktig</a:t>
            </a:r>
            <a:endParaRPr lang="nb-NO" dirty="0"/>
          </a:p>
        </p:txBody>
      </p:sp>
      <p:pic>
        <p:nvPicPr>
          <p:cNvPr id="11" name="Plassholder for bilde 10"/>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5152" b="5152"/>
          <a:stretch>
            <a:fillRect/>
          </a:stretch>
        </p:blipFill>
        <p:spPr>
          <a:xfrm>
            <a:off x="9408368" y="4077072"/>
            <a:ext cx="2304256" cy="1540869"/>
          </a:xfrm>
        </p:spPr>
      </p:pic>
    </p:spTree>
    <p:extLst>
      <p:ext uri="{BB962C8B-B14F-4D97-AF65-F5344CB8AC3E}">
        <p14:creationId xmlns:p14="http://schemas.microsoft.com/office/powerpoint/2010/main" val="22066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KMD har utviklet norsk veileder</a:t>
            </a:r>
            <a:endParaRPr lang="nb-NO" dirty="0"/>
          </a:p>
        </p:txBody>
      </p:sp>
      <p:sp>
        <p:nvSpPr>
          <p:cNvPr id="3" name="Plassholder for innhold 2"/>
          <p:cNvSpPr>
            <a:spLocks noGrp="1"/>
          </p:cNvSpPr>
          <p:nvPr>
            <p:ph idx="1"/>
          </p:nvPr>
        </p:nvSpPr>
        <p:spPr/>
        <p:txBody>
          <a:bodyPr/>
          <a:lstStyle/>
          <a:p>
            <a:r>
              <a:rPr lang="nb-NO" dirty="0" smtClean="0"/>
              <a:t>Ønske </a:t>
            </a:r>
            <a:r>
              <a:rPr lang="nb-NO" dirty="0"/>
              <a:t>fra fylkeskommunene i 2015 at KMD </a:t>
            </a:r>
            <a:r>
              <a:rPr lang="nb-NO" dirty="0" smtClean="0"/>
              <a:t>fremmer </a:t>
            </a:r>
            <a:r>
              <a:rPr lang="nb-NO" dirty="0"/>
              <a:t>smart spesialisering</a:t>
            </a:r>
          </a:p>
          <a:p>
            <a:r>
              <a:rPr lang="nb-NO" dirty="0" smtClean="0"/>
              <a:t>Tiltak </a:t>
            </a:r>
            <a:r>
              <a:rPr lang="nb-NO" dirty="0"/>
              <a:t>i stortingsmelding </a:t>
            </a:r>
            <a:r>
              <a:rPr lang="nb-NO" dirty="0" smtClean="0"/>
              <a:t>18</a:t>
            </a:r>
          </a:p>
          <a:p>
            <a:r>
              <a:rPr lang="nb-NO" sz="2400" i="1" dirty="0" smtClean="0"/>
              <a:t>"</a:t>
            </a:r>
            <a:r>
              <a:rPr lang="nb-NO" sz="2400" i="1" dirty="0"/>
              <a:t>Samfunnsutviklerrollen innebærer ansvar for å skape en helhetlig og ønsket utvikling i egen region</a:t>
            </a:r>
            <a:r>
              <a:rPr lang="nb-NO" sz="2400" i="1" dirty="0" smtClean="0"/>
              <a:t>."</a:t>
            </a:r>
          </a:p>
          <a:p>
            <a:endParaRPr lang="nb-NO" i="1" dirty="0" smtClean="0"/>
          </a:p>
          <a:p>
            <a:r>
              <a:rPr lang="nb-NO" dirty="0" smtClean="0"/>
              <a:t>Hovedmålgruppe: administrasjonen </a:t>
            </a:r>
            <a:r>
              <a:rPr lang="nb-NO" dirty="0"/>
              <a:t>i FK som utvikler og gjennomfører regionale planer for næringsutvikling</a:t>
            </a:r>
          </a:p>
          <a:p>
            <a:endParaRPr lang="nb-NO" i="1" dirty="0"/>
          </a:p>
        </p:txBody>
      </p:sp>
      <p:pic>
        <p:nvPicPr>
          <p:cNvPr id="5" name="Plassholder for bilde 4"/>
          <p:cNvPicPr>
            <a:picLocks noGrp="1" noChangeAspect="1"/>
          </p:cNvPicPr>
          <p:nvPr>
            <p:ph type="pic" sz="quarter" idx="13"/>
          </p:nvPr>
        </p:nvPicPr>
        <p:blipFill rotWithShape="1">
          <a:blip r:embed="rId3"/>
          <a:srcRect l="35451" t="11122" r="35072" b="342"/>
          <a:stretch/>
        </p:blipFill>
        <p:spPr>
          <a:xfrm>
            <a:off x="8724913" y="868152"/>
            <a:ext cx="1907592" cy="3070664"/>
          </a:xfrm>
          <a:prstGeom prst="rect">
            <a:avLst/>
          </a:prstGeom>
          <a:ln>
            <a:solidFill>
              <a:schemeClr val="tx1"/>
            </a:solidFill>
          </a:ln>
          <a:effectLst>
            <a:outerShdw blurRad="292100" dist="139700" dir="2700000" algn="tl" rotWithShape="0">
              <a:srgbClr val="333333">
                <a:alpha val="65000"/>
              </a:srgbClr>
            </a:outerShdw>
          </a:effectLst>
        </p:spPr>
      </p:pic>
      <p:pic>
        <p:nvPicPr>
          <p:cNvPr id="10" name="Plassholder for bilde 4"/>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5826" r="5826"/>
          <a:stretch>
            <a:fillRect/>
          </a:stretch>
        </p:blipFill>
        <p:spPr>
          <a:xfrm>
            <a:off x="9771676" y="2924944"/>
            <a:ext cx="1943100" cy="2989263"/>
          </a:xfrm>
          <a:ln>
            <a:solidFill>
              <a:schemeClr val="tx1"/>
            </a:solidFill>
          </a:ln>
          <a:effectLst/>
        </p:spPr>
      </p:pic>
    </p:spTree>
    <p:extLst>
      <p:ext uri="{BB962C8B-B14F-4D97-AF65-F5344CB8AC3E}">
        <p14:creationId xmlns:p14="http://schemas.microsoft.com/office/powerpoint/2010/main" val="315534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8049" r="28049"/>
          <a:stretch>
            <a:fillRect/>
          </a:stretch>
        </p:blipFill>
        <p:spPr>
          <a:xfrm>
            <a:off x="8767011" y="-8929"/>
            <a:ext cx="3424989" cy="6128928"/>
          </a:xfrm>
        </p:spPr>
      </p:pic>
      <p:sp>
        <p:nvSpPr>
          <p:cNvPr id="2" name="Tittel 1"/>
          <p:cNvSpPr>
            <a:spLocks noGrp="1"/>
          </p:cNvSpPr>
          <p:nvPr>
            <p:ph type="title"/>
          </p:nvPr>
        </p:nvSpPr>
        <p:spPr>
          <a:xfrm>
            <a:off x="1198800" y="296652"/>
            <a:ext cx="10536000" cy="1143000"/>
          </a:xfrm>
        </p:spPr>
        <p:txBody>
          <a:bodyPr>
            <a:normAutofit/>
          </a:bodyPr>
          <a:lstStyle/>
          <a:p>
            <a:r>
              <a:rPr lang="nb-NO" dirty="0" smtClean="0"/>
              <a:t>Veilederen er utviklet gjennom samarbeid</a:t>
            </a:r>
            <a:endParaRPr lang="nb-NO" dirty="0"/>
          </a:p>
        </p:txBody>
      </p:sp>
      <p:sp>
        <p:nvSpPr>
          <p:cNvPr id="3" name="Plassholder for innhold 2"/>
          <p:cNvSpPr>
            <a:spLocks noGrp="1"/>
          </p:cNvSpPr>
          <p:nvPr>
            <p:ph idx="1"/>
          </p:nvPr>
        </p:nvSpPr>
        <p:spPr/>
        <p:txBody>
          <a:bodyPr>
            <a:normAutofit/>
          </a:bodyPr>
          <a:lstStyle/>
          <a:p>
            <a:pPr marL="57150" indent="0">
              <a:buNone/>
            </a:pPr>
            <a:r>
              <a:rPr lang="nb-NO" sz="1800" b="1" dirty="0" smtClean="0"/>
              <a:t>Referansegruppe: </a:t>
            </a:r>
          </a:p>
          <a:p>
            <a:pPr marL="57150" indent="0">
              <a:buNone/>
            </a:pPr>
            <a:r>
              <a:rPr lang="nn-NO" sz="1300" dirty="0" smtClean="0"/>
              <a:t>Wenche </a:t>
            </a:r>
            <a:r>
              <a:rPr lang="nn-NO" sz="1300" dirty="0"/>
              <a:t>Fresvik, </a:t>
            </a:r>
            <a:r>
              <a:rPr lang="nn-NO" sz="1300" dirty="0" smtClean="0"/>
              <a:t>Agder, Oddny </a:t>
            </a:r>
            <a:r>
              <a:rPr lang="nn-NO" sz="1300" dirty="0"/>
              <a:t>Wiggen, Møre og </a:t>
            </a:r>
            <a:r>
              <a:rPr lang="nn-NO" sz="1300" dirty="0" smtClean="0"/>
              <a:t>Romsdal, Tim </a:t>
            </a:r>
            <a:r>
              <a:rPr lang="nn-NO" sz="1300" dirty="0"/>
              <a:t>Moseng, </a:t>
            </a:r>
            <a:r>
              <a:rPr lang="nn-NO" sz="1300" dirty="0" smtClean="0"/>
              <a:t>Nordland, Erik </a:t>
            </a:r>
            <a:r>
              <a:rPr lang="nn-NO" sz="1300" dirty="0" err="1"/>
              <a:t>Lagethon</a:t>
            </a:r>
            <a:r>
              <a:rPr lang="nn-NO" sz="1300" dirty="0"/>
              <a:t>, </a:t>
            </a:r>
            <a:r>
              <a:rPr lang="nn-NO" sz="1300" dirty="0" smtClean="0"/>
              <a:t>Oppland, Kari </a:t>
            </a:r>
            <a:r>
              <a:rPr lang="nn-NO" sz="1300" dirty="0" err="1"/>
              <a:t>Jøsendal</a:t>
            </a:r>
            <a:r>
              <a:rPr lang="nn-NO" sz="1300" dirty="0"/>
              <a:t>, </a:t>
            </a:r>
            <a:r>
              <a:rPr lang="nn-NO" sz="1300" dirty="0" smtClean="0"/>
              <a:t>Rogaland, Lars </a:t>
            </a:r>
            <a:r>
              <a:rPr lang="nn-NO" sz="1300" dirty="0"/>
              <a:t>Hustveit, Sogn og </a:t>
            </a:r>
            <a:r>
              <a:rPr lang="nn-NO" sz="1300" dirty="0" smtClean="0"/>
              <a:t>Fjordane, Magne </a:t>
            </a:r>
            <a:r>
              <a:rPr lang="nn-NO" sz="1300" dirty="0"/>
              <a:t>Reiersen, </a:t>
            </a:r>
            <a:r>
              <a:rPr lang="nn-NO" sz="1300" dirty="0" smtClean="0"/>
              <a:t>Telemark, Synnøve </a:t>
            </a:r>
            <a:r>
              <a:rPr lang="nn-NO" sz="1300" dirty="0"/>
              <a:t>Lode, </a:t>
            </a:r>
            <a:r>
              <a:rPr lang="nn-NO" sz="1300" dirty="0" smtClean="0"/>
              <a:t>Troms, Gleny </a:t>
            </a:r>
            <a:r>
              <a:rPr lang="nn-NO" sz="1300" dirty="0"/>
              <a:t>Foslie, </a:t>
            </a:r>
            <a:r>
              <a:rPr lang="nn-NO" sz="1300" dirty="0" smtClean="0"/>
              <a:t>Trøndelag, Steinar </a:t>
            </a:r>
            <a:r>
              <a:rPr lang="nn-NO" sz="1300" dirty="0"/>
              <a:t>Normann, </a:t>
            </a:r>
            <a:r>
              <a:rPr lang="nn-NO" sz="1300" dirty="0" smtClean="0"/>
              <a:t>Østfold, Jon </a:t>
            </a:r>
            <a:r>
              <a:rPr lang="nn-NO" sz="1300" dirty="0"/>
              <a:t>Petter Arntzen, </a:t>
            </a:r>
            <a:r>
              <a:rPr lang="nn-NO" sz="1300" dirty="0" err="1" smtClean="0"/>
              <a:t>Østlandssamarbeidet</a:t>
            </a:r>
            <a:r>
              <a:rPr lang="nn-NO" sz="1300" dirty="0" smtClean="0"/>
              <a:t>, Halvor </a:t>
            </a:r>
            <a:r>
              <a:rPr lang="nn-NO" sz="1300" dirty="0"/>
              <a:t>Flatland, Innovasjon </a:t>
            </a:r>
            <a:r>
              <a:rPr lang="nn-NO" sz="1300" dirty="0" smtClean="0"/>
              <a:t>Norge, Trine </a:t>
            </a:r>
            <a:r>
              <a:rPr lang="nn-NO" sz="1300" dirty="0"/>
              <a:t>Steen, </a:t>
            </a:r>
            <a:r>
              <a:rPr lang="nn-NO" sz="1300" dirty="0" err="1" smtClean="0"/>
              <a:t>Forskningsrådet</a:t>
            </a:r>
            <a:r>
              <a:rPr lang="nn-NO" sz="1300" dirty="0" smtClean="0"/>
              <a:t>.</a:t>
            </a:r>
          </a:p>
          <a:p>
            <a:pPr marL="57150" indent="0">
              <a:buNone/>
            </a:pPr>
            <a:endParaRPr lang="nn-NO" sz="1300" dirty="0"/>
          </a:p>
          <a:p>
            <a:pPr marL="57150" indent="0">
              <a:buNone/>
            </a:pPr>
            <a:r>
              <a:rPr lang="nn-NO" sz="1600" b="1" dirty="0" err="1"/>
              <a:t>Å</a:t>
            </a:r>
            <a:r>
              <a:rPr lang="nn-NO" sz="1600" b="1" dirty="0" err="1" smtClean="0"/>
              <a:t>pen</a:t>
            </a:r>
            <a:r>
              <a:rPr lang="nn-NO" sz="1600" b="1" dirty="0" smtClean="0"/>
              <a:t> </a:t>
            </a:r>
            <a:r>
              <a:rPr lang="nn-NO" sz="1600" b="1" dirty="0" err="1" smtClean="0"/>
              <a:t>innspillsrunde</a:t>
            </a:r>
            <a:r>
              <a:rPr lang="nn-NO" sz="1600" b="1" dirty="0" smtClean="0"/>
              <a:t> og </a:t>
            </a:r>
            <a:r>
              <a:rPr lang="nn-NO" sz="1600" b="1" dirty="0" err="1" smtClean="0"/>
              <a:t>innspillsmøte</a:t>
            </a:r>
            <a:r>
              <a:rPr lang="nn-NO" sz="1600" b="1" dirty="0" smtClean="0"/>
              <a:t>.</a:t>
            </a:r>
            <a:endParaRPr lang="nn-NO" sz="1600" b="1" dirty="0" smtClean="0"/>
          </a:p>
          <a:p>
            <a:pPr marL="57150" indent="0">
              <a:buNone/>
            </a:pPr>
            <a:endParaRPr lang="nn-NO" sz="1600" b="1" dirty="0" smtClean="0"/>
          </a:p>
          <a:p>
            <a:pPr marL="57150" indent="0">
              <a:buNone/>
            </a:pPr>
            <a:endParaRPr lang="nn-NO" sz="1600" b="1" dirty="0"/>
          </a:p>
          <a:p>
            <a:pPr marL="57150" indent="0">
              <a:buNone/>
            </a:pPr>
            <a:endParaRPr lang="nn-NO" sz="1600" b="1" dirty="0"/>
          </a:p>
          <a:p>
            <a:pPr marL="57150" indent="0">
              <a:buNone/>
            </a:pPr>
            <a:r>
              <a:rPr lang="nn-NO" sz="1600" b="1" dirty="0" smtClean="0"/>
              <a:t>Takk til alle som har </a:t>
            </a:r>
            <a:r>
              <a:rPr lang="nn-NO" sz="1600" b="1" dirty="0" err="1" smtClean="0"/>
              <a:t>bidratt</a:t>
            </a:r>
            <a:r>
              <a:rPr lang="nn-NO" sz="1600" b="1" dirty="0" smtClean="0"/>
              <a:t>!</a:t>
            </a:r>
          </a:p>
          <a:p>
            <a:pPr marL="57150" indent="0">
              <a:buNone/>
            </a:pPr>
            <a:endParaRPr lang="nn-NO" sz="1600" b="1" dirty="0"/>
          </a:p>
          <a:p>
            <a:pPr marL="57150" indent="0">
              <a:buNone/>
            </a:pPr>
            <a:r>
              <a:rPr lang="nn-NO" sz="1600" b="1" dirty="0" smtClean="0"/>
              <a:t>Gi gjerne </a:t>
            </a:r>
            <a:r>
              <a:rPr lang="nn-NO" sz="1600" b="1" dirty="0" err="1" smtClean="0"/>
              <a:t>tilbakemeldinger</a:t>
            </a:r>
            <a:r>
              <a:rPr lang="nn-NO" sz="1600" b="1" dirty="0" smtClean="0"/>
              <a:t> til </a:t>
            </a:r>
            <a:r>
              <a:rPr lang="nn-NO" sz="1600" b="1" dirty="0" err="1" smtClean="0"/>
              <a:t>veilederen</a:t>
            </a:r>
            <a:r>
              <a:rPr lang="nn-NO" sz="1600" b="1" dirty="0" smtClean="0"/>
              <a:t> og </a:t>
            </a:r>
            <a:r>
              <a:rPr lang="nn-NO" sz="1600" b="1" dirty="0" err="1" smtClean="0"/>
              <a:t>nettsiden</a:t>
            </a:r>
            <a:r>
              <a:rPr lang="nn-NO" sz="1600" b="1" dirty="0" smtClean="0"/>
              <a:t>, </a:t>
            </a:r>
            <a:r>
              <a:rPr lang="nn-NO" sz="1600" b="1" dirty="0" err="1" smtClean="0"/>
              <a:t>se</a:t>
            </a:r>
            <a:r>
              <a:rPr lang="nn-NO" sz="1600" b="1" dirty="0" smtClean="0"/>
              <a:t> </a:t>
            </a:r>
            <a:r>
              <a:rPr lang="nn-NO" sz="1600" b="1" dirty="0" err="1" smtClean="0"/>
              <a:t>kontakinfo</a:t>
            </a:r>
            <a:r>
              <a:rPr lang="nn-NO" sz="1600" b="1" dirty="0" smtClean="0"/>
              <a:t> på </a:t>
            </a:r>
            <a:r>
              <a:rPr lang="nn-NO" sz="1600" b="1" dirty="0" smtClean="0">
                <a:hlinkClick r:id="rId4"/>
              </a:rPr>
              <a:t>www.regjeringen.no/smartspesialisering</a:t>
            </a:r>
            <a:endParaRPr lang="nb-NO" sz="1600" b="1" dirty="0"/>
          </a:p>
          <a:p>
            <a:endParaRPr lang="nb-NO" dirty="0"/>
          </a:p>
        </p:txBody>
      </p:sp>
      <p:pic>
        <p:nvPicPr>
          <p:cNvPr id="9" name="Bild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7119" y="5167100"/>
            <a:ext cx="2350285" cy="1661923"/>
          </a:xfrm>
          <a:prstGeom prst="rect">
            <a:avLst/>
          </a:prstGeom>
        </p:spPr>
      </p:pic>
      <p:pic>
        <p:nvPicPr>
          <p:cNvPr id="8" name="Bild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5563" y="5013175"/>
            <a:ext cx="1993396" cy="307849"/>
          </a:xfrm>
          <a:prstGeom prst="rect">
            <a:avLst/>
          </a:prstGeom>
        </p:spPr>
      </p:pic>
    </p:spTree>
    <p:extLst>
      <p:ext uri="{BB962C8B-B14F-4D97-AF65-F5344CB8AC3E}">
        <p14:creationId xmlns:p14="http://schemas.microsoft.com/office/powerpoint/2010/main" val="114756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Veileder og nettsted</a:t>
            </a:r>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950" y="1556792"/>
            <a:ext cx="3098771" cy="4369792"/>
          </a:xfrm>
          <a:prstGeom prst="rect">
            <a:avLst/>
          </a:prstGeom>
          <a:ln>
            <a:solidFill>
              <a:schemeClr val="accent1"/>
            </a:solidFill>
          </a:ln>
        </p:spPr>
      </p:pic>
      <p:pic>
        <p:nvPicPr>
          <p:cNvPr id="3" name="Bilde 2"/>
          <p:cNvPicPr>
            <a:picLocks noChangeAspect="1"/>
          </p:cNvPicPr>
          <p:nvPr/>
        </p:nvPicPr>
        <p:blipFill>
          <a:blip r:embed="rId4"/>
          <a:stretch>
            <a:fillRect/>
          </a:stretch>
        </p:blipFill>
        <p:spPr>
          <a:xfrm>
            <a:off x="5015880" y="1556792"/>
            <a:ext cx="6703094" cy="4364966"/>
          </a:xfrm>
          <a:prstGeom prst="rect">
            <a:avLst/>
          </a:prstGeom>
          <a:ln>
            <a:solidFill>
              <a:schemeClr val="accent1"/>
            </a:solidFill>
          </a:ln>
        </p:spPr>
      </p:pic>
      <p:sp>
        <p:nvSpPr>
          <p:cNvPr id="5" name="TekstSylinder 4"/>
          <p:cNvSpPr txBox="1"/>
          <p:nvPr/>
        </p:nvSpPr>
        <p:spPr>
          <a:xfrm>
            <a:off x="4876695" y="6038898"/>
            <a:ext cx="4314066" cy="369332"/>
          </a:xfrm>
          <a:prstGeom prst="rect">
            <a:avLst/>
          </a:prstGeom>
          <a:noFill/>
        </p:spPr>
        <p:txBody>
          <a:bodyPr wrap="none" rtlCol="0">
            <a:spAutoFit/>
          </a:bodyPr>
          <a:lstStyle/>
          <a:p>
            <a:r>
              <a:rPr lang="nb-NO" u="sng" dirty="0">
                <a:hlinkClick r:id="rId5"/>
              </a:rPr>
              <a:t>www.regjeringen.no/smartspesialisering</a:t>
            </a:r>
            <a:r>
              <a:rPr lang="nb-NO" dirty="0"/>
              <a:t> </a:t>
            </a:r>
          </a:p>
        </p:txBody>
      </p:sp>
    </p:spTree>
    <p:extLst>
      <p:ext uri="{BB962C8B-B14F-4D97-AF65-F5344CB8AC3E}">
        <p14:creationId xmlns:p14="http://schemas.microsoft.com/office/powerpoint/2010/main" val="177580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839417" y="260648"/>
            <a:ext cx="2088232" cy="1872208"/>
          </a:xfrm>
        </p:spPr>
        <p:txBody>
          <a:bodyPr>
            <a:normAutofit fontScale="90000"/>
          </a:bodyPr>
          <a:lstStyle/>
          <a:p>
            <a:r>
              <a:rPr lang="nb-NO" dirty="0" smtClean="0"/>
              <a:t>Veileder med tre deler</a:t>
            </a:r>
            <a:endParaRPr lang="nb-NO" dirty="0"/>
          </a:p>
        </p:txBody>
      </p:sp>
      <p:pic>
        <p:nvPicPr>
          <p:cNvPr id="2" name="Bilde 1"/>
          <p:cNvPicPr>
            <a:picLocks noChangeAspect="1"/>
          </p:cNvPicPr>
          <p:nvPr/>
        </p:nvPicPr>
        <p:blipFill rotWithShape="1">
          <a:blip r:embed="rId3">
            <a:extLst>
              <a:ext uri="{28A0092B-C50C-407E-A947-70E740481C1C}">
                <a14:useLocalDpi xmlns:a14="http://schemas.microsoft.com/office/drawing/2010/main" val="0"/>
              </a:ext>
            </a:extLst>
          </a:blip>
          <a:srcRect t="13571" b="33570"/>
          <a:stretch/>
        </p:blipFill>
        <p:spPr>
          <a:xfrm>
            <a:off x="3071664" y="258693"/>
            <a:ext cx="8424936" cy="6333006"/>
          </a:xfrm>
          <a:prstGeom prst="rect">
            <a:avLst/>
          </a:prstGeom>
        </p:spPr>
      </p:pic>
    </p:spTree>
    <p:extLst>
      <p:ext uri="{BB962C8B-B14F-4D97-AF65-F5344CB8AC3E}">
        <p14:creationId xmlns:p14="http://schemas.microsoft.com/office/powerpoint/2010/main" val="42100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p:cNvSpPr>
            <a:spLocks noGrp="1"/>
          </p:cNvSpPr>
          <p:nvPr>
            <p:ph type="body" sz="quarter" idx="21"/>
          </p:nvPr>
        </p:nvSpPr>
        <p:spPr/>
        <p:txBody>
          <a:bodyPr/>
          <a:lstStyle/>
          <a:p>
            <a:r>
              <a:rPr lang="nb-NO" dirty="0" smtClean="0"/>
              <a:t>Smart spesialisering på norsk</a:t>
            </a:r>
            <a:endParaRPr lang="nb-NO" dirty="0"/>
          </a:p>
        </p:txBody>
      </p:sp>
      <p:sp>
        <p:nvSpPr>
          <p:cNvPr id="7" name="Plassholder for tekst 6"/>
          <p:cNvSpPr>
            <a:spLocks noGrp="1"/>
          </p:cNvSpPr>
          <p:nvPr>
            <p:ph type="body" sz="quarter" idx="22"/>
          </p:nvPr>
        </p:nvSpPr>
        <p:spPr/>
        <p:txBody>
          <a:bodyPr/>
          <a:lstStyle/>
          <a:p>
            <a:endParaRPr lang="nb-NO"/>
          </a:p>
        </p:txBody>
      </p:sp>
      <p:pic>
        <p:nvPicPr>
          <p:cNvPr id="3" name="Plassholder for bilde 2"/>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38975" r="38975"/>
          <a:stretch>
            <a:fillRect/>
          </a:stretch>
        </p:blipFill>
        <p:spPr>
          <a:xfrm rot="5400000">
            <a:off x="4303713" y="-1030288"/>
            <a:ext cx="3584575" cy="12192001"/>
          </a:xfrm>
        </p:spPr>
      </p:pic>
    </p:spTree>
    <p:extLst>
      <p:ext uri="{BB962C8B-B14F-4D97-AF65-F5344CB8AC3E}">
        <p14:creationId xmlns:p14="http://schemas.microsoft.com/office/powerpoint/2010/main" val="423252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551384" y="404664"/>
            <a:ext cx="2802370" cy="461665"/>
          </a:xfrm>
          <a:prstGeom prst="rect">
            <a:avLst/>
          </a:prstGeom>
          <a:noFill/>
        </p:spPr>
        <p:txBody>
          <a:bodyPr wrap="none" rtlCol="0">
            <a:spAutoFit/>
          </a:bodyPr>
          <a:lstStyle/>
          <a:p>
            <a:r>
              <a:rPr lang="nb-NO" sz="2400" b="1" dirty="0" smtClean="0"/>
              <a:t>Et tenkt eksempel</a:t>
            </a:r>
            <a:endParaRPr lang="nb-NO" sz="2400" b="1" dirty="0"/>
          </a:p>
        </p:txBody>
      </p:sp>
      <p:sp>
        <p:nvSpPr>
          <p:cNvPr id="2" name="Plassholder for bilde 1"/>
          <p:cNvSpPr>
            <a:spLocks noGrp="1"/>
          </p:cNvSpPr>
          <p:nvPr>
            <p:ph type="pic" sz="quarter" idx="17"/>
          </p:nvPr>
        </p:nvSpPr>
        <p:spPr>
          <a:blipFill>
            <a:blip r:embed="rId3"/>
            <a:stretch>
              <a:fillRect/>
            </a:stretch>
          </a:blipFill>
        </p:spPr>
      </p:sp>
      <p:sp>
        <p:nvSpPr>
          <p:cNvPr id="4" name="TekstSylinder 3"/>
          <p:cNvSpPr txBox="1"/>
          <p:nvPr/>
        </p:nvSpPr>
        <p:spPr>
          <a:xfrm>
            <a:off x="407368" y="404664"/>
            <a:ext cx="2018501" cy="369332"/>
          </a:xfrm>
          <a:prstGeom prst="rect">
            <a:avLst/>
          </a:prstGeom>
          <a:noFill/>
        </p:spPr>
        <p:txBody>
          <a:bodyPr wrap="none" rtlCol="0">
            <a:spAutoFit/>
          </a:bodyPr>
          <a:lstStyle/>
          <a:p>
            <a:r>
              <a:rPr lang="nb-NO" dirty="0" smtClean="0"/>
              <a:t>Et tenkt eksempel</a:t>
            </a:r>
            <a:endParaRPr lang="nb-NO" dirty="0"/>
          </a:p>
        </p:txBody>
      </p:sp>
    </p:spTree>
    <p:extLst>
      <p:ext uri="{BB962C8B-B14F-4D97-AF65-F5344CB8AC3E}">
        <p14:creationId xmlns:p14="http://schemas.microsoft.com/office/powerpoint/2010/main" val="69131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kstdokument" ma:contentTypeID="0x0101002C1B27F07ED111E5A8370800200C9A66010100B22BDA34F0F4024DB578FD135FA16BEC" ma:contentTypeVersion="17" ma:contentTypeDescription="Opprett et nytt dokument." ma:contentTypeScope="" ma:versionID="01812253c2eb11732648c70392184ef7">
  <xsd:schema xmlns:xsd="http://www.w3.org/2001/XMLSchema" xmlns:xs="http://www.w3.org/2001/XMLSchema" xmlns:p="http://schemas.microsoft.com/office/2006/metadata/properties" xmlns:ns1="http://schemas.microsoft.com/sharepoint/v3" xmlns:ns2="928ec626-c49a-4163-a1e1-1c743bbe7543" xmlns:ns3="793ad56b-b905-482f-99c7-e0ad214f35d2" targetNamespace="http://schemas.microsoft.com/office/2006/metadata/properties" ma:root="true" ma:fieldsID="f29d1eefe70243b29d4abeeb629efcf9" ns1:_="" ns2:_="" ns3:_="">
    <xsd:import namespace="http://schemas.microsoft.com/sharepoint/v3"/>
    <xsd:import namespace="928ec626-c49a-4163-a1e1-1c743bbe7543"/>
    <xsd:import namespace="793ad56b-b905-482f-99c7-e0ad214f35d2"/>
    <xsd:element name="properties">
      <xsd:complexType>
        <xsd:sequence>
          <xsd:element name="documentManagement">
            <xsd:complexType>
              <xsd:all>
                <xsd:element ref="ns1:AssignedTo" minOccurs="0"/>
                <xsd:element ref="ns3:DssWebsakRef" minOccurs="0"/>
                <xsd:element ref="ns3:DssArchivable" minOccurs="0"/>
                <xsd:element ref="ns2:DssFremhevet" minOccurs="0"/>
                <xsd:element ref="ns2:DssRelaterteOppgaver" minOccurs="0"/>
                <xsd:element ref="ns2:ofdc76af098e4c7f98490d5710fce5b2" minOccurs="0"/>
                <xsd:element ref="ns2:ec4548291c174201804f8d6e346b5e78" minOccurs="0"/>
                <xsd:element ref="ns2:ja062c7924ed4f31b584a4220ff29390" minOccurs="0"/>
                <xsd:element ref="ns2:a20ae09631c242aba34ef34320889782" minOccurs="0"/>
                <xsd:element ref="ns2:l917ce326c5a48e1a29f6235eea1cd41" minOccurs="0"/>
                <xsd:element ref="ns2:TaxCatchAll" minOccurs="0"/>
                <xsd:element ref="ns2:TaxCatchAllLabel" minOccurs="0"/>
                <xsd:element ref="ns2:f2f49eccf7d24422907cdfb28d82571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ssignedTo" ma:index="7" nillable="true" ma:displayName="Tilordnet til" ma:list="UserInfo"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8ec626-c49a-4163-a1e1-1c743bbe7543" elementFormDefault="qualified">
    <xsd:import namespace="http://schemas.microsoft.com/office/2006/documentManagement/types"/>
    <xsd:import namespace="http://schemas.microsoft.com/office/infopath/2007/PartnerControls"/>
    <xsd:element name="DssFremhevet" ma:index="11" nillable="true" ma:displayName="Fremhevet" ma:default="False" ma:description="Fremhevet dokument vises på Om rommet siden." ma:internalName="DssFremhevet">
      <xsd:simpleType>
        <xsd:restriction base="dms:Boolean"/>
      </xsd:simpleType>
    </xsd:element>
    <xsd:element name="DssRelaterteOppgaver" ma:index="12" nillable="true" ma:displayName="Relaterte oppgaver" ma:list="{6d5f36d5-af7f-44b8-b942-ff5ff7cd69a5}" ma:internalName="DssRelaterteOppgaver" ma:showField="Title" ma:web="928ec626-c49a-4163-a1e1-1c743bbe7543">
      <xsd:complexType>
        <xsd:complexContent>
          <xsd:extension base="dms:MultiChoiceLookup">
            <xsd:sequence>
              <xsd:element name="Value" type="dms:Lookup" maxOccurs="unbounded" minOccurs="0" nillable="true"/>
            </xsd:sequence>
          </xsd:extension>
        </xsd:complexContent>
      </xsd:complexType>
    </xsd:element>
    <xsd:element name="ofdc76af098e4c7f98490d5710fce5b2" ma:index="14" nillable="true" ma:taxonomy="true" ma:internalName="ofdc76af098e4c7f98490d5710fce5b2" ma:taxonomyFieldName="DssAvdeling" ma:displayName="Avdeling" ma:readOnly="false" ma:fieldId="{8fdc76af-098e-4c7f-9849-0d5710fce5b2}" ma:sspId="dd1c9695-082f-4d62-9abb-ef5a22d84609" ma:termSetId="13c90cc6-0f43-4adb-b19c-c400e157a76b" ma:anchorId="d404cf37-cc80-45de-b68c-64051e53934e" ma:open="false" ma:isKeyword="false">
      <xsd:complexType>
        <xsd:sequence>
          <xsd:element ref="pc:Terms" minOccurs="0" maxOccurs="1"/>
        </xsd:sequence>
      </xsd:complexType>
    </xsd:element>
    <xsd:element name="ec4548291c174201804f8d6e346b5e78" ma:index="16" nillable="true" ma:taxonomy="true" ma:internalName="ec4548291c174201804f8d6e346b5e78" ma:taxonomyFieldName="DssFunksjon" ma:displayName="Funksjon" ma:fieldId="{ec454829-1c17-4201-804f-8d6e346b5e78}" ma:sspId="dd1c9695-082f-4d62-9abb-ef5a22d84609" ma:termSetId="1d0cee9e-e85d-4bdd-9786-976123513522" ma:anchorId="00000000-0000-0000-0000-000000000000" ma:open="false" ma:isKeyword="false">
      <xsd:complexType>
        <xsd:sequence>
          <xsd:element ref="pc:Terms" minOccurs="0" maxOccurs="1"/>
        </xsd:sequence>
      </xsd:complexType>
    </xsd:element>
    <xsd:element name="ja062c7924ed4f31b584a4220ff29390" ma:index="18" nillable="true" ma:taxonomy="true" ma:internalName="ja062c7924ed4f31b584a4220ff29390" ma:taxonomyFieldName="DssEmneord" ma:displayName="Emneord" ma:readOnly="false" ma:fieldId="{3a062c79-24ed-4f31-b584-a4220ff29390}" ma:taxonomyMulti="true" ma:sspId="dd1c9695-082f-4d62-9abb-ef5a22d84609" ma:termSetId="76727dcf-a431-492e-96ad-c8e0e60c175f" ma:anchorId="bd60c4b0-bb2c-4c99-acd3-a9c965622bd9" ma:open="false" ma:isKeyword="false">
      <xsd:complexType>
        <xsd:sequence>
          <xsd:element ref="pc:Terms" minOccurs="0" maxOccurs="1"/>
        </xsd:sequence>
      </xsd:complexType>
    </xsd:element>
    <xsd:element name="a20ae09631c242aba34ef34320889782" ma:index="21" nillable="true" ma:taxonomy="true" ma:internalName="a20ae09631c242aba34ef34320889782" ma:taxonomyFieldName="DssDokumenttype" ma:displayName="Dokumenttype" ma:fieldId="{a20ae096-31c2-42ab-a34e-f34320889782}" ma:sspId="dd1c9695-082f-4d62-9abb-ef5a22d84609" ma:termSetId="bf8f9b3b-1c0d-49e1-bdbf-e4b813bd094b" ma:anchorId="00000000-0000-0000-0000-000000000000" ma:open="false" ma:isKeyword="false">
      <xsd:complexType>
        <xsd:sequence>
          <xsd:element ref="pc:Terms" minOccurs="0" maxOccurs="1"/>
        </xsd:sequence>
      </xsd:complexType>
    </xsd:element>
    <xsd:element name="l917ce326c5a48e1a29f6235eea1cd41" ma:index="22" nillable="true" ma:taxonomy="true" ma:internalName="l917ce326c5a48e1a29f6235eea1cd41" ma:taxonomyFieldName="DssRomtype" ma:displayName="Romtype" ma:readOnly="false" ma:fieldId="{5917ce32-6c5a-48e1-a29f-6235eea1cd41}" ma:sspId="dd1c9695-082f-4d62-9abb-ef5a22d84609" ma:termSetId="8e869b01-24d9-45a0-980a-bd4a553ad3c2" ma:anchorId="00000000-0000-0000-0000-000000000000" ma:open="false" ma:isKeyword="false">
      <xsd:complexType>
        <xsd:sequence>
          <xsd:element ref="pc:Terms" minOccurs="0" maxOccurs="1"/>
        </xsd:sequence>
      </xsd:complexType>
    </xsd:element>
    <xsd:element name="TaxCatchAll" ma:index="23" nillable="true" ma:displayName="Global taksonomikolonne" ma:hidden="true" ma:list="{cbc7327d-eeb2-45d8-922b-af79057584e5}" ma:internalName="TaxCatchAll" ma:showField="CatchAllData" ma:web="928ec626-c49a-4163-a1e1-1c743bbe7543">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Global taksonomikolonne1" ma:hidden="true" ma:list="{cbc7327d-eeb2-45d8-922b-af79057584e5}" ma:internalName="TaxCatchAllLabel" ma:readOnly="true" ma:showField="CatchAllDataLabel" ma:web="928ec626-c49a-4163-a1e1-1c743bbe7543">
      <xsd:complexType>
        <xsd:complexContent>
          <xsd:extension base="dms:MultiChoiceLookup">
            <xsd:sequence>
              <xsd:element name="Value" type="dms:Lookup" maxOccurs="unbounded" minOccurs="0" nillable="true"/>
            </xsd:sequence>
          </xsd:extension>
        </xsd:complexContent>
      </xsd:complexType>
    </xsd:element>
    <xsd:element name="f2f49eccf7d24422907cdfb28d82571e" ma:index="26" nillable="true" ma:taxonomy="true" ma:internalName="f2f49eccf7d24422907cdfb28d82571e" ma:taxonomyFieldName="DssDepartement" ma:displayName="Departement" ma:readOnly="false" ma:fieldId="{f2f49ecc-f7d2-4422-907c-dfb28d82571e}" ma:sspId="dd1c9695-082f-4d62-9abb-ef5a22d84609" ma:termSetId="13c90cc6-0f43-4adb-b19c-c400e157a76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93ad56b-b905-482f-99c7-e0ad214f35d2" elementFormDefault="qualified">
    <xsd:import namespace="http://schemas.microsoft.com/office/2006/documentManagement/types"/>
    <xsd:import namespace="http://schemas.microsoft.com/office/infopath/2007/PartnerControls"/>
    <xsd:element name="DssWebsakRef" ma:index="9" nillable="true" ma:displayName="Arkivreferanse" ma:description="Referanse i arkivsystem" ma:internalName="DssWebsakRef">
      <xsd:simpleType>
        <xsd:restriction base="dms:Text"/>
      </xsd:simpleType>
    </xsd:element>
    <xsd:element name="DssArchivable" ma:index="10" nillable="true" ma:displayName="Arkivpliktig" ma:description="Er dokumentet arkivpliktig?" ma:internalName="DssArchivabl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Innholdstype"/>
        <xsd:element ref="dc:title" minOccurs="0" maxOccurs="1" ma:index="1"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20ae09631c242aba34ef34320889782 xmlns="928ec626-c49a-4163-a1e1-1c743bbe7543">
      <Terms xmlns="http://schemas.microsoft.com/office/infopath/2007/PartnerControls"/>
    </a20ae09631c242aba34ef34320889782>
    <AssignedTo xmlns="http://schemas.microsoft.com/sharepoint/v3">
      <UserInfo>
        <DisplayName/>
        <AccountId xsi:nil="true"/>
        <AccountType/>
      </UserInfo>
    </AssignedTo>
    <DssFremhevet xmlns="928ec626-c49a-4163-a1e1-1c743bbe7543">false</DssFremhevet>
    <ofdc76af098e4c7f98490d5710fce5b2 xmlns="928ec626-c49a-4163-a1e1-1c743bbe7543">
      <Terms xmlns="http://schemas.microsoft.com/office/infopath/2007/PartnerControls">
        <TermInfo xmlns="http://schemas.microsoft.com/office/infopath/2007/PartnerControls">
          <TermName xmlns="http://schemas.microsoft.com/office/infopath/2007/PartnerControls">Regionalpolitisk avdeling</TermName>
          <TermId xmlns="http://schemas.microsoft.com/office/infopath/2007/PartnerControls">eb9aa98c-a4ad-43dc-8413-452d9e418a70</TermId>
        </TermInfo>
      </Terms>
    </ofdc76af098e4c7f98490d5710fce5b2>
    <DssArchivable xmlns="793ad56b-b905-482f-99c7-e0ad214f35d2" xsi:nil="true"/>
    <ja062c7924ed4f31b584a4220ff29390 xmlns="928ec626-c49a-4163-a1e1-1c743bbe7543">
      <Terms xmlns="http://schemas.microsoft.com/office/infopath/2007/PartnerControls"/>
    </ja062c7924ed4f31b584a4220ff29390>
    <DssWebsakRef xmlns="793ad56b-b905-482f-99c7-e0ad214f35d2" xsi:nil="true"/>
    <DssRelaterteOppgaver xmlns="928ec626-c49a-4163-a1e1-1c743bbe7543"/>
    <l917ce326c5a48e1a29f6235eea1cd41 xmlns="928ec626-c49a-4163-a1e1-1c743bbe7543">
      <Terms xmlns="http://schemas.microsoft.com/office/infopath/2007/PartnerControls"/>
    </l917ce326c5a48e1a29f6235eea1cd41>
    <f2f49eccf7d24422907cdfb28d82571e xmlns="928ec626-c49a-4163-a1e1-1c743bbe7543">
      <Terms xmlns="http://schemas.microsoft.com/office/infopath/2007/PartnerControls">
        <TermInfo xmlns="http://schemas.microsoft.com/office/infopath/2007/PartnerControls">
          <TermName xmlns="http://schemas.microsoft.com/office/infopath/2007/PartnerControls">Kommunal- og moderniseringsdepartementet</TermName>
          <TermId xmlns="http://schemas.microsoft.com/office/infopath/2007/PartnerControls">d404cf37-cc80-45de-b68c-64051e53934e</TermId>
        </TermInfo>
      </Terms>
    </f2f49eccf7d24422907cdfb28d82571e>
    <TaxCatchAll xmlns="928ec626-c49a-4163-a1e1-1c743bbe7543">
      <Value>3</Value>
      <Value>2</Value>
      <Value>1</Value>
    </TaxCatchAll>
    <ec4548291c174201804f8d6e346b5e78 xmlns="928ec626-c49a-4163-a1e1-1c743bbe7543">
      <Terms xmlns="http://schemas.microsoft.com/office/infopath/2007/PartnerControls">
        <TermInfo xmlns="http://schemas.microsoft.com/office/infopath/2007/PartnerControls">
          <TermName xmlns="http://schemas.microsoft.com/office/infopath/2007/PartnerControls">Oppf�lging av strategier og handlingsplaner</TermName>
          <TermId xmlns="http://schemas.microsoft.com/office/infopath/2007/PartnerControls">4d2d3db0-01c0-4d75-86c1-dcbbfb4f1ff5</TermId>
        </TermInfo>
      </Terms>
    </ec4548291c174201804f8d6e346b5e78>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1D42ED-B6DB-4B9B-A60B-92A4BC22CF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28ec626-c49a-4163-a1e1-1c743bbe7543"/>
    <ds:schemaRef ds:uri="793ad56b-b905-482f-99c7-e0ad214f35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7ADCBA-D3D0-419F-828E-B8E45E0BA3A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28ec626-c49a-4163-a1e1-1c743bbe7543"/>
    <ds:schemaRef ds:uri="http://purl.org/dc/elements/1.1/"/>
    <ds:schemaRef ds:uri="http://schemas.microsoft.com/office/2006/metadata/properties"/>
    <ds:schemaRef ds:uri="http://schemas.microsoft.com/sharepoint/v3"/>
    <ds:schemaRef ds:uri="793ad56b-b905-482f-99c7-e0ad214f35d2"/>
    <ds:schemaRef ds:uri="http://www.w3.org/XML/1998/namespace"/>
    <ds:schemaRef ds:uri="http://purl.org/dc/dcmitype/"/>
  </ds:schemaRefs>
</ds:datastoreItem>
</file>

<file path=customXml/itemProps3.xml><?xml version="1.0" encoding="utf-8"?>
<ds:datastoreItem xmlns:ds="http://schemas.openxmlformats.org/officeDocument/2006/customXml" ds:itemID="{80E21406-8AA5-47EC-A0D0-1FBC8CEB09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189</TotalTime>
  <Words>1579</Words>
  <Application>Microsoft Office PowerPoint</Application>
  <PresentationFormat>Widescreen</PresentationFormat>
  <Paragraphs>146</Paragraphs>
  <Slides>13</Slides>
  <Notes>12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13</vt:i4>
      </vt:variant>
    </vt:vector>
  </HeadingPairs>
  <TitlesOfParts>
    <vt:vector size="19" baseType="lpstr">
      <vt:lpstr>Arial</vt:lpstr>
      <vt:lpstr>Calibri</vt:lpstr>
      <vt:lpstr>Calibri Light</vt:lpstr>
      <vt:lpstr>Times New Roman</vt:lpstr>
      <vt:lpstr>Wingdings</vt:lpstr>
      <vt:lpstr>Office-tema</vt:lpstr>
      <vt:lpstr>Smart spesialisering</vt:lpstr>
      <vt:lpstr>Smart spesialisering er metode for regionalt differensiert næringspolitikk</vt:lpstr>
      <vt:lpstr>EU-kommisjonen: Smart spesialisering er en suksess </vt:lpstr>
      <vt:lpstr>KMD har utviklet norsk veileder</vt:lpstr>
      <vt:lpstr>Veilederen er utviklet gjennom samarbeid</vt:lpstr>
      <vt:lpstr>Veileder og nettsted</vt:lpstr>
      <vt:lpstr>Veileder med tre deler</vt:lpstr>
      <vt:lpstr>PowerPoint-presentasjon</vt:lpstr>
      <vt:lpstr>PowerPoint-presentasjon</vt:lpstr>
      <vt:lpstr>Mulige veier å undersøke videre  – Eksempel sjømat i Nordland</vt:lpstr>
      <vt:lpstr>Fylkeskommunens roller i smart spesialisering</vt:lpstr>
      <vt:lpstr>Gammel vin på nye flasker?</vt:lpstr>
      <vt:lpstr>Smart og vanskelig</vt:lpstr>
    </vt:vector>
  </TitlesOfParts>
  <Company>DSS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spesialisering</dc:title>
  <dc:creator>Gjærum Anja</dc:creator>
  <cp:lastModifiedBy>Solem Beate</cp:lastModifiedBy>
  <cp:revision>17</cp:revision>
  <dcterms:created xsi:type="dcterms:W3CDTF">2018-11-09T07:19:06Z</dcterms:created>
  <dcterms:modified xsi:type="dcterms:W3CDTF">2018-11-09T12:04:03Z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0x0101002C1B27F07ED111E5A8370800200C9A66010100B22BDA34F0F4024DB578FD135FA16BEC</vt:lpwstr>
  </property>
  <property fmtid="{D5CDD505-2E9C-101B-9397-08002B2CF9AE}" pid="3" name="DssEmneord">
    <vt:lpwstr/>
  </property>
  <property fmtid="{D5CDD505-2E9C-101B-9397-08002B2CF9AE}" pid="4" name="DssFunksjon">
    <vt:lpwstr>3;#Oppf�lging av strategier og handlingsplaner|4d2d3db0-01c0-4d75-86c1-dcbbfb4f1ff5</vt:lpwstr>
  </property>
  <property fmtid="{D5CDD505-2E9C-101B-9397-08002B2CF9AE}" pid="5" name="DssAvdeling">
    <vt:lpwstr>2;#Regionalpolitisk avdeling|eb9aa98c-a4ad-43dc-8413-452d9e418a70</vt:lpwstr>
  </property>
  <property fmtid="{D5CDD505-2E9C-101B-9397-08002B2CF9AE}" pid="6" name="DssDepartement">
    <vt:lpwstr>1;#Kommunal- og moderniseringsdepartementet|d404cf37-cc80-45de-b68c-64051e53934e</vt:lpwstr>
  </property>
  <property fmtid="{D5CDD505-2E9C-101B-9397-08002B2CF9AE}" pid="7" name="DssDokumenttype">
    <vt:lpwstr/>
  </property>
  <property fmtid="{D5CDD505-2E9C-101B-9397-08002B2CF9AE}" pid="8" name="DssRomtype">
    <vt:lpwstr/>
  </property>
</Properties>
</file>