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1" r:id="rId5"/>
    <p:sldId id="276" r:id="rId6"/>
    <p:sldId id="4901" r:id="rId7"/>
    <p:sldId id="4904" r:id="rId8"/>
    <p:sldId id="4912" r:id="rId9"/>
    <p:sldId id="289" r:id="rId10"/>
    <p:sldId id="287" r:id="rId11"/>
    <p:sldId id="4915" r:id="rId12"/>
    <p:sldId id="259" r:id="rId13"/>
    <p:sldId id="286" r:id="rId14"/>
    <p:sldId id="285" r:id="rId15"/>
    <p:sldId id="4911" r:id="rId16"/>
    <p:sldId id="4913" r:id="rId17"/>
    <p:sldId id="290" r:id="rId18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F9CA4"/>
    <a:srgbClr val="01383F"/>
    <a:srgbClr val="CFD6DC"/>
    <a:srgbClr val="D6EDFF"/>
    <a:srgbClr val="89D7D7"/>
    <a:srgbClr val="E1EDD1"/>
    <a:srgbClr val="005F32"/>
    <a:srgbClr val="002E5E"/>
    <a:srgbClr val="91C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7527" autoAdjust="0"/>
  </p:normalViewPr>
  <p:slideViewPr>
    <p:cSldViewPr snapToGrid="0">
      <p:cViewPr varScale="1">
        <p:scale>
          <a:sx n="96" d="100"/>
          <a:sy n="96" d="100"/>
        </p:scale>
        <p:origin x="142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3696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94101F5-31A5-DD19-7504-B1EF700B6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CC8AAA-0DD6-C1AA-DCCB-E188ED8C8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130C5-7854-2D48-8C17-95DB6ECF2424}" type="datetimeFigureOut">
              <a:rPr lang="nb-NO" smtClean="0"/>
              <a:t>27.11.2024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3E83A6C-AAB2-EF70-234E-EA53E6903F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92A29D-CD19-E53B-14A1-B25AC50EC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CCAD-6884-814D-B588-0F91C1CE8A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09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2BEB-593C-48D0-95B9-7DF03C8F1083}" type="datetimeFigureOut">
              <a:rPr lang="nb-NO" smtClean="0"/>
              <a:t>27.11.2024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E0B6-B392-4A4C-BB2E-AEBAC1F04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49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Litt om strategidokumentet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Det er et forord som synliggjør: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dirty="0"/>
              <a:t>Målgruppe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dirty="0"/>
              <a:t>Virkeområde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Vi har også litt om rammebetingelser for statens arbeidsgiverpolitikk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Og kort om utfordringsbilde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Den viktigste delen er våre forventninger til virksomhetsleder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Og forpliktelser til DFD (og DFØ)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Til slutt synliggjør vi sentrale aktører i det statlige tariffområdet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33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73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Og denne sammen med en utdypende tekst finner dere på regjeringen.no</a:t>
            </a:r>
          </a:p>
          <a:p>
            <a:r>
              <a:rPr lang="nb-NO" dirty="0"/>
              <a:t>(NB! Under endring – oppdateres)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39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3E0B6-B392-4A4C-BB2E-AEBAC1F044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05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_blå ">
    <p:bg>
      <p:bgPr>
        <a:solidFill>
          <a:srgbClr val="3F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rgbClr val="01383F"/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7F8C4B4-A5EB-FCFD-B3C0-AFA905A48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C56F549-CDBE-1B33-33DD-D581BB1A4624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rgbClr val="01383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6">
            <a:extLst>
              <a:ext uri="{FF2B5EF4-FFF2-40B4-BE49-F238E27FC236}">
                <a16:creationId xmlns:a16="http://schemas.microsoft.com/office/drawing/2014/main" id="{050ADF9D-E898-C1FE-9044-3C5EDD485B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8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42F65-18AC-C341-2AEF-CC44F2D4A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36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B83A51-F09B-4659-A372-964B06C25686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 med tekst mørk grønn 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6">
            <a:extLst>
              <a:ext uri="{FF2B5EF4-FFF2-40B4-BE49-F238E27FC236}">
                <a16:creationId xmlns:a16="http://schemas.microsoft.com/office/drawing/2014/main" id="{44FD6C7C-1776-0888-E7EB-2F3F9BDA2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52FC520-EC45-00FC-C871-694815D7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bunntekst 2">
            <a:extLst>
              <a:ext uri="{FF2B5EF4-FFF2-40B4-BE49-F238E27FC236}">
                <a16:creationId xmlns:a16="http://schemas.microsoft.com/office/drawing/2014/main" id="{F56CE54C-9973-8EC8-0FE4-0590C6E2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6CBE799F-31AE-96D6-DBE0-EE42A3F4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F276959-576A-C5B2-0F46-F87213920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1838175C-B705-4911-98F9-FFAD0DE918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596D94BF-2384-E9C6-EE73-419424567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BFF91190-5665-C543-8B4A-B182BCDE711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C9BD9CAF-231E-F257-5120-BA63A19412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54444204-76BC-C818-D5B3-212881DFEC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>
            <a:extLst>
              <a:ext uri="{FF2B5EF4-FFF2-40B4-BE49-F238E27FC236}">
                <a16:creationId xmlns:a16="http://schemas.microsoft.com/office/drawing/2014/main" id="{C89FBA3C-5340-3276-551A-194ED4FB61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36EED6B4-760D-0645-42AF-BD1538F1EF8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lassholder for bilde 15">
            <a:extLst>
              <a:ext uri="{FF2B5EF4-FFF2-40B4-BE49-F238E27FC236}">
                <a16:creationId xmlns:a16="http://schemas.microsoft.com/office/drawing/2014/main" id="{0AF8A210-35F3-E1DD-194C-8C54DDB673D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267E16AB-C73D-4281-8FA7-1B2D0BB91BD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148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TAT mørk bakgrunn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6">
            <a:extLst>
              <a:ext uri="{FF2B5EF4-FFF2-40B4-BE49-F238E27FC236}">
                <a16:creationId xmlns:a16="http://schemas.microsoft.com/office/drawing/2014/main" id="{F4C9B874-F596-296D-EECA-FA9336E34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sp>
        <p:nvSpPr>
          <p:cNvPr id="4" name="Plassholder for bunntekst 2">
            <a:extLst>
              <a:ext uri="{FF2B5EF4-FFF2-40B4-BE49-F238E27FC236}">
                <a16:creationId xmlns:a16="http://schemas.microsoft.com/office/drawing/2014/main" id="{00185B9F-41B8-A038-476D-1EFA51971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CA8231A-B639-9CAD-1A5D-E2311D067C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46342" y="6317146"/>
            <a:ext cx="16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FCDD22F1-9240-D2DC-3D5D-98981C81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518" y="6317146"/>
            <a:ext cx="45001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FDDEDD8-A4ED-4814-60C7-2FE4AA8225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  <a:noFill/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C53E489-6450-904E-E797-84548B347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688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TAT blå">
    <p:bg>
      <p:bgPr>
        <a:solidFill>
          <a:srgbClr val="3F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6">
            <a:extLst>
              <a:ext uri="{FF2B5EF4-FFF2-40B4-BE49-F238E27FC236}">
                <a16:creationId xmlns:a16="http://schemas.microsoft.com/office/drawing/2014/main" id="{44FD6C7C-1776-0888-E7EB-2F3F9BDA2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sp>
        <p:nvSpPr>
          <p:cNvPr id="4" name="Plassholder for bunntekst 2">
            <a:extLst>
              <a:ext uri="{FF2B5EF4-FFF2-40B4-BE49-F238E27FC236}">
                <a16:creationId xmlns:a16="http://schemas.microsoft.com/office/drawing/2014/main" id="{B610D853-500D-18DD-4A3F-48DA743D0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BF686490-3091-228E-6E92-2556A5BB565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46342" y="6317146"/>
            <a:ext cx="1620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BA563E33-A162-A35B-33C0-286065AC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518" y="6317146"/>
            <a:ext cx="45001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E268E31-BD54-2E25-4508-6ADAFD0AC6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  <a:solidFill>
            <a:srgbClr val="3F9CA4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A6430F12-1E8F-3C10-A660-02EFEC8C70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555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blå">
    <p:bg>
      <p:bgPr>
        <a:solidFill>
          <a:srgbClr val="3F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44FD6C7C-1776-0888-E7EB-2F3F9BDA2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7585B4B8-98A4-972C-EC0E-4F5452329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091"/>
          <a:stretch/>
        </p:blipFill>
        <p:spPr>
          <a:xfrm>
            <a:off x="3687416" y="493714"/>
            <a:ext cx="8504584" cy="66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side_mørk grønn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accent1">
              <a:alpha val="5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accent1">
              <a:alpha val="3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accent1">
              <a:alpha val="3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AC0513E-3ECF-B3F3-9B6B-EC166C2D7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32BB3AD-5405-EE7E-A5FD-E71B003948C0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rgbClr val="01383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FD601B68-C16A-5E0B-E743-8593099B16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4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mørk bakgrunn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F4C9B874-F596-296D-EECA-FA9336E34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8D10983A-E997-0963-48F6-86C2F5B65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091"/>
          <a:stretch/>
        </p:blipFill>
        <p:spPr>
          <a:xfrm>
            <a:off x="3687417" y="493714"/>
            <a:ext cx="8504584" cy="66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/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1B3154A-56CD-13F8-401A-99DE06872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6289674"/>
            <a:ext cx="1984495" cy="431999"/>
          </a:xfrm>
          <a:prstGeom prst="rect">
            <a:avLst/>
          </a:prstGeom>
        </p:spPr>
      </p:pic>
      <p:pic>
        <p:nvPicPr>
          <p:cNvPr id="2" name="Grafikk 1">
            <a:extLst>
              <a:ext uri="{FF2B5EF4-FFF2-40B4-BE49-F238E27FC236}">
                <a16:creationId xmlns:a16="http://schemas.microsoft.com/office/drawing/2014/main" id="{50D2AF0E-2DB2-E403-0FFF-569E023C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091"/>
          <a:stretch/>
        </p:blipFill>
        <p:spPr>
          <a:xfrm>
            <a:off x="3687416" y="493714"/>
            <a:ext cx="8504584" cy="66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uten symb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02951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E3C12AE6-327F-262B-CCF7-D9EF300F4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6289674"/>
            <a:ext cx="1984495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0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0B12FE5F-3547-1B2D-B81B-C9D435565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246" y="3011400"/>
            <a:ext cx="3836700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vslutningsside HVIT ">
    <p:bg>
      <p:bgPr>
        <a:solidFill>
          <a:srgbClr val="01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0B12FE5F-3547-1B2D-B81B-C9D435565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28246" y="3011400"/>
            <a:ext cx="3836700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7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ønn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C7F87B7-DAE4-8D37-A677-C8B9C71D098A}"/>
              </a:ext>
            </a:extLst>
          </p:cNvPr>
          <p:cNvSpPr/>
          <p:nvPr/>
        </p:nvSpPr>
        <p:spPr>
          <a:xfrm>
            <a:off x="735141" y="1677106"/>
            <a:ext cx="10736661" cy="4378913"/>
          </a:xfrm>
          <a:prstGeom prst="rect">
            <a:avLst/>
          </a:prstGeom>
          <a:solidFill>
            <a:srgbClr val="3F9CA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2989BE7F-0F56-E499-4636-3D1F0211A5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98800" y="1825625"/>
            <a:ext cx="9792000" cy="409984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75635E01-F0C6-FBBA-71D7-E03B0FC71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083CD7-F406-339F-7DE3-0E6B0F379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4F225531-2CBA-D325-7E81-520FAB83B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62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78DC10A4-9463-D079-7FE3-4C938AA37A4D}"/>
              </a:ext>
            </a:extLst>
          </p:cNvPr>
          <p:cNvGrpSpPr/>
          <p:nvPr userDrawn="1"/>
        </p:nvGrpSpPr>
        <p:grpSpPr>
          <a:xfrm>
            <a:off x="735142" y="1690688"/>
            <a:ext cx="10736660" cy="4367447"/>
            <a:chOff x="966940" y="1690688"/>
            <a:chExt cx="10736660" cy="4367447"/>
          </a:xfrm>
          <a:solidFill>
            <a:srgbClr val="3F9CA4">
              <a:alpha val="20000"/>
            </a:srgbClr>
          </a:solidFill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24E56A07-BF76-EA76-4031-E60EBA65075C}"/>
                </a:ext>
              </a:extLst>
            </p:cNvPr>
            <p:cNvSpPr/>
            <p:nvPr/>
          </p:nvSpPr>
          <p:spPr>
            <a:xfrm>
              <a:off x="966940" y="1692804"/>
              <a:ext cx="5279012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270C245-218A-EE0E-8E6E-6DE66993379D}"/>
                </a:ext>
              </a:extLst>
            </p:cNvPr>
            <p:cNvSpPr/>
            <p:nvPr/>
          </p:nvSpPr>
          <p:spPr>
            <a:xfrm>
              <a:off x="6364484" y="1690688"/>
              <a:ext cx="5339116" cy="43653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3D7AB95-97C8-2A5B-0334-02D10EB4D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415A1E52-C522-5F93-1F0D-D8F797190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1BCD4C1-7523-AF1F-39A3-9ECFD8D9A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9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ønn boks. En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4E56A07-BF76-EA76-4031-E60EBA65075C}"/>
              </a:ext>
            </a:extLst>
          </p:cNvPr>
          <p:cNvSpPr/>
          <p:nvPr/>
        </p:nvSpPr>
        <p:spPr>
          <a:xfrm>
            <a:off x="735142" y="1692804"/>
            <a:ext cx="5279012" cy="4365331"/>
          </a:xfrm>
          <a:prstGeom prst="rect">
            <a:avLst/>
          </a:prstGeom>
          <a:solidFill>
            <a:srgbClr val="3F9CA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Bilde til høyre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8CF30E67-FEC1-7560-8612-07006CF5EE7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21D24DA0-C776-19D5-B938-F7610F2291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2686" y="1698032"/>
            <a:ext cx="5335748" cy="4360103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DE1729DC-CB76-2E3E-56C1-53F42C27DB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0806" y="6069792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EE0CC9E0-91BA-1AA3-01F2-9596FA81E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E10FD24-6B89-8A8D-329F-EFFFFA11A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B696388D-2652-A2E2-A220-CE6C389E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36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ønne bokser. En hoved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9D2A018A-B66D-4D5F-A965-7ACECB0286B9}"/>
              </a:ext>
            </a:extLst>
          </p:cNvPr>
          <p:cNvGrpSpPr/>
          <p:nvPr userDrawn="1"/>
        </p:nvGrpSpPr>
        <p:grpSpPr>
          <a:xfrm>
            <a:off x="735142" y="1688572"/>
            <a:ext cx="10721716" cy="4369563"/>
            <a:chOff x="735142" y="1688572"/>
            <a:chExt cx="10721716" cy="4369563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658212C6-C8B0-81D4-EEF5-4BC30088F9C1}"/>
                </a:ext>
              </a:extLst>
            </p:cNvPr>
            <p:cNvSpPr/>
            <p:nvPr/>
          </p:nvSpPr>
          <p:spPr>
            <a:xfrm>
              <a:off x="8383226" y="1688572"/>
              <a:ext cx="3073632" cy="4365331"/>
            </a:xfrm>
            <a:prstGeom prst="rect">
              <a:avLst/>
            </a:prstGeom>
            <a:solidFill>
              <a:srgbClr val="3F9CA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2697EF2E-FF9D-6CE6-33F4-B98263D61048}"/>
                </a:ext>
              </a:extLst>
            </p:cNvPr>
            <p:cNvSpPr/>
            <p:nvPr/>
          </p:nvSpPr>
          <p:spPr>
            <a:xfrm>
              <a:off x="735142" y="1692804"/>
              <a:ext cx="7521754" cy="4365331"/>
            </a:xfrm>
            <a:prstGeom prst="rect">
              <a:avLst/>
            </a:prstGeom>
            <a:solidFill>
              <a:srgbClr val="3F9CA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519311" y="1825625"/>
            <a:ext cx="2834489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7282758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488471BB-8960-B5A1-F632-FDBDD6DA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1DD999-E86F-78DC-8881-FBAFDF5BD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512B825F-7DEC-DCFF-ED41-6602B5DC3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74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side_hvit bunnf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90930E5E-5FEB-0AA7-623C-1705249D5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DD90E94-10D3-B455-D799-7BC2FCAD47E3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1A4CC906-0BC7-AE14-BE76-74EB782AE8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360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re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52B33DF8-6F8E-F2DB-D670-76703148ADBA}"/>
              </a:ext>
            </a:extLst>
          </p:cNvPr>
          <p:cNvGrpSpPr/>
          <p:nvPr userDrawn="1"/>
        </p:nvGrpSpPr>
        <p:grpSpPr>
          <a:xfrm>
            <a:off x="736671" y="1679208"/>
            <a:ext cx="10735652" cy="4385312"/>
            <a:chOff x="736671" y="1679208"/>
            <a:chExt cx="10735652" cy="4385312"/>
          </a:xfrm>
          <a:solidFill>
            <a:srgbClr val="3F9CA4">
              <a:alpha val="20000"/>
            </a:srgbClr>
          </a:solidFill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4557151-142A-A676-36A9-A5BF5BFA3848}"/>
                </a:ext>
              </a:extLst>
            </p:cNvPr>
            <p:cNvSpPr/>
            <p:nvPr/>
          </p:nvSpPr>
          <p:spPr>
            <a:xfrm>
              <a:off x="7914923" y="1703179"/>
              <a:ext cx="3557400" cy="4338966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F360F32-7987-90E0-D12A-37A926C73EF3}"/>
                </a:ext>
              </a:extLst>
            </p:cNvPr>
            <p:cNvSpPr/>
            <p:nvPr/>
          </p:nvSpPr>
          <p:spPr>
            <a:xfrm>
              <a:off x="736671" y="1679208"/>
              <a:ext cx="3435763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7140D92F-870E-B780-538A-B172E0AB8B44}"/>
                </a:ext>
              </a:extLst>
            </p:cNvPr>
            <p:cNvSpPr/>
            <p:nvPr/>
          </p:nvSpPr>
          <p:spPr>
            <a:xfrm>
              <a:off x="4245768" y="1687708"/>
              <a:ext cx="3596004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235859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6"/>
            <a:ext cx="3348192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368544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17A27B34-5C30-F6FC-35C5-3CEEC400E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AC21722-73BF-3F85-E151-F272B9235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54D7A514-E045-3B22-3CC7-9E49AFFEA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95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Fire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C0002B72-FFE5-5781-5C5E-473537E790BF}"/>
              </a:ext>
            </a:extLst>
          </p:cNvPr>
          <p:cNvGrpSpPr/>
          <p:nvPr userDrawn="1"/>
        </p:nvGrpSpPr>
        <p:grpSpPr>
          <a:xfrm>
            <a:off x="735142" y="1677976"/>
            <a:ext cx="10732852" cy="4378913"/>
            <a:chOff x="735142" y="1677976"/>
            <a:chExt cx="10732852" cy="4378913"/>
          </a:xfrm>
          <a:solidFill>
            <a:srgbClr val="3F9CA4">
              <a:alpha val="20000"/>
            </a:srgbClr>
          </a:solidFill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297B5329-0C5F-5D08-6D69-12F72E0CD5B1}"/>
                </a:ext>
              </a:extLst>
            </p:cNvPr>
            <p:cNvSpPr/>
            <p:nvPr/>
          </p:nvSpPr>
          <p:spPr>
            <a:xfrm>
              <a:off x="735142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1AF7A88F-B57D-C2DC-7A85-D74945C60E87}"/>
                </a:ext>
              </a:extLst>
            </p:cNvPr>
            <p:cNvSpPr/>
            <p:nvPr/>
          </p:nvSpPr>
          <p:spPr>
            <a:xfrm>
              <a:off x="3442634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DFC21427-965B-DB77-876A-518CC9BAECBB}"/>
                </a:ext>
              </a:extLst>
            </p:cNvPr>
            <p:cNvSpPr/>
            <p:nvPr/>
          </p:nvSpPr>
          <p:spPr>
            <a:xfrm>
              <a:off x="6140601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9520961D-47AC-1D5F-59BF-941D1D2DA2AD}"/>
                </a:ext>
              </a:extLst>
            </p:cNvPr>
            <p:cNvSpPr/>
            <p:nvPr/>
          </p:nvSpPr>
          <p:spPr>
            <a:xfrm>
              <a:off x="8859860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83B1BC4-6EAB-3528-139D-8EFBBD83D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F414F4F-1578-5DBC-A7D6-5988F4DD0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309A5C-D05D-AC56-5BC5-10010B591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03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Seks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452FA7FE-A879-A1BB-F4CE-953FC187A33D}"/>
              </a:ext>
            </a:extLst>
          </p:cNvPr>
          <p:cNvGrpSpPr/>
          <p:nvPr userDrawn="1"/>
        </p:nvGrpSpPr>
        <p:grpSpPr>
          <a:xfrm>
            <a:off x="727572" y="1690687"/>
            <a:ext cx="10744230" cy="4351618"/>
            <a:chOff x="727572" y="1690687"/>
            <a:chExt cx="10744230" cy="4351618"/>
          </a:xfrm>
          <a:solidFill>
            <a:srgbClr val="3F9CA4">
              <a:alpha val="20000"/>
            </a:srgbClr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1948FCB-84F7-9E0B-B5A1-884C257263EA}"/>
                </a:ext>
              </a:extLst>
            </p:cNvPr>
            <p:cNvSpPr/>
            <p:nvPr/>
          </p:nvSpPr>
          <p:spPr>
            <a:xfrm>
              <a:off x="735142" y="3921397"/>
              <a:ext cx="353114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EE157EAE-88E4-045C-864C-978DF0398261}"/>
                </a:ext>
              </a:extLst>
            </p:cNvPr>
            <p:cNvSpPr/>
            <p:nvPr/>
          </p:nvSpPr>
          <p:spPr>
            <a:xfrm>
              <a:off x="7925718" y="3921328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F0959873-308F-0C46-8EBA-2440FB2802A3}"/>
                </a:ext>
              </a:extLst>
            </p:cNvPr>
            <p:cNvSpPr/>
            <p:nvPr/>
          </p:nvSpPr>
          <p:spPr>
            <a:xfrm>
              <a:off x="4320874" y="3921328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F3F6B265-39B3-201F-539D-58B5A4EDDA1D}"/>
                </a:ext>
              </a:extLst>
            </p:cNvPr>
            <p:cNvSpPr/>
            <p:nvPr/>
          </p:nvSpPr>
          <p:spPr>
            <a:xfrm>
              <a:off x="4322958" y="1690687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0F1DB5AD-5B4E-F8CF-B7AD-433E713052DF}"/>
                </a:ext>
              </a:extLst>
            </p:cNvPr>
            <p:cNvSpPr/>
            <p:nvPr/>
          </p:nvSpPr>
          <p:spPr>
            <a:xfrm>
              <a:off x="727572" y="1697519"/>
              <a:ext cx="353533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C05633C7-CD1E-DAD6-B3BF-27F63911D0E5}"/>
                </a:ext>
              </a:extLst>
            </p:cNvPr>
            <p:cNvSpPr/>
            <p:nvPr/>
          </p:nvSpPr>
          <p:spPr>
            <a:xfrm>
              <a:off x="7925718" y="1697516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7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7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7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5" name="Plassholder for innhold 2">
            <a:extLst>
              <a:ext uri="{FF2B5EF4-FFF2-40B4-BE49-F238E27FC236}">
                <a16:creationId xmlns:a16="http://schemas.microsoft.com/office/drawing/2014/main" id="{F67482C8-0463-80A9-8C2F-D276D408DC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54734" y="4047114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6" name="Plassholder for innhold 3">
            <a:extLst>
              <a:ext uri="{FF2B5EF4-FFF2-40B4-BE49-F238E27FC236}">
                <a16:creationId xmlns:a16="http://schemas.microsoft.com/office/drawing/2014/main" id="{7E7F1438-2F81-2DA5-951A-76B0C6FC85F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81894" y="4047114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3">
            <a:extLst>
              <a:ext uri="{FF2B5EF4-FFF2-40B4-BE49-F238E27FC236}">
                <a16:creationId xmlns:a16="http://schemas.microsoft.com/office/drawing/2014/main" id="{5E89B971-C631-97B4-43C4-B539DAA4479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01790" y="4047114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F2E8822-44B6-0237-22B6-D0431CF16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69EE148C-D169-CB71-4DD6-2D2D274C2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336DBC2A-902C-084E-18DD-239DA9C5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5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Åtte grønn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e 46">
            <a:extLst>
              <a:ext uri="{FF2B5EF4-FFF2-40B4-BE49-F238E27FC236}">
                <a16:creationId xmlns:a16="http://schemas.microsoft.com/office/drawing/2014/main" id="{7558FE9F-7251-9F42-2A7D-0B2C8E53367E}"/>
              </a:ext>
            </a:extLst>
          </p:cNvPr>
          <p:cNvGrpSpPr/>
          <p:nvPr userDrawn="1"/>
        </p:nvGrpSpPr>
        <p:grpSpPr>
          <a:xfrm>
            <a:off x="724006" y="1669361"/>
            <a:ext cx="10743988" cy="4387528"/>
            <a:chOff x="724006" y="1669361"/>
            <a:chExt cx="10743988" cy="4387528"/>
          </a:xfrm>
          <a:solidFill>
            <a:srgbClr val="3F9CA4">
              <a:alpha val="20000"/>
            </a:srgbClr>
          </a:solidFill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0040360C-2E0A-FF4C-5D06-3B8144EA066F}"/>
                </a:ext>
              </a:extLst>
            </p:cNvPr>
            <p:cNvSpPr/>
            <p:nvPr/>
          </p:nvSpPr>
          <p:spPr>
            <a:xfrm>
              <a:off x="735142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EAB76F19-2928-B88F-6AE8-D314F222DD3F}"/>
                </a:ext>
              </a:extLst>
            </p:cNvPr>
            <p:cNvSpPr/>
            <p:nvPr/>
          </p:nvSpPr>
          <p:spPr>
            <a:xfrm>
              <a:off x="3442634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9FD0B747-67A6-9D8A-0E19-A2A3E2E6C7A6}"/>
                </a:ext>
              </a:extLst>
            </p:cNvPr>
            <p:cNvSpPr/>
            <p:nvPr/>
          </p:nvSpPr>
          <p:spPr>
            <a:xfrm>
              <a:off x="6140601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02843177-4A89-9822-0E76-8394B15164C9}"/>
                </a:ext>
              </a:extLst>
            </p:cNvPr>
            <p:cNvSpPr/>
            <p:nvPr/>
          </p:nvSpPr>
          <p:spPr>
            <a:xfrm>
              <a:off x="8859860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6BFBE868-1D67-B5A2-6745-CA354942E6DC}"/>
                </a:ext>
              </a:extLst>
            </p:cNvPr>
            <p:cNvSpPr/>
            <p:nvPr/>
          </p:nvSpPr>
          <p:spPr>
            <a:xfrm>
              <a:off x="3434990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39A2F3EF-D071-57EC-C371-1682BCC0BDDE}"/>
                </a:ext>
              </a:extLst>
            </p:cNvPr>
            <p:cNvSpPr/>
            <p:nvPr/>
          </p:nvSpPr>
          <p:spPr>
            <a:xfrm>
              <a:off x="724006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6B5BED56-7A06-4EA1-3C85-BFCDEDFFA7FE}"/>
                </a:ext>
              </a:extLst>
            </p:cNvPr>
            <p:cNvSpPr/>
            <p:nvPr/>
          </p:nvSpPr>
          <p:spPr>
            <a:xfrm>
              <a:off x="6140601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6102FFF0-2983-08BC-FB71-E87ADF35F3F5}"/>
                </a:ext>
              </a:extLst>
            </p:cNvPr>
            <p:cNvSpPr/>
            <p:nvPr/>
          </p:nvSpPr>
          <p:spPr>
            <a:xfrm>
              <a:off x="8846212" y="16698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3" name="Plassholder for innhold 2">
            <a:extLst>
              <a:ext uri="{FF2B5EF4-FFF2-40B4-BE49-F238E27FC236}">
                <a16:creationId xmlns:a16="http://schemas.microsoft.com/office/drawing/2014/main" id="{FB39C062-ACCF-24F4-453F-456F38FE072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4" name="Plassholder for innhold 2">
            <a:extLst>
              <a:ext uri="{FF2B5EF4-FFF2-40B4-BE49-F238E27FC236}">
                <a16:creationId xmlns:a16="http://schemas.microsoft.com/office/drawing/2014/main" id="{2DF7B6DE-984D-8AEB-F816-F2D84A8BE50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54523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30B5EC83-1AEA-2DE9-4CB8-77633B8D33B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4521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6" name="Plassholder for innhold 2">
            <a:extLst>
              <a:ext uri="{FF2B5EF4-FFF2-40B4-BE49-F238E27FC236}">
                <a16:creationId xmlns:a16="http://schemas.microsoft.com/office/drawing/2014/main" id="{5C428003-D066-1CC8-CD3A-8D9150208DF6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224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F2F0081A-12FE-42A2-FBB4-088FA683D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4E253400-D7EB-9F49-50C5-1F239ACB5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D11764-4D40-8E67-191A-1C2C7AC2A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31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å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C7F87B7-DAE4-8D37-A677-C8B9C71D098A}"/>
              </a:ext>
            </a:extLst>
          </p:cNvPr>
          <p:cNvSpPr/>
          <p:nvPr/>
        </p:nvSpPr>
        <p:spPr>
          <a:xfrm>
            <a:off x="735141" y="1677106"/>
            <a:ext cx="10736661" cy="437891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2989BE7F-0F56-E499-4636-3D1F0211A5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98800" y="1825625"/>
            <a:ext cx="9792000" cy="409984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84624663-DA36-7F6D-356F-B7709158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BB234E-AC1F-F11F-A4C2-000C8569A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xx.xx.2024</a:t>
            </a:r>
          </a:p>
          <a:p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511CA72E-ABBE-7CA6-A41B-03D4CE81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12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D5263D7A-701E-2F43-267A-19E04B8C32A6}"/>
              </a:ext>
            </a:extLst>
          </p:cNvPr>
          <p:cNvGrpSpPr/>
          <p:nvPr userDrawn="1"/>
        </p:nvGrpSpPr>
        <p:grpSpPr>
          <a:xfrm>
            <a:off x="735142" y="1690688"/>
            <a:ext cx="10736660" cy="4367447"/>
            <a:chOff x="966940" y="1690688"/>
            <a:chExt cx="10736660" cy="4367447"/>
          </a:xfrm>
          <a:solidFill>
            <a:schemeClr val="bg1">
              <a:lumMod val="95000"/>
            </a:schemeClr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0658E0F-2469-DBD2-3A26-31C4F2BAB4BC}"/>
                </a:ext>
              </a:extLst>
            </p:cNvPr>
            <p:cNvSpPr/>
            <p:nvPr/>
          </p:nvSpPr>
          <p:spPr>
            <a:xfrm>
              <a:off x="966940" y="1692804"/>
              <a:ext cx="5279012" cy="436533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28B20C0-F789-57BB-6BF4-8756B760E243}"/>
                </a:ext>
              </a:extLst>
            </p:cNvPr>
            <p:cNvSpPr/>
            <p:nvPr/>
          </p:nvSpPr>
          <p:spPr>
            <a:xfrm>
              <a:off x="6364484" y="1690688"/>
              <a:ext cx="5339116" cy="43653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5E6B0871-2A69-7F70-4F1E-6749DEBFF80C}"/>
                </a:ext>
              </a:extLst>
            </p:cNvPr>
            <p:cNvSpPr txBox="1"/>
            <p:nvPr/>
          </p:nvSpPr>
          <p:spPr>
            <a:xfrm>
              <a:off x="1140168" y="4012280"/>
              <a:ext cx="512125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nb-NO" sz="2400" dirty="0"/>
                <a:t> 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D570F8CD-724B-4ABB-11EB-F6D49C2B0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6AA317-6DB8-2BE8-EAB7-6996FB2C1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8F652A4-A75B-4261-E825-0C49A1AB6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07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En grå boks. En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D5263D7A-701E-2F43-267A-19E04B8C32A6}"/>
              </a:ext>
            </a:extLst>
          </p:cNvPr>
          <p:cNvGrpSpPr/>
          <p:nvPr userDrawn="1"/>
        </p:nvGrpSpPr>
        <p:grpSpPr>
          <a:xfrm>
            <a:off x="735142" y="1690688"/>
            <a:ext cx="10736660" cy="4415192"/>
            <a:chOff x="966940" y="1690688"/>
            <a:chExt cx="10736660" cy="4367447"/>
          </a:xfrm>
          <a:solidFill>
            <a:schemeClr val="bg1">
              <a:lumMod val="95000"/>
            </a:schemeClr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0658E0F-2469-DBD2-3A26-31C4F2BAB4BC}"/>
                </a:ext>
              </a:extLst>
            </p:cNvPr>
            <p:cNvSpPr/>
            <p:nvPr/>
          </p:nvSpPr>
          <p:spPr>
            <a:xfrm>
              <a:off x="966940" y="1692804"/>
              <a:ext cx="5279012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28B20C0-F789-57BB-6BF4-8756B760E243}"/>
                </a:ext>
              </a:extLst>
            </p:cNvPr>
            <p:cNvSpPr/>
            <p:nvPr/>
          </p:nvSpPr>
          <p:spPr>
            <a:xfrm>
              <a:off x="6364484" y="1690688"/>
              <a:ext cx="5339116" cy="43290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5945" y="1825625"/>
            <a:ext cx="5106153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64659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3" name="Plassholder for bilde 9">
            <a:extLst>
              <a:ext uri="{FF2B5EF4-FFF2-40B4-BE49-F238E27FC236}">
                <a16:creationId xmlns:a16="http://schemas.microsoft.com/office/drawing/2014/main" id="{2B6F5124-8463-7078-B575-0A0CD93B97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2686" y="1698032"/>
            <a:ext cx="5335748" cy="440784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1E1F0EE-8D30-19EF-76D2-090A9E094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0806" y="6069792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61BE90F-7987-2EBC-E45A-031322250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404477BB-3D34-6F51-87FD-AB95DD3B3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8682EDE2-DF5E-7A30-85A8-62484FA69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77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o grå bokser. En hoved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6ECE2254-7DC6-A6B8-3716-D46511437F7A}"/>
              </a:ext>
            </a:extLst>
          </p:cNvPr>
          <p:cNvGrpSpPr/>
          <p:nvPr userDrawn="1"/>
        </p:nvGrpSpPr>
        <p:grpSpPr>
          <a:xfrm>
            <a:off x="735142" y="1688572"/>
            <a:ext cx="10721716" cy="4369563"/>
            <a:chOff x="735142" y="1688572"/>
            <a:chExt cx="10721716" cy="4369563"/>
          </a:xfrm>
          <a:solidFill>
            <a:schemeClr val="bg1">
              <a:lumMod val="95000"/>
            </a:schemeClr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E3EE04D-AEF9-17A4-1D0E-9A131FB59873}"/>
                </a:ext>
              </a:extLst>
            </p:cNvPr>
            <p:cNvSpPr/>
            <p:nvPr/>
          </p:nvSpPr>
          <p:spPr>
            <a:xfrm>
              <a:off x="8383226" y="1688572"/>
              <a:ext cx="3073632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9B74BB2-187C-59EE-2523-F38581950447}"/>
                </a:ext>
              </a:extLst>
            </p:cNvPr>
            <p:cNvSpPr/>
            <p:nvPr/>
          </p:nvSpPr>
          <p:spPr>
            <a:xfrm>
              <a:off x="735142" y="1692804"/>
              <a:ext cx="7521754" cy="436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45944628-C379-7761-44E5-4E76E78A9A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519311" y="1825625"/>
            <a:ext cx="2834489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16E0B47B-67E0-5F69-5D85-183475D0BB1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7282758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FDF0C61C-8BC9-2DE6-BB53-DC1FC06B3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0AFE25E-DE60-0F63-A651-807015D9B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B61E8F3E-ECB1-31C5-B8E7-35B3C9ADF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30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re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>
            <a:extLst>
              <a:ext uri="{FF2B5EF4-FFF2-40B4-BE49-F238E27FC236}">
                <a16:creationId xmlns:a16="http://schemas.microsoft.com/office/drawing/2014/main" id="{2BCCF88E-83B5-E232-818E-9F894BD160EC}"/>
              </a:ext>
            </a:extLst>
          </p:cNvPr>
          <p:cNvGrpSpPr/>
          <p:nvPr userDrawn="1"/>
        </p:nvGrpSpPr>
        <p:grpSpPr>
          <a:xfrm>
            <a:off x="736671" y="1679208"/>
            <a:ext cx="10735652" cy="4385312"/>
            <a:chOff x="736671" y="1679208"/>
            <a:chExt cx="10735652" cy="4385312"/>
          </a:xfrm>
          <a:solidFill>
            <a:schemeClr val="bg1">
              <a:lumMod val="95000"/>
            </a:schemeClr>
          </a:solidFill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01703CF-3D51-0D93-2D8F-B7EA6394747F}"/>
                </a:ext>
              </a:extLst>
            </p:cNvPr>
            <p:cNvSpPr/>
            <p:nvPr/>
          </p:nvSpPr>
          <p:spPr>
            <a:xfrm>
              <a:off x="7914923" y="1703179"/>
              <a:ext cx="3557400" cy="4338966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06CA2E35-C4D3-5844-A9FB-96707CB9E40E}"/>
                </a:ext>
              </a:extLst>
            </p:cNvPr>
            <p:cNvSpPr/>
            <p:nvPr/>
          </p:nvSpPr>
          <p:spPr>
            <a:xfrm>
              <a:off x="736671" y="1679208"/>
              <a:ext cx="3435763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0D4C5BFF-D8F3-89CD-468E-CBE6216C0421}"/>
                </a:ext>
              </a:extLst>
            </p:cNvPr>
            <p:cNvSpPr/>
            <p:nvPr/>
          </p:nvSpPr>
          <p:spPr>
            <a:xfrm>
              <a:off x="4245768" y="1687708"/>
              <a:ext cx="3596004" cy="437681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235859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6"/>
            <a:ext cx="3348192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368544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67D17A0E-523F-EDEC-3A1C-D87598752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1A65B572-AF93-D503-82DE-2DD36EE41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A73EFFF1-17F9-846A-CF77-4716F1D81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57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Fire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AA9266DE-FCE7-B58E-7DE2-167C65FD6D94}"/>
              </a:ext>
            </a:extLst>
          </p:cNvPr>
          <p:cNvGrpSpPr/>
          <p:nvPr userDrawn="1"/>
        </p:nvGrpSpPr>
        <p:grpSpPr>
          <a:xfrm>
            <a:off x="735142" y="1677976"/>
            <a:ext cx="10732852" cy="4378913"/>
            <a:chOff x="735142" y="1677976"/>
            <a:chExt cx="10732852" cy="4378913"/>
          </a:xfrm>
          <a:solidFill>
            <a:schemeClr val="bg1">
              <a:lumMod val="95000"/>
            </a:schemeClr>
          </a:solidFill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9934F1EF-285A-0F7F-02DE-B9AA204C44E4}"/>
                </a:ext>
              </a:extLst>
            </p:cNvPr>
            <p:cNvSpPr/>
            <p:nvPr/>
          </p:nvSpPr>
          <p:spPr>
            <a:xfrm>
              <a:off x="735142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AF74987-0305-F904-22EA-6B59369B931B}"/>
                </a:ext>
              </a:extLst>
            </p:cNvPr>
            <p:cNvSpPr/>
            <p:nvPr/>
          </p:nvSpPr>
          <p:spPr>
            <a:xfrm>
              <a:off x="3442634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37B0B6E-7A16-E56A-422B-0B1018BA1F35}"/>
                </a:ext>
              </a:extLst>
            </p:cNvPr>
            <p:cNvSpPr/>
            <p:nvPr/>
          </p:nvSpPr>
          <p:spPr>
            <a:xfrm>
              <a:off x="6140601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AAB65F05-0C0A-44F8-E2B0-38978CC7EA50}"/>
                </a:ext>
              </a:extLst>
            </p:cNvPr>
            <p:cNvSpPr/>
            <p:nvPr/>
          </p:nvSpPr>
          <p:spPr>
            <a:xfrm>
              <a:off x="8859860" y="1677976"/>
              <a:ext cx="2608134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C7480B52-84A2-FFC1-F865-A69728327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4751E3-4092-CB16-AFCF-9B588AFED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7598E1F-B582-112C-B3AA-6AA20D22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66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side_hvit bunnf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AA30A7C-3548-F300-E3C5-1CDB32A0C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4575" y="3229387"/>
            <a:ext cx="4707960" cy="327426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797F408-C460-097F-AF13-22607296CF55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389D146-2215-D88E-8CD9-964B5F1215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29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Seks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7E66138F-D4CB-6BBC-537A-F9F5F293DD32}"/>
              </a:ext>
            </a:extLst>
          </p:cNvPr>
          <p:cNvGrpSpPr/>
          <p:nvPr userDrawn="1"/>
        </p:nvGrpSpPr>
        <p:grpSpPr>
          <a:xfrm>
            <a:off x="727572" y="1690687"/>
            <a:ext cx="10744230" cy="4351618"/>
            <a:chOff x="727572" y="1690687"/>
            <a:chExt cx="10744230" cy="4351618"/>
          </a:xfrm>
          <a:solidFill>
            <a:schemeClr val="bg1">
              <a:lumMod val="95000"/>
            </a:schemeClr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6E35787-8B03-5A6F-BDA4-6AB6AF202C92}"/>
                </a:ext>
              </a:extLst>
            </p:cNvPr>
            <p:cNvSpPr/>
            <p:nvPr/>
          </p:nvSpPr>
          <p:spPr>
            <a:xfrm>
              <a:off x="735142" y="3921397"/>
              <a:ext cx="353114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DCE0A7D-D689-5CC8-5814-34CBC1C33A58}"/>
                </a:ext>
              </a:extLst>
            </p:cNvPr>
            <p:cNvSpPr/>
            <p:nvPr/>
          </p:nvSpPr>
          <p:spPr>
            <a:xfrm>
              <a:off x="7925718" y="3921328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34071F1-CF9F-32F7-9CCC-5810E0B97E59}"/>
                </a:ext>
              </a:extLst>
            </p:cNvPr>
            <p:cNvSpPr/>
            <p:nvPr/>
          </p:nvSpPr>
          <p:spPr>
            <a:xfrm>
              <a:off x="4320874" y="3921328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ED77A99-E7DE-2E01-0E87-958B4BA32C7E}"/>
                </a:ext>
              </a:extLst>
            </p:cNvPr>
            <p:cNvSpPr/>
            <p:nvPr/>
          </p:nvSpPr>
          <p:spPr>
            <a:xfrm>
              <a:off x="4322958" y="1690687"/>
              <a:ext cx="3546084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01CDD9BD-8EEA-7BC7-89B9-92A4373F1FC4}"/>
                </a:ext>
              </a:extLst>
            </p:cNvPr>
            <p:cNvSpPr/>
            <p:nvPr/>
          </p:nvSpPr>
          <p:spPr>
            <a:xfrm>
              <a:off x="727572" y="1697519"/>
              <a:ext cx="3535330" cy="2107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4221E6A3-C38E-E3C7-889D-DE6F32C3C3A5}"/>
                </a:ext>
              </a:extLst>
            </p:cNvPr>
            <p:cNvSpPr/>
            <p:nvPr/>
          </p:nvSpPr>
          <p:spPr>
            <a:xfrm>
              <a:off x="7925718" y="1697516"/>
              <a:ext cx="3546084" cy="21209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7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1C0BC547-34E0-3401-69BB-E026DB531E5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65360" y="1821517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1AB9521-A89B-5B7B-2420-C56BE4F21E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85256" y="1821517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5" name="Plassholder for innhold 2">
            <a:extLst>
              <a:ext uri="{FF2B5EF4-FFF2-40B4-BE49-F238E27FC236}">
                <a16:creationId xmlns:a16="http://schemas.microsoft.com/office/drawing/2014/main" id="{F67482C8-0463-80A9-8C2F-D276D408DC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54734" y="4047114"/>
            <a:ext cx="3235859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6" name="Plassholder for innhold 3">
            <a:extLst>
              <a:ext uri="{FF2B5EF4-FFF2-40B4-BE49-F238E27FC236}">
                <a16:creationId xmlns:a16="http://schemas.microsoft.com/office/drawing/2014/main" id="{7E7F1438-2F81-2DA5-951A-76B0C6FC85F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81894" y="4047114"/>
            <a:ext cx="3348192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3">
            <a:extLst>
              <a:ext uri="{FF2B5EF4-FFF2-40B4-BE49-F238E27FC236}">
                <a16:creationId xmlns:a16="http://schemas.microsoft.com/office/drawing/2014/main" id="{5E89B971-C631-97B4-43C4-B539DAA4479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01790" y="4047114"/>
            <a:ext cx="3368544" cy="1841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533CE686-E278-4704-A588-1EF5B9B73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DE46FD0-8B54-1E4B-77D1-59EC13C22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8B33833-2913-B924-096B-680A1BA53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13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Åtte grå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E8C20FE5-33DE-7BCD-BEB1-6E468AD6831E}"/>
              </a:ext>
            </a:extLst>
          </p:cNvPr>
          <p:cNvGrpSpPr/>
          <p:nvPr userDrawn="1"/>
        </p:nvGrpSpPr>
        <p:grpSpPr>
          <a:xfrm>
            <a:off x="724006" y="1669361"/>
            <a:ext cx="10743988" cy="4387528"/>
            <a:chOff x="724006" y="1669361"/>
            <a:chExt cx="10743988" cy="4387528"/>
          </a:xfrm>
          <a:solidFill>
            <a:schemeClr val="bg1">
              <a:lumMod val="95000"/>
            </a:schemeClr>
          </a:solidFill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0CF7B83-00B9-4FAD-6D03-3D9AFEB1470A}"/>
                </a:ext>
              </a:extLst>
            </p:cNvPr>
            <p:cNvSpPr/>
            <p:nvPr/>
          </p:nvSpPr>
          <p:spPr>
            <a:xfrm>
              <a:off x="735142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C3893FC2-7FD2-8223-7638-70DA1657840D}"/>
                </a:ext>
              </a:extLst>
            </p:cNvPr>
            <p:cNvSpPr/>
            <p:nvPr/>
          </p:nvSpPr>
          <p:spPr>
            <a:xfrm>
              <a:off x="3442634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4FA7563A-2862-F8AE-63FC-3C8766A3075C}"/>
                </a:ext>
              </a:extLst>
            </p:cNvPr>
            <p:cNvSpPr/>
            <p:nvPr/>
          </p:nvSpPr>
          <p:spPr>
            <a:xfrm>
              <a:off x="6140601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8BEF94-F77E-A94A-F0C1-8B693369EF53}"/>
                </a:ext>
              </a:extLst>
            </p:cNvPr>
            <p:cNvSpPr/>
            <p:nvPr/>
          </p:nvSpPr>
          <p:spPr>
            <a:xfrm>
              <a:off x="8859860" y="3916913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775E6BE-A3FD-B13F-76AD-AECF0E9B402C}"/>
                </a:ext>
              </a:extLst>
            </p:cNvPr>
            <p:cNvSpPr/>
            <p:nvPr/>
          </p:nvSpPr>
          <p:spPr>
            <a:xfrm>
              <a:off x="3434990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010BF3A1-E1F0-A7F7-07A8-E3C2520D7DA3}"/>
                </a:ext>
              </a:extLst>
            </p:cNvPr>
            <p:cNvSpPr/>
            <p:nvPr/>
          </p:nvSpPr>
          <p:spPr>
            <a:xfrm>
              <a:off x="724006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13821784-D0DC-BD3A-2095-0222C097096B}"/>
                </a:ext>
              </a:extLst>
            </p:cNvPr>
            <p:cNvSpPr/>
            <p:nvPr/>
          </p:nvSpPr>
          <p:spPr>
            <a:xfrm>
              <a:off x="6140601" y="16693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A20E0B06-18E5-F441-1EA7-88C3346F9955}"/>
                </a:ext>
              </a:extLst>
            </p:cNvPr>
            <p:cNvSpPr/>
            <p:nvPr/>
          </p:nvSpPr>
          <p:spPr>
            <a:xfrm>
              <a:off x="8846212" y="1669861"/>
              <a:ext cx="2608134" cy="2139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4ED209-96B4-E174-2B08-DE9C848C5C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38AB9692-9803-DEE4-F1BB-C21FCFF82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45230" y="182151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8" name="Plassholder for innhold 2">
            <a:extLst>
              <a:ext uri="{FF2B5EF4-FFF2-40B4-BE49-F238E27FC236}">
                <a16:creationId xmlns:a16="http://schemas.microsoft.com/office/drawing/2014/main" id="{99C70151-19C6-D1E1-1E9E-827616F6D4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4521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50F65B57-1186-D02B-5920-81C4D16A0D7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952247" y="1826886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3" name="Plassholder for innhold 2">
            <a:extLst>
              <a:ext uri="{FF2B5EF4-FFF2-40B4-BE49-F238E27FC236}">
                <a16:creationId xmlns:a16="http://schemas.microsoft.com/office/drawing/2014/main" id="{FB39C062-ACCF-24F4-453F-456F38FE072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4" name="Plassholder for innhold 2">
            <a:extLst>
              <a:ext uri="{FF2B5EF4-FFF2-40B4-BE49-F238E27FC236}">
                <a16:creationId xmlns:a16="http://schemas.microsoft.com/office/drawing/2014/main" id="{2DF7B6DE-984D-8AEB-F816-F2D84A8BE50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545230" y="406398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30B5EC83-1AEA-2DE9-4CB8-77633B8D33B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4521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6" name="Plassholder for innhold 2">
            <a:extLst>
              <a:ext uri="{FF2B5EF4-FFF2-40B4-BE49-F238E27FC236}">
                <a16:creationId xmlns:a16="http://schemas.microsoft.com/office/drawing/2014/main" id="{5C428003-D066-1CC8-CD3A-8D9150208DF6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52247" y="4069358"/>
            <a:ext cx="2402941" cy="1880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658B7877-AA90-DFE3-6716-1BDDF7CA7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A11A89-9137-49E5-3A74-2D1A22BE8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1BA21B4-0C6A-3BCE-D501-A16A5C96A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9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E1EB3B-2AEC-4994-BBE7-7836D0B13CC1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44686C2B-0270-0E05-B934-D76211CFC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477A5-5B9F-4F61-9BDE-323837191970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6">
            <a:extLst>
              <a:ext uri="{FF2B5EF4-FFF2-40B4-BE49-F238E27FC236}">
                <a16:creationId xmlns:a16="http://schemas.microsoft.com/office/drawing/2014/main" id="{9C0BD31F-AA10-7E6F-B3B2-6FEDAAB10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0B8BB5D-FE2F-4E12-BBDD-D6B994F525B3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FB1F5824-85CD-DC17-EDA3-8AE985967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EE816784-99F4-E985-59BB-09DD6157DE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36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F0472-E52D-4354-BD2D-92C02F6DFC72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27.11.2024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4E07BF2B-2864-C502-25E9-88BC2F9B5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04118D-8C5F-45BA-BF28-BA9801870932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3" name="Bilde 6">
            <a:extLst>
              <a:ext uri="{FF2B5EF4-FFF2-40B4-BE49-F238E27FC236}">
                <a16:creationId xmlns:a16="http://schemas.microsoft.com/office/drawing/2014/main" id="{132EB1DD-B563-FB95-2FA5-51AD4664E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3143D95-B112-4BCE-955C-FDE82495A705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D492DFC8-8AD0-B163-2464-C802B6925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64B8CB4-CD9A-4AF9-A97B-873FA8E6BEBF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031DD97C-EB50-8548-0F47-7C99D0E96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09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ide med symbol_sett inn ege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 title="Klikk ikonet for å legge til et bilde">
            <a:extLst>
              <a:ext uri="{FF2B5EF4-FFF2-40B4-BE49-F238E27FC236}">
                <a16:creationId xmlns:a16="http://schemas.microsoft.com/office/drawing/2014/main" id="{7FBB68FC-711C-E1DF-079F-C91F77D3CF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829732"/>
            <a:ext cx="12211050" cy="6028267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56523" y="6407992"/>
            <a:ext cx="4060641" cy="450008"/>
          </a:xfrm>
        </p:spPr>
        <p:txBody>
          <a:bodyPr rIns="18000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527E38D-40AD-029E-57D5-64FBA96FE519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D1CF05-9C37-59F3-707F-2A7968404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849BE3B7-FBF4-0F7F-9840-87C725B383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969977" y="5266043"/>
            <a:ext cx="1965500" cy="1366952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D7F4DBAD-1BD6-4D79-C631-B8B00C3D25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9977" y="5269103"/>
            <a:ext cx="1965600" cy="13680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50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ED953-F22F-4FD0-8459-A4146EFEE47C}" type="datetime1">
              <a:rPr lang="nb-NO" smtClean="0"/>
              <a:t>27.11.2024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456759F-0AA9-8954-710E-04BB03BE0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6283214"/>
            <a:ext cx="1965500" cy="42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80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C95B0DF-9B50-409A-B161-E8662493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6369" y="3063366"/>
            <a:ext cx="3359262" cy="731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side_sett inn ege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829733"/>
            <a:ext cx="12211050" cy="6028266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2"/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2">
              <a:alpha val="80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E2BB392-37C5-6FCE-284B-C665C7C14AD3}"/>
              </a:ext>
            </a:extLst>
          </p:cNvPr>
          <p:cNvSpPr/>
          <p:nvPr userDrawn="1"/>
        </p:nvSpPr>
        <p:spPr>
          <a:xfrm>
            <a:off x="0" y="0"/>
            <a:ext cx="12192000" cy="8297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D919C45E-24DB-133D-1C79-66F5F3F3D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0488" y="171117"/>
            <a:ext cx="2501301" cy="54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42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(med symbo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687429" y="6176963"/>
            <a:ext cx="2150771" cy="478127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25ADD6A2-BF25-79BC-6FD7-7A5C9E97A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87275" y="5347621"/>
            <a:ext cx="1848201" cy="12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xx.xx.2024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951793A2-A592-FB21-657C-AE98EBD75B1F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59999" y="6282000"/>
            <a:ext cx="1984495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696" r:id="rId2"/>
    <p:sldLayoutId id="2147483727" r:id="rId3"/>
    <p:sldLayoutId id="2147483732" r:id="rId4"/>
    <p:sldLayoutId id="2147483731" r:id="rId5"/>
    <p:sldLayoutId id="2147483730" r:id="rId6"/>
    <p:sldLayoutId id="2147483650" r:id="rId7"/>
    <p:sldLayoutId id="2147483700" r:id="rId8"/>
    <p:sldLayoutId id="2147483652" r:id="rId9"/>
    <p:sldLayoutId id="2147483662" r:id="rId10"/>
    <p:sldLayoutId id="2147483673" r:id="rId11"/>
    <p:sldLayoutId id="2147483671" r:id="rId12"/>
    <p:sldLayoutId id="2147483669" r:id="rId13"/>
    <p:sldLayoutId id="2147483666" r:id="rId14"/>
    <p:sldLayoutId id="2147483736" r:id="rId15"/>
    <p:sldLayoutId id="2147483693" r:id="rId16"/>
    <p:sldLayoutId id="2147483734" r:id="rId17"/>
    <p:sldLayoutId id="2147483735" r:id="rId18"/>
    <p:sldLayoutId id="2147483703" r:id="rId19"/>
    <p:sldLayoutId id="2147483704" r:id="rId20"/>
    <p:sldLayoutId id="2147483699" r:id="rId21"/>
    <p:sldLayoutId id="2147483705" r:id="rId22"/>
    <p:sldLayoutId id="2147483691" r:id="rId23"/>
    <p:sldLayoutId id="2147483688" r:id="rId24"/>
    <p:sldLayoutId id="2147483737" r:id="rId25"/>
    <p:sldLayoutId id="2147483711" r:id="rId26"/>
    <p:sldLayoutId id="2147483713" r:id="rId27"/>
    <p:sldLayoutId id="2147483725" r:id="rId28"/>
    <p:sldLayoutId id="2147483714" r:id="rId29"/>
    <p:sldLayoutId id="2147483716" r:id="rId30"/>
    <p:sldLayoutId id="2147483718" r:id="rId31"/>
    <p:sldLayoutId id="2147483720" r:id="rId32"/>
    <p:sldLayoutId id="2147483722" r:id="rId33"/>
    <p:sldLayoutId id="2147483724" r:id="rId34"/>
    <p:sldLayoutId id="2147483712" r:id="rId35"/>
    <p:sldLayoutId id="2147483726" r:id="rId36"/>
    <p:sldLayoutId id="2147483715" r:id="rId37"/>
    <p:sldLayoutId id="2147483717" r:id="rId38"/>
    <p:sldLayoutId id="2147483719" r:id="rId39"/>
    <p:sldLayoutId id="2147483721" r:id="rId40"/>
    <p:sldLayoutId id="2147483723" r:id="rId41"/>
    <p:sldLayoutId id="2147483677" r:id="rId42"/>
    <p:sldLayoutId id="2147483678" r:id="rId43"/>
    <p:sldLayoutId id="2147483679" r:id="rId44"/>
    <p:sldLayoutId id="2147483690" r:id="rId45"/>
    <p:sldLayoutId id="2147483683" r:id="rId46"/>
    <p:sldLayoutId id="2147483684" r:id="rId47"/>
    <p:sldLayoutId id="2147483685" r:id="rId48"/>
    <p:sldLayoutId id="2147483706" r:id="rId49"/>
    <p:sldLayoutId id="2147483707" r:id="rId50"/>
    <p:sldLayoutId id="2147483657" r:id="rId5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beidsgiver.dfo.no/strategisk-hr/strategisk-kompetanseutvikling/strategisk-kompetansemalbilde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rbeidsgiver.difi.no/ressurser-og-verktoy/e-laeringskurs/kompetanseleiing" TargetMode="External"/><Relationship Id="rId13" Type="http://schemas.openxmlformats.org/officeDocument/2006/relationships/hyperlink" Target="https://arbeidsgiver.difi.no/strategisk-hr-og-ledelse/partssamarbeid-og-medbestemmelse/ledere-med-personalansvar" TargetMode="External"/><Relationship Id="rId3" Type="http://schemas.openxmlformats.org/officeDocument/2006/relationships/hyperlink" Target="https://arbeidsgiver.difi.no/ressurser-og-verktoy/erfaringsdeling-fra-virksomheter/erfaringer-fra-omstilling" TargetMode="External"/><Relationship Id="rId7" Type="http://schemas.openxmlformats.org/officeDocument/2006/relationships/hyperlink" Target="https://arbeidsgiver.dfo.no/strategisk-hr/hvordan-kan-vi-forberede-oss-pa-fremtidens-arbeidsliv" TargetMode="External"/><Relationship Id="rId12" Type="http://schemas.openxmlformats.org/officeDocument/2006/relationships/hyperlink" Target="https://arbeidsgiver.difi.no/nyhet/2020/09/gi-nye-ledere-i-staten-den-beste-starten" TargetMode="External"/><Relationship Id="rId2" Type="http://schemas.openxmlformats.org/officeDocument/2006/relationships/hyperlink" Target="https://arbeidsgiver.dfo.no/" TargetMode="External"/><Relationship Id="rId16" Type="http://schemas.openxmlformats.org/officeDocument/2006/relationships/hyperlink" Target="https://arbeidsgiver.difi.no/ressurser-og-verktoy/erfaringsrommet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rbeidsgiver.difi.no/ressurser-og-verktoy/e-laeringskurs/endringsleiing" TargetMode="External"/><Relationship Id="rId11" Type="http://schemas.openxmlformats.org/officeDocument/2006/relationships/hyperlink" Target="https://arbeidsgiver.difi.no/strategisk-hr-og-ledelse/partssamarbeid-og-medbestemmelse/virksomhetsleder" TargetMode="External"/><Relationship Id="rId5" Type="http://schemas.openxmlformats.org/officeDocument/2006/relationships/hyperlink" Target="https://arbeidsgiver.difi.no/strategisk-hr-og-ledelse/omstilling-og-endring" TargetMode="External"/><Relationship Id="rId15" Type="http://schemas.openxmlformats.org/officeDocument/2006/relationships/hyperlink" Target="https://arbeidsgiver.difi.no/ressurser-og-verktoy/dfos-arbeidsgiverstotte" TargetMode="External"/><Relationship Id="rId10" Type="http://schemas.openxmlformats.org/officeDocument/2006/relationships/hyperlink" Target="https://arbeidsgiver.difi.no/strategisk-hr-og-ledelse/hr-rapportar" TargetMode="External"/><Relationship Id="rId4" Type="http://schemas.openxmlformats.org/officeDocument/2006/relationships/hyperlink" Target="https://arbeidsgiver.difi.no/ressurser-og-verktoy/erfaringsdeling-fra-virksomheter/erfaringer-fra-digitalisering" TargetMode="External"/><Relationship Id="rId9" Type="http://schemas.openxmlformats.org/officeDocument/2006/relationships/hyperlink" Target="https://arbeidsgiver.difi.no/strategisk-hr-og-ledelse/strategisk-kompetanseutvikling" TargetMode="External"/><Relationship Id="rId14" Type="http://schemas.openxmlformats.org/officeDocument/2006/relationships/hyperlink" Target="https://arbeidsgiver.difi.no/ressurser-og-verktoy/e-laeringskurs/samarbeid-og-medbestemmel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idsgiver.dfo.no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regjeringen.no/contentassets/2edbe282d52c40e4bd640154368e47bb/no/pdfs/god-ledelse-i-state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contentassets/525f23fb891a4143b94f092f5b957bb1/no/pdfs/arbeidsgiverstrategi-2024-202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rbeidsgiver.dfo.no/ledelse-og-lederutvikling/partssamarbeid-og-medbestemmelse" TargetMode="External"/><Relationship Id="rId4" Type="http://schemas.openxmlformats.org/officeDocument/2006/relationships/hyperlink" Target="https://www.regjeringen.no/no/dokumenter/veileder-om-partssamarbeid-og-medbestemmelse/id302963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idsgiver.dfo.no/ledelse-og-lederutvikling/kultur-innovasjon/lederpraksis-som-fremmer-kultur-innovasjon" TargetMode="External"/><Relationship Id="rId2" Type="http://schemas.openxmlformats.org/officeDocument/2006/relationships/hyperlink" Target="https://www.regjeringen.no/no/dokumenter/meld.-st.-30-20192020/id2715113/?ch=7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EF0ED8D-08D4-33FA-DE61-D9438E27E5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/>
              <a:t>Arbeidsgiverstrategien i staten 2024-2027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Refleksjonsmateriale til ledergrupper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597D0E-AAD4-CF66-449F-A53549AE65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  Arbeidsgiverpolitisk avdeling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C522606-984A-E455-29C6-C05706940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30.11.2024</a:t>
            </a:r>
          </a:p>
        </p:txBody>
      </p:sp>
    </p:spTree>
    <p:extLst>
      <p:ext uri="{BB962C8B-B14F-4D97-AF65-F5344CB8AC3E}">
        <p14:creationId xmlns:p14="http://schemas.microsoft.com/office/powerpoint/2010/main" val="19262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5B3860B-2986-4A66-991B-2608E765B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275" y="1023258"/>
            <a:ext cx="11081982" cy="6622142"/>
          </a:xfrm>
        </p:spPr>
        <p:txBody>
          <a:bodyPr/>
          <a:lstStyle/>
          <a:p>
            <a:pPr marL="0" indent="0">
              <a:buNone/>
            </a:pPr>
            <a:r>
              <a:rPr lang="nb-NO" b="1" i="1" dirty="0"/>
              <a:t>Hvordan kommuniserer vi om endring/omstilling? </a:t>
            </a:r>
          </a:p>
          <a:p>
            <a:pPr marL="0" indent="0">
              <a:buNone/>
            </a:pPr>
            <a:r>
              <a:rPr lang="nb-NO" sz="1800" dirty="0"/>
              <a:t>I omstillingsprosesser er det viktig å skape eierskap og engasjement i organisasjonen. Tett samarbeid med tillitsvalgte og verneombud er ofte avgjørende for å lykkes. I tillegg er det fornuftig å kommunisere tidlig om årsaker til endring, og hva disse vil bety for virksomheten og de ansatte. </a:t>
            </a:r>
          </a:p>
          <a:p>
            <a:pPr marL="0" indent="0">
              <a:buNone/>
            </a:pPr>
            <a:r>
              <a:rPr lang="nb-NO" sz="2000" dirty="0"/>
              <a:t>Aktuelle refleksjonsspørsmål:</a:t>
            </a:r>
            <a:endParaRPr lang="nb-NO" sz="2000" i="1" dirty="0">
              <a:solidFill>
                <a:srgbClr val="7030A0"/>
              </a:solidFill>
            </a:endParaRPr>
          </a:p>
          <a:p>
            <a:pPr lvl="0"/>
            <a:r>
              <a:rPr lang="nb-NO" sz="1800" i="1" dirty="0">
                <a:solidFill>
                  <a:srgbClr val="7030A0"/>
                </a:solidFill>
              </a:rPr>
              <a:t>Hvordan er kommunikasjonen mellom virksomhetsleder og hovedtillitsvalgt underveis i en endringsprosess, og hvordan støtter de eventuelt hverandre?</a:t>
            </a:r>
          </a:p>
          <a:p>
            <a:r>
              <a:rPr lang="nb-NO" sz="1800" i="1" dirty="0">
                <a:solidFill>
                  <a:srgbClr val="7030A0"/>
                </a:solidFill>
              </a:rPr>
              <a:t>Hvem kommuniserer, hva kommuniserer vi og har vi et omforent budskap?</a:t>
            </a:r>
          </a:p>
          <a:p>
            <a:pPr lvl="0"/>
            <a:r>
              <a:rPr lang="nb-NO" sz="1800" i="1" dirty="0">
                <a:solidFill>
                  <a:srgbClr val="7030A0"/>
                </a:solidFill>
              </a:rPr>
              <a:t>I hvilke situasjoner bør virksomhetsleder kommunisere, og når bør det være nærmeste leder som gjør det? </a:t>
            </a:r>
          </a:p>
          <a:p>
            <a:pPr lvl="1"/>
            <a:r>
              <a:rPr lang="nb-NO" sz="1800" i="1" dirty="0">
                <a:solidFill>
                  <a:srgbClr val="7030A0"/>
                </a:solidFill>
              </a:rPr>
              <a:t>Hvor godt ruster vi mellomlederne/ førstelinjelederne til dette?</a:t>
            </a:r>
          </a:p>
          <a:p>
            <a:pPr lvl="0"/>
            <a:r>
              <a:rPr lang="nb-NO" sz="1800" i="1" dirty="0">
                <a:solidFill>
                  <a:srgbClr val="7030A0"/>
                </a:solidFill>
              </a:rPr>
              <a:t>Hvilke kanaler tar vi i bruk og hvordan bruker vi dem?</a:t>
            </a:r>
          </a:p>
          <a:p>
            <a:r>
              <a:rPr lang="nb-NO" sz="1800" i="1" dirty="0">
                <a:solidFill>
                  <a:srgbClr val="7030A0"/>
                </a:solidFill>
              </a:rPr>
              <a:t>Kommuniserer vi tidlig nok ut til de ansatte om årsaker til endring?</a:t>
            </a:r>
          </a:p>
          <a:p>
            <a:r>
              <a:rPr lang="nb-NO" sz="1800" i="1" dirty="0">
                <a:solidFill>
                  <a:srgbClr val="7030A0"/>
                </a:solidFill>
              </a:rPr>
              <a:t>Oppnår vi de effektene vi ønsker med kommunikasjonen vår, eller er det behov for å gjøre endringer?</a:t>
            </a:r>
          </a:p>
          <a:p>
            <a:pPr lvl="0"/>
            <a:endParaRPr lang="nb-NO" sz="1800" i="1" dirty="0">
              <a:solidFill>
                <a:srgbClr val="7030A0"/>
              </a:solidFill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2803B9E-10EF-4009-9E2D-73EBBB59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10</a:t>
            </a:fld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B9705D4-8D77-9539-4187-CC6FAEE32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4853363"/>
            <a:ext cx="1931917" cy="1964662"/>
          </a:xfrm>
          <a:prstGeom prst="rect">
            <a:avLst/>
          </a:prstGeom>
        </p:spPr>
      </p:pic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905E8AA1-CF92-F127-12E8-52415A8030B8}"/>
              </a:ext>
            </a:extLst>
          </p:cNvPr>
          <p:cNvSpPr txBox="1">
            <a:spLocks/>
          </p:cNvSpPr>
          <p:nvPr/>
        </p:nvSpPr>
        <p:spPr>
          <a:xfrm>
            <a:off x="363341" y="5508797"/>
            <a:ext cx="8024969" cy="1618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000" dirty="0"/>
          </a:p>
          <a:p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EE0EDD3-1E70-267A-DCC3-6884A71674C8}"/>
              </a:ext>
            </a:extLst>
          </p:cNvPr>
          <p:cNvSpPr txBox="1"/>
          <p:nvPr/>
        </p:nvSpPr>
        <p:spPr>
          <a:xfrm>
            <a:off x="1325367" y="134241"/>
            <a:ext cx="10503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Mål 2 - Endring/omstilling: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Har endringskapasitet og legger til rette for nødvendige omstillingsprosesser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FD4EA45-862A-FDD3-D386-0F0CAEFE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41" y="89138"/>
            <a:ext cx="948375" cy="9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F0F1783A-5957-365D-1E77-FB61002D5D17}"/>
              </a:ext>
            </a:extLst>
          </p:cNvPr>
          <p:cNvSpPr txBox="1"/>
          <p:nvPr/>
        </p:nvSpPr>
        <p:spPr>
          <a:xfrm>
            <a:off x="1325367" y="134241"/>
            <a:ext cx="10503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Mål 3 – Kompetanse: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Møter fremtidens kompetansebehov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E17D2B-4209-2919-3E6A-5AE9D009C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6" y="89007"/>
            <a:ext cx="976751" cy="96327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D882EF-29B0-5EEA-2873-22D4FC5AA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885" y="4778829"/>
            <a:ext cx="3053115" cy="2079171"/>
          </a:xfrm>
          <a:prstGeom prst="rect">
            <a:avLst/>
          </a:prstGeom>
        </p:spPr>
      </p:pic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66D0FCB0-3BAA-4496-939F-9602A031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</p:spPr>
        <p:txBody>
          <a:bodyPr/>
          <a:lstStyle/>
          <a:p>
            <a:fld id="{CBF60C1B-21D4-425B-89C8-B0A7AB09A1E4}" type="slidenum">
              <a:rPr lang="nb-NO" smtClean="0"/>
              <a:t>11</a:t>
            </a:fld>
            <a:endParaRPr lang="nb-NO" dirty="0"/>
          </a:p>
        </p:txBody>
      </p:sp>
      <p:sp>
        <p:nvSpPr>
          <p:cNvPr id="2" name="Plassholder for innhold 14">
            <a:extLst>
              <a:ext uri="{FF2B5EF4-FFF2-40B4-BE49-F238E27FC236}">
                <a16:creationId xmlns:a16="http://schemas.microsoft.com/office/drawing/2014/main" id="{88B5F504-892F-0AAA-DF73-56A29BC2D297}"/>
              </a:ext>
            </a:extLst>
          </p:cNvPr>
          <p:cNvSpPr txBox="1">
            <a:spLocks/>
          </p:cNvSpPr>
          <p:nvPr/>
        </p:nvSpPr>
        <p:spPr>
          <a:xfrm>
            <a:off x="533399" y="968830"/>
            <a:ext cx="10080172" cy="566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b="1" i="1" dirty="0"/>
              <a:t>Hva er spesielt kritisk kompetanse i vår virksomhet?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dirty="0"/>
              <a:t>Det er utarbeidet et </a:t>
            </a:r>
            <a:r>
              <a:rPr lang="nb-NO" sz="1600" dirty="0">
                <a:hlinkClick r:id="rId5"/>
              </a:rPr>
              <a:t>strategisk kompetansemålbilde for statlige virksomheter</a:t>
            </a:r>
            <a:r>
              <a:rPr lang="nb-NO" sz="1600" dirty="0"/>
              <a:t> (se neste foil). Målbildet kan være inspirasjon for en diskusjon med utgangspunkt i følgende spørsmål: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dirty="0"/>
              <a:t>Aktuelle refleksjonsspørsmål:</a:t>
            </a:r>
          </a:p>
          <a:p>
            <a:r>
              <a:rPr lang="nb-NO" sz="1800" i="1" dirty="0">
                <a:solidFill>
                  <a:srgbClr val="7030A0"/>
                </a:solidFill>
              </a:rPr>
              <a:t>Hvordan har vi organisert ansvaret for kompetanseutvikling i organisasjonen, og er dette en fornuftig måte å gjøre det på?</a:t>
            </a:r>
            <a:endParaRPr lang="nb-NO" sz="1400" i="1" dirty="0">
              <a:solidFill>
                <a:srgbClr val="7030A0"/>
              </a:solidFill>
            </a:endParaRPr>
          </a:p>
          <a:p>
            <a:r>
              <a:rPr lang="nb-NO" sz="1800" i="1" dirty="0">
                <a:solidFill>
                  <a:srgbClr val="7030A0"/>
                </a:solidFill>
              </a:rPr>
              <a:t>Arbeider vi strategisk og planmessig med virksomhetens kompetansestruktur og kompetansebehov i samarbeid med tillitsvalgte?</a:t>
            </a:r>
          </a:p>
          <a:p>
            <a:r>
              <a:rPr lang="nb-NO" sz="1800" i="1" dirty="0">
                <a:solidFill>
                  <a:srgbClr val="7030A0"/>
                </a:solidFill>
              </a:rPr>
              <a:t>Hva er kritiske kompetanse i dag?</a:t>
            </a:r>
          </a:p>
          <a:p>
            <a:r>
              <a:rPr lang="nb-NO" sz="1800" i="1" dirty="0">
                <a:solidFill>
                  <a:srgbClr val="7030A0"/>
                </a:solidFill>
              </a:rPr>
              <a:t>Hva er </a:t>
            </a:r>
            <a:r>
              <a:rPr lang="nb-NO" sz="1600" i="1" dirty="0">
                <a:solidFill>
                  <a:srgbClr val="7030A0"/>
                </a:solidFill>
              </a:rPr>
              <a:t>kritiske</a:t>
            </a:r>
            <a:r>
              <a:rPr lang="nb-NO" sz="1800" i="1" dirty="0">
                <a:solidFill>
                  <a:srgbClr val="7030A0"/>
                </a:solidFill>
              </a:rPr>
              <a:t> kompetanse fem år frem i tid?</a:t>
            </a:r>
          </a:p>
          <a:p>
            <a:r>
              <a:rPr lang="nb-NO" sz="1800" i="1" dirty="0">
                <a:solidFill>
                  <a:srgbClr val="7030A0"/>
                </a:solidFill>
              </a:rPr>
              <a:t>Hva slags kompetanse vil vi ha mer og ev. mindre behov for i fremtiden?</a:t>
            </a:r>
          </a:p>
          <a:p>
            <a:r>
              <a:rPr lang="nb-NO" sz="1800" i="1" dirty="0">
                <a:solidFill>
                  <a:srgbClr val="7030A0"/>
                </a:solidFill>
              </a:rPr>
              <a:t>Hvordan jobber vi for å</a:t>
            </a:r>
          </a:p>
          <a:p>
            <a:pPr lvl="1"/>
            <a:r>
              <a:rPr lang="nb-NO" sz="1800" i="1" dirty="0">
                <a:solidFill>
                  <a:srgbClr val="7030A0"/>
                </a:solidFill>
              </a:rPr>
              <a:t>beholde kritisk kompetanse?</a:t>
            </a:r>
          </a:p>
          <a:p>
            <a:pPr lvl="1"/>
            <a:r>
              <a:rPr lang="nb-NO" sz="1800" i="1" dirty="0">
                <a:solidFill>
                  <a:srgbClr val="7030A0"/>
                </a:solidFill>
              </a:rPr>
              <a:t>fase ut kompetanse som ikke lengre er relevant (ev. omskolering)?</a:t>
            </a:r>
          </a:p>
          <a:p>
            <a:pPr lvl="1"/>
            <a:r>
              <a:rPr lang="nb-NO" sz="1800" i="1" dirty="0">
                <a:solidFill>
                  <a:srgbClr val="7030A0"/>
                </a:solidFill>
              </a:rPr>
              <a:t>utvikle/skaffe kompetanse vi mangler eller trenger mer av?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9991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37A065F9-957A-B236-455B-6942D7C8D1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12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B6113B8-EFAF-89A3-A950-D26C68C6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9" y="92122"/>
            <a:ext cx="12190564" cy="66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19EFE7F-4FD2-CDFC-426A-457035AF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771" y="4103363"/>
            <a:ext cx="2891237" cy="2745994"/>
          </a:xfrm>
          <a:prstGeom prst="rect">
            <a:avLst/>
          </a:prstGeom>
        </p:spPr>
      </p:pic>
      <p:sp>
        <p:nvSpPr>
          <p:cNvPr id="4" name="Plassholder for lysbildenummer 4">
            <a:extLst>
              <a:ext uri="{FF2B5EF4-FFF2-40B4-BE49-F238E27FC236}">
                <a16:creationId xmlns:a16="http://schemas.microsoft.com/office/drawing/2014/main" id="{66D0FCB0-3BAA-4496-939F-9602A031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</p:spPr>
        <p:txBody>
          <a:bodyPr/>
          <a:lstStyle/>
          <a:p>
            <a:fld id="{CBF60C1B-21D4-425B-89C8-B0A7AB09A1E4}" type="slidenum">
              <a:rPr lang="nb-NO" smtClean="0"/>
              <a:t>13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09A257B-158F-2D3D-1D06-92270B5CD2A7}"/>
              </a:ext>
            </a:extLst>
          </p:cNvPr>
          <p:cNvSpPr txBox="1"/>
          <p:nvPr/>
        </p:nvSpPr>
        <p:spPr>
          <a:xfrm>
            <a:off x="1325367" y="134241"/>
            <a:ext cx="10503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Mål 3 – Kompetanse: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Møter fremtidens kompetansebehov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8B6A289-F52A-31C0-929B-2FDA8F52D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6" y="89007"/>
            <a:ext cx="976751" cy="963279"/>
          </a:xfrm>
          <a:prstGeom prst="rect">
            <a:avLst/>
          </a:prstGeom>
        </p:spPr>
      </p:pic>
      <p:sp>
        <p:nvSpPr>
          <p:cNvPr id="3" name="Plassholder for innhold 14">
            <a:extLst>
              <a:ext uri="{FF2B5EF4-FFF2-40B4-BE49-F238E27FC236}">
                <a16:creationId xmlns:a16="http://schemas.microsoft.com/office/drawing/2014/main" id="{88B5F504-892F-0AAA-DF73-56A29BC2D297}"/>
              </a:ext>
            </a:extLst>
          </p:cNvPr>
          <p:cNvSpPr txBox="1">
            <a:spLocks/>
          </p:cNvSpPr>
          <p:nvPr/>
        </p:nvSpPr>
        <p:spPr>
          <a:xfrm>
            <a:off x="533399" y="1052286"/>
            <a:ext cx="10112830" cy="490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nb-NO" b="1" i="1" dirty="0"/>
              <a:t>Hvordan bli en mer attraktiv arbeidsgiver?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nb-NO" sz="1800" dirty="0"/>
              <a:t>De ansatte er virksomhetens viktigste ressurs. De sitter med mye kompetanse og erfaring som vi må evne å utnytte og videreutvikle. Samfunnsoppdraget, samt spennende og viktige arbeids-oppgaver, er viktig motivasjonsfaktorer for å jobbe i staten.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nb-NO" sz="1800" dirty="0"/>
              <a:t>Aktuelle refleksjonsspørsmål: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800" i="1" dirty="0">
                <a:solidFill>
                  <a:srgbClr val="7030A0"/>
                </a:solidFill>
              </a:rPr>
              <a:t>Er samfunnsoppdraget godt nok forankret i hele organisasjonen?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800" i="1" dirty="0">
                <a:solidFill>
                  <a:srgbClr val="7030A0"/>
                </a:solidFill>
              </a:rPr>
              <a:t>Legges det til rette for systematisk og kontinuerlig kompetanseutvikling gjennom </a:t>
            </a:r>
          </a:p>
          <a:p>
            <a:pPr marL="719138">
              <a:spcBef>
                <a:spcPts val="0"/>
              </a:spcBef>
              <a:spcAft>
                <a:spcPts val="600"/>
              </a:spcAft>
            </a:pPr>
            <a:r>
              <a:rPr lang="nb-NO" sz="1800" i="1" dirty="0">
                <a:solidFill>
                  <a:srgbClr val="7030A0"/>
                </a:solidFill>
              </a:rPr>
              <a:t>Medarbeiderutvikling? </a:t>
            </a:r>
          </a:p>
          <a:p>
            <a:pPr marL="719138">
              <a:spcBef>
                <a:spcPts val="0"/>
              </a:spcBef>
              <a:spcAft>
                <a:spcPts val="600"/>
              </a:spcAft>
            </a:pPr>
            <a:r>
              <a:rPr lang="nb-NO" sz="1800" i="1" dirty="0">
                <a:solidFill>
                  <a:srgbClr val="7030A0"/>
                </a:solidFill>
              </a:rPr>
              <a:t>Hospitering?</a:t>
            </a:r>
          </a:p>
          <a:p>
            <a:pPr marL="719138">
              <a:spcBef>
                <a:spcPts val="0"/>
              </a:spcBef>
              <a:spcAft>
                <a:spcPts val="600"/>
              </a:spcAft>
            </a:pPr>
            <a:r>
              <a:rPr lang="nb-NO" sz="1800" i="1" dirty="0">
                <a:solidFill>
                  <a:srgbClr val="7030A0"/>
                </a:solidFill>
              </a:rPr>
              <a:t>Livslang læring?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800" i="1" dirty="0">
                <a:solidFill>
                  <a:srgbClr val="7030A0"/>
                </a:solidFill>
              </a:rPr>
              <a:t>Hvordan utnytter vi kompetansen og erfaringen til eldre arbeidstakere, og legger vi godt nok til rette for senkarrierer for seniorene?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800" i="1" dirty="0">
                <a:solidFill>
                  <a:srgbClr val="7030A0"/>
                </a:solidFill>
              </a:rPr>
              <a:t>Er vi en attraktiv arbeidsgiver? Hva kan gjøre oss enda mer attraktive?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800" i="1" dirty="0">
                <a:solidFill>
                  <a:srgbClr val="7030A0"/>
                </a:solidFill>
              </a:rPr>
              <a:t>Har vi brede og inkluderende rekrutteringsprosesser for inkludering, likestilling </a:t>
            </a:r>
            <a:br>
              <a:rPr lang="nb-NO" sz="1800" i="1" dirty="0">
                <a:solidFill>
                  <a:srgbClr val="7030A0"/>
                </a:solidFill>
              </a:rPr>
            </a:br>
            <a:r>
              <a:rPr lang="nb-NO" sz="1800" i="1" dirty="0">
                <a:solidFill>
                  <a:srgbClr val="7030A0"/>
                </a:solidFill>
              </a:rPr>
              <a:t>og økt mangfold?</a:t>
            </a:r>
          </a:p>
        </p:txBody>
      </p:sp>
    </p:spTree>
    <p:extLst>
      <p:ext uri="{BB962C8B-B14F-4D97-AF65-F5344CB8AC3E}">
        <p14:creationId xmlns:p14="http://schemas.microsoft.com/office/powerpoint/2010/main" val="24898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31F1A4-0B21-4725-BDDC-9CFBED0C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196850"/>
            <a:ext cx="9437007" cy="131351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800" b="1" dirty="0"/>
              <a:t>Er du interessert i mer? </a:t>
            </a:r>
            <a:br>
              <a:rPr lang="nb-NO" sz="2800" b="1" dirty="0"/>
            </a:br>
            <a:r>
              <a:rPr lang="nb-NO" sz="2800" b="1" dirty="0"/>
              <a:t>Finn verktøy og erfaringer på </a:t>
            </a:r>
            <a:r>
              <a:rPr lang="nb-NO" sz="2800" b="1">
                <a:hlinkClick r:id="rId2"/>
              </a:rPr>
              <a:t>Statens arbeidsgiverportal</a:t>
            </a:r>
            <a:r>
              <a:rPr lang="nb-NO" sz="2800" b="1"/>
              <a:t>!</a:t>
            </a:r>
            <a:endParaRPr lang="nb-NO" sz="2800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196688B-67BE-4A57-87CB-C9B0F77E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8F3E53-EB20-4D34-A070-C8FF63C03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8000" y="1699932"/>
            <a:ext cx="3456000" cy="41108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1400" b="1" u="sng" dirty="0"/>
              <a:t>Endring/omstilling: </a:t>
            </a:r>
            <a:endParaRPr lang="nb-NO" sz="1400" u="sng" dirty="0">
              <a:hlinkClick r:id="rId3"/>
            </a:endParaRPr>
          </a:p>
          <a:p>
            <a:pPr marL="0" indent="0">
              <a:buNone/>
            </a:pPr>
            <a:r>
              <a:rPr lang="nb-NO" sz="1200" u="sng" dirty="0">
                <a:hlinkClick r:id="rId3"/>
              </a:rPr>
              <a:t>Les om andre virksomhetsleders erfaringer fra omstillingsprosesser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4"/>
              </a:rPr>
              <a:t>Les om erfaringer fra arbeid med digitalisering</a:t>
            </a:r>
            <a:r>
              <a:rPr lang="nb-NO" sz="1200" dirty="0"/>
              <a:t> </a:t>
            </a:r>
          </a:p>
          <a:p>
            <a:pPr marL="0" indent="0">
              <a:buNone/>
            </a:pPr>
            <a:r>
              <a:rPr lang="nb-NO" sz="1200" u="sng" dirty="0">
                <a:hlinkClick r:id="rId5"/>
              </a:rPr>
              <a:t>Fagsider på Arbeidsgiverportalen om omstilling og endring</a:t>
            </a:r>
            <a:r>
              <a:rPr lang="nb-NO" sz="1200" dirty="0"/>
              <a:t> </a:t>
            </a:r>
          </a:p>
          <a:p>
            <a:pPr marL="0" indent="0">
              <a:buNone/>
            </a:pPr>
            <a:r>
              <a:rPr lang="nb-NO" sz="1200" b="1" dirty="0"/>
              <a:t>Andre tilbud som kan være aktuelle for din virksomhet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6"/>
              </a:rPr>
              <a:t>Endringsledelse – et kort og praktisk e-læringskurs for ledere i staten</a:t>
            </a:r>
            <a:endParaRPr lang="nb-NO" sz="1200" u="sng" dirty="0"/>
          </a:p>
          <a:p>
            <a:pPr marL="0" indent="0">
              <a:buNone/>
            </a:pPr>
            <a:r>
              <a:rPr lang="nb-NO" sz="1200" b="1" dirty="0"/>
              <a:t>Nyttig side om fremtidens arbeidsliv med linker til en rekke rapporter/nettsider/mv.</a:t>
            </a:r>
            <a:endParaRPr lang="nb-NO" sz="1200" dirty="0"/>
          </a:p>
          <a:p>
            <a:pPr marL="0" indent="0">
              <a:buNone/>
            </a:pPr>
            <a:r>
              <a:rPr lang="nb-NO" sz="1200" dirty="0">
                <a:hlinkClick r:id="rId7"/>
              </a:rPr>
              <a:t>Hvordan kan vi forberede oss på fremtidens arbeidsliv</a:t>
            </a:r>
            <a:r>
              <a:rPr lang="nb-NO" sz="1200" dirty="0"/>
              <a:t>?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4C70C8D-A944-4453-907F-4D17EE7D9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799" y="1678641"/>
            <a:ext cx="3456000" cy="41108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1400" b="1" u="sng" dirty="0"/>
              <a:t>Kompetanse: </a:t>
            </a:r>
          </a:p>
          <a:p>
            <a:pPr marL="0" indent="0">
              <a:buNone/>
            </a:pPr>
            <a:r>
              <a:rPr lang="nb-NO" sz="1200" b="1" dirty="0"/>
              <a:t>Tilbud som kan være aktuelle for din virksomhet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8"/>
              </a:rPr>
              <a:t>Kompetanseledelse – et kort og praktisk </a:t>
            </a:r>
            <a:br>
              <a:rPr lang="nb-NO" sz="1200" u="sng" dirty="0">
                <a:hlinkClick r:id="rId8"/>
              </a:rPr>
            </a:br>
            <a:r>
              <a:rPr lang="nb-NO" sz="1200" u="sng" dirty="0">
                <a:hlinkClick r:id="rId8"/>
              </a:rPr>
              <a:t>e-læringskurs for ledere i staten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9"/>
              </a:rPr>
              <a:t>Fagsider på Arbeidsgiverportalen om strategisk kompetanseutvikling</a:t>
            </a:r>
            <a:r>
              <a:rPr lang="nb-NO" sz="1200" dirty="0"/>
              <a:t> </a:t>
            </a:r>
          </a:p>
          <a:p>
            <a:pPr marL="0" indent="0">
              <a:buNone/>
            </a:pPr>
            <a:r>
              <a:rPr lang="nb-NO" sz="1200" u="sng" dirty="0">
                <a:hlinkClick r:id="rId10"/>
              </a:rPr>
              <a:t>Fagsider på Arbeidsgiverportalen om faktagrunnlag og styringsinformasjon innen HR-området</a:t>
            </a:r>
            <a:r>
              <a:rPr lang="nb-NO" sz="1200" dirty="0"/>
              <a:t> 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E39456-6205-4A2C-A421-A1EE4EB998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0981" y="1699932"/>
            <a:ext cx="3456000" cy="41108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1400" b="1" u="sng" dirty="0"/>
              <a:t>Arbeidsgiverrollen:</a:t>
            </a:r>
            <a:endParaRPr lang="nb-NO" sz="1400" u="sng" dirty="0">
              <a:hlinkClick r:id="rId11"/>
            </a:endParaRPr>
          </a:p>
          <a:p>
            <a:pPr marL="0" indent="0">
              <a:buNone/>
            </a:pPr>
            <a:r>
              <a:rPr lang="nb-NO" sz="1200" u="sng" dirty="0">
                <a:hlinkClick r:id="rId11"/>
              </a:rPr>
              <a:t>Hvordan kan du som er virksomhetsleder få til et godt partssamarbeid?</a:t>
            </a:r>
            <a:endParaRPr lang="nb-NO" sz="1200" dirty="0"/>
          </a:p>
          <a:p>
            <a:pPr marL="0" indent="0">
              <a:buNone/>
            </a:pPr>
            <a:r>
              <a:rPr lang="nb-NO" sz="1200" b="1" dirty="0"/>
              <a:t>Andre tilbud som kan være aktuelle for din virksomhet</a:t>
            </a:r>
            <a:r>
              <a:rPr lang="nb-NO" sz="1200" dirty="0"/>
              <a:t> </a:t>
            </a:r>
          </a:p>
          <a:p>
            <a:pPr marL="0" indent="0">
              <a:buNone/>
            </a:pPr>
            <a:r>
              <a:rPr lang="nb-NO" sz="1200" u="sng" dirty="0">
                <a:hlinkClick r:id="rId12"/>
              </a:rPr>
              <a:t>Tilbudet "Ny i lederrollen i staten "kommer i 2021 – følg med på Arbeidsgiverportalen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13"/>
              </a:rPr>
              <a:t>Leder med personalansvars rolle i partssamarbeidet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14"/>
              </a:rPr>
              <a:t>E-læringskurset Samarbeid og medbestemmelse – et kurs som retter seg mot ledere, tillitsvalgte og HR/personal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 err="1">
                <a:hlinkClick r:id="rId15"/>
              </a:rPr>
              <a:t>DFØs</a:t>
            </a:r>
            <a:r>
              <a:rPr lang="nb-NO" sz="1200" u="sng" dirty="0">
                <a:hlinkClick r:id="rId15"/>
              </a:rPr>
              <a:t> arbeidsgiverstøtte hjelper med konkrete saker eller problemstillinger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16"/>
              </a:rPr>
              <a:t>Ønsker du å utveksle erfaringer med kolleger i staten, sjekk ut erfaringsrommet på Arbeidsgiverportalen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625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18201E6C-765E-496B-B8B3-CFF943A8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1"/>
            <a:ext cx="11049000" cy="807118"/>
          </a:xfrm>
        </p:spPr>
        <p:txBody>
          <a:bodyPr>
            <a:normAutofit/>
          </a:bodyPr>
          <a:lstStyle/>
          <a:p>
            <a:r>
              <a:rPr lang="nb-NO" dirty="0"/>
              <a:t>Kjære virksomhetsleder og ledergrupper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DCA2CA-11FD-4E31-A759-527DDA20B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737" y="1134487"/>
            <a:ext cx="5834063" cy="4797870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/>
              <a:t>Arbeidsgiverstrategien for staten ble lansert av Digitaliserings- og forvaltningsdepartementet (DFD) i april 2024, og gjelder til og med 2027. Målgruppen for arbeidsgiverstrategien er virksomhetsleder og andre som utøver arbeidsgiverfunksjoner i virksomheten. Strategien har tre målområder: </a:t>
            </a:r>
          </a:p>
          <a:p>
            <a:pPr marL="631825" indent="-360363">
              <a:spcBef>
                <a:spcPts val="0"/>
              </a:spcBef>
              <a:buAutoNum type="arabicParenR"/>
            </a:pPr>
            <a:r>
              <a:rPr lang="nb-NO" sz="1600" dirty="0"/>
              <a:t>Arbeidsgiverrollen</a:t>
            </a:r>
          </a:p>
          <a:p>
            <a:pPr marL="631825" indent="-360363">
              <a:spcBef>
                <a:spcPts val="0"/>
              </a:spcBef>
              <a:buAutoNum type="arabicParenR"/>
            </a:pPr>
            <a:r>
              <a:rPr lang="nb-NO" sz="1600" dirty="0"/>
              <a:t>Endring/omstilling</a:t>
            </a:r>
          </a:p>
          <a:p>
            <a:pPr marL="631825" indent="-360363">
              <a:spcBef>
                <a:spcPts val="0"/>
              </a:spcBef>
              <a:buAutoNum type="arabicParenR"/>
            </a:pPr>
            <a:r>
              <a:rPr lang="nb-NO" sz="1600" dirty="0"/>
              <a:t>Kompetanse</a:t>
            </a:r>
          </a:p>
          <a:p>
            <a:pPr marL="0" indent="0">
              <a:buNone/>
            </a:pPr>
            <a:r>
              <a:rPr lang="nb-NO" sz="1600" dirty="0"/>
              <a:t>For å legge til rette for gode og fruktbare diskusjoner om arbeidsgiverstrategiens mål og temaer i den enkelte virksomhet, har DFD utarbeidet dette refleksjonsmaterialet. Ambisjonen har vært å utforme spørsmål som kan tilpasses til egen situasjon og behovene i den enkelte virksomhet.</a:t>
            </a:r>
            <a:r>
              <a:rPr lang="nb-NO" sz="1600" u="sng" dirty="0"/>
              <a:t> </a:t>
            </a:r>
          </a:p>
          <a:p>
            <a:pPr marL="0" indent="0">
              <a:buNone/>
            </a:pPr>
            <a:r>
              <a:rPr lang="nb-NO" sz="1600" dirty="0"/>
              <a:t>Til hvert av de tre målområdene i arbeidsgiverstrategien, er det formulert to-tre hovedspørsmål. Velg det målområdet eller de spørsmålene som er mest relevant for din virksomhet. </a:t>
            </a:r>
          </a:p>
          <a:p>
            <a:pPr marL="0" indent="0">
              <a:buNone/>
            </a:pPr>
            <a:endParaRPr lang="nb-NO" sz="15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193E6D5-35C7-485F-AA93-857BCC59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2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BE03A2E-01CA-C9B2-BFAA-DEF0C3A68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64" y="95251"/>
            <a:ext cx="1930138" cy="1815266"/>
          </a:xfrm>
          <a:prstGeom prst="rect">
            <a:avLst/>
          </a:prstGeom>
        </p:spPr>
      </p:pic>
      <p:sp>
        <p:nvSpPr>
          <p:cNvPr id="8" name="Plassholder for innhold 8">
            <a:extLst>
              <a:ext uri="{FF2B5EF4-FFF2-40B4-BE49-F238E27FC236}">
                <a16:creationId xmlns:a16="http://schemas.microsoft.com/office/drawing/2014/main" id="{C3E99113-C01B-4F7D-8A9B-18AB00B8F2E8}"/>
              </a:ext>
            </a:extLst>
          </p:cNvPr>
          <p:cNvSpPr txBox="1">
            <a:spLocks/>
          </p:cNvSpPr>
          <p:nvPr/>
        </p:nvSpPr>
        <p:spPr>
          <a:xfrm>
            <a:off x="6172202" y="1134487"/>
            <a:ext cx="5562598" cy="45657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600" dirty="0"/>
              <a:t>Se gjerne diskusjonene i sammenheng                            med egen virksomhetsstrategi. Kanskje                                      har dere også en HR-strategi som kan trekkes                   inn? Hvis HR/personal ikke er en del av ledergruppen, inviter dem gjerne inn i disse refleksjonene.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dirty="0"/>
              <a:t>Er du interessert i mer kunnskap om disse temaene, finner du lenker til nyttige verktøy og erfaringer på siste side i dette dokumentet. Det ligger også mye relevant informasjon på </a:t>
            </a:r>
            <a:r>
              <a:rPr lang="nb-NO" sz="1600" u="sng" dirty="0">
                <a:hlinkClick r:id="rId3"/>
              </a:rPr>
              <a:t>Arbeidsgiverportalen</a:t>
            </a:r>
            <a:r>
              <a:rPr lang="nb-NO" sz="1600" dirty="0"/>
              <a:t>, som er fagsider for arbeidsgivere, ledere og HR i staten. Disse sidene vil også blir oppdatert med nye verktøy utover i strategiperioden.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dirty="0"/>
              <a:t>For å støtte lederne i å utøve sin lederrolle, har DFD også lansert et nytt </a:t>
            </a:r>
            <a:r>
              <a:rPr lang="nb-NO" sz="1600" dirty="0">
                <a:hlinkClick r:id="rId4"/>
              </a:rPr>
              <a:t>grunnlag for god ledelse </a:t>
            </a:r>
            <a:r>
              <a:rPr lang="nb-NO" sz="1600" dirty="0"/>
              <a:t>i staten, som det er laget et eget refleksjonsmateriale til. Disse to dokumentene kan med fordel sees i sammenheng.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600" b="1" dirty="0"/>
              <a:t>Lykke til med det viktige arbeidet dere gjør!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i="1" dirty="0"/>
              <a:t>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3411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90944D8-FF8B-E64E-44C1-53B01F21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7" name="Tittel 5">
            <a:extLst>
              <a:ext uri="{FF2B5EF4-FFF2-40B4-BE49-F238E27FC236}">
                <a16:creationId xmlns:a16="http://schemas.microsoft.com/office/drawing/2014/main" id="{96F4BB64-A574-2FFB-A100-D0C318A1505D}"/>
              </a:ext>
            </a:extLst>
          </p:cNvPr>
          <p:cNvSpPr txBox="1">
            <a:spLocks/>
          </p:cNvSpPr>
          <p:nvPr/>
        </p:nvSpPr>
        <p:spPr>
          <a:xfrm>
            <a:off x="479427" y="227477"/>
            <a:ext cx="6571368" cy="121573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br>
              <a:rPr lang="nb-NO" dirty="0"/>
            </a:br>
            <a:endParaRPr lang="nb-NO" dirty="0"/>
          </a:p>
          <a:p>
            <a:pPr algn="l">
              <a:lnSpc>
                <a:spcPct val="120000"/>
              </a:lnSpc>
            </a:pPr>
            <a:r>
              <a:rPr lang="nb-NO" sz="14400" b="1" dirty="0">
                <a:latin typeface="+mn-lt"/>
                <a:hlinkClick r:id="rId3"/>
              </a:rPr>
              <a:t>Strategidokumentet</a:t>
            </a:r>
            <a:r>
              <a:rPr lang="nb-NO" sz="14400" b="1" dirty="0">
                <a:latin typeface="+mn-lt"/>
              </a:rPr>
              <a:t> består av følgende deler:</a:t>
            </a:r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07493959-DE93-7F03-BC98-ABCFED65BC4C}"/>
              </a:ext>
            </a:extLst>
          </p:cNvPr>
          <p:cNvSpPr txBox="1">
            <a:spLocks/>
          </p:cNvSpPr>
          <p:nvPr/>
        </p:nvSpPr>
        <p:spPr>
          <a:xfrm>
            <a:off x="815248" y="1795749"/>
            <a:ext cx="5792286" cy="4105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bg1"/>
                </a:solidFill>
              </a:rPr>
              <a:t>Forord som synliggjør: 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Målgruppe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Virkeområde</a:t>
            </a:r>
          </a:p>
          <a:p>
            <a:r>
              <a:rPr lang="nb-NO" dirty="0">
                <a:solidFill>
                  <a:schemeClr val="bg1"/>
                </a:solidFill>
              </a:rPr>
              <a:t>Rammebetingelser for statens arbeidsgiverpolitikk </a:t>
            </a:r>
          </a:p>
          <a:p>
            <a:r>
              <a:rPr lang="nb-NO" dirty="0">
                <a:solidFill>
                  <a:schemeClr val="bg1"/>
                </a:solidFill>
              </a:rPr>
              <a:t>Utfordringsbilde </a:t>
            </a:r>
          </a:p>
          <a:p>
            <a:r>
              <a:rPr lang="nb-NO" dirty="0">
                <a:solidFill>
                  <a:schemeClr val="bg1"/>
                </a:solidFill>
              </a:rPr>
              <a:t>Forventninger til virksomhetsleder</a:t>
            </a:r>
          </a:p>
          <a:p>
            <a:r>
              <a:rPr lang="nb-NO" dirty="0">
                <a:solidFill>
                  <a:schemeClr val="bg1"/>
                </a:solidFill>
              </a:rPr>
              <a:t>Forpliktelser til DFD og DFØ</a:t>
            </a:r>
          </a:p>
          <a:p>
            <a:r>
              <a:rPr lang="nb-NO" dirty="0">
                <a:solidFill>
                  <a:schemeClr val="bg1"/>
                </a:solidFill>
              </a:rPr>
              <a:t>Aktører i det statlige tariffområdet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9BB37A-5A99-4A96-96C2-261CF930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795" y="149144"/>
            <a:ext cx="4602670" cy="655971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52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31F1A4-0B21-4725-BDDC-9CFBED0C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76" y="82802"/>
            <a:ext cx="11539274" cy="382413"/>
          </a:xfrm>
        </p:spPr>
        <p:txBody>
          <a:bodyPr>
            <a:noAutofit/>
          </a:bodyPr>
          <a:lstStyle/>
          <a:p>
            <a:pPr algn="ctr"/>
            <a:r>
              <a:rPr lang="nb-NO" sz="2600" b="1" dirty="0"/>
              <a:t>Forventninger til virksomhetsleder</a:t>
            </a:r>
            <a:endParaRPr lang="nb-NO" sz="2600" i="1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196688B-67BE-4A57-87CB-C9B0F77E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8F3E53-EB20-4D34-A070-C8FF63C03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8562" y="3257550"/>
            <a:ext cx="4187213" cy="3503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1300" dirty="0"/>
              <a:t>bygger kultur for læring, kontinuerlig forbedring og innovasjon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1300" dirty="0"/>
              <a:t>kommuniserer tidlig om årsaker til endring, og hva disse vil bety for virksomheten og de ansatte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1300" dirty="0"/>
              <a:t>samhandler med andre virksomheter for å forbedre egen og andres oppgaveløsning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1300" dirty="0"/>
              <a:t>utnytter mulighetene for effektivisering og bedre tjenester gjennom digitalisering og innovasjon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1300" dirty="0"/>
              <a:t>bruker handlingsrommet i lov- og avtaleverket og anvender relevante verktøy og ressurser hos DFØ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1300" dirty="0"/>
              <a:t>sikrer medbestemmelse og involvering av ledere, tillitsvalgte og ansatte under omstilling gjennom tilpasningsavtalen i tråd med Hovedavtalen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b-NO" sz="1300" dirty="0"/>
              <a:t>har høy oppmerksomhet på sikkerhet og beredskap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4C70C8D-A944-4453-907F-4D17EE7D9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4750" y="3257550"/>
            <a:ext cx="3784090" cy="3503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utvikler og fremmer virksomheten som en attraktiv arbeidsplass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arbeider strategisk og planmessig med virksomhetens kompetansestruktur og kompetansebehov i samarbeid med tillitsvalgte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legger til rette for systematisk og kontinuerlig kompetanseutvikling gjennom medarbeider-utvikling, hospitering og livslang læring, og legger til rette for </a:t>
            </a:r>
            <a:r>
              <a:rPr lang="nb-NO" sz="1300" dirty="0" err="1"/>
              <a:t>senkarriere</a:t>
            </a:r>
            <a:r>
              <a:rPr lang="nb-NO" sz="1300" dirty="0"/>
              <a:t> for seniorer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sikrer brede og inkluderende rekrutteringsprosesser for inkludering, likestilling og økt mangfold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støtter opp om bruk av lærlinger og praksisopphold for studenter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E39456-6205-4A2C-A421-A1EE4EB998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6001" y="3272118"/>
            <a:ext cx="3563586" cy="3503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sikrer at samfunnsoppdraget til virksomheten er godt forankret i hele organisasjonen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har god kunnskap om lover og avtaleverk i statlig tariffområde, og hvilke plikter du har som arbeidsgiver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bidrar til et aktivt og konstruktivt parts-samarbeid og medbestemmelse i tråd med Hovedavtalen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skaper psykologisk trygghet gjennom et tillitsbasert og inkluderende arbeidsmiljø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trygger egne ledere i arbeidsgiverrollen gjennom opplæring og støtte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300" dirty="0"/>
              <a:t>følger opp </a:t>
            </a:r>
            <a:r>
              <a:rPr lang="nb-NO" sz="1300" i="1" dirty="0"/>
              <a:t>Grunnlag for god ledelse i staten </a:t>
            </a:r>
            <a:r>
              <a:rPr lang="nb-NO" sz="1300" dirty="0"/>
              <a:t>overfor virksomhetens ledere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E30A80B-CC4F-BDEB-A7D4-47BFB4A39718}"/>
              </a:ext>
            </a:extLst>
          </p:cNvPr>
          <p:cNvSpPr txBox="1"/>
          <p:nvPr/>
        </p:nvSpPr>
        <p:spPr>
          <a:xfrm>
            <a:off x="117895" y="2303443"/>
            <a:ext cx="364826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/>
              <a:t>Arbeidsgiverrollen</a:t>
            </a:r>
            <a:r>
              <a:rPr lang="nb-NO" sz="1400" b="1" dirty="0"/>
              <a:t> – Strategisk mål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400" b="1" i="1" dirty="0"/>
              <a:t>Er kompetent og tydelig i arbeids-giverrollen, og legger til rette for involvering og medbestemmelse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6D5B28C-AB54-8BCA-3334-18FCC076860A}"/>
              </a:ext>
            </a:extLst>
          </p:cNvPr>
          <p:cNvSpPr txBox="1"/>
          <p:nvPr/>
        </p:nvSpPr>
        <p:spPr>
          <a:xfrm>
            <a:off x="3860913" y="2300226"/>
            <a:ext cx="39395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/>
              <a:t>Endring/omstilling </a:t>
            </a:r>
            <a:r>
              <a:rPr lang="nb-NO" sz="1400" b="1" dirty="0"/>
              <a:t>– Strategisk mål 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400" b="1" i="1" dirty="0"/>
              <a:t>Har endringskapasitet og legger til rette for nødvendige omstillingsprosesser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3434C14-D1DE-C9EF-D089-40B6369929CE}"/>
              </a:ext>
            </a:extLst>
          </p:cNvPr>
          <p:cNvSpPr txBox="1"/>
          <p:nvPr/>
        </p:nvSpPr>
        <p:spPr>
          <a:xfrm>
            <a:off x="8274750" y="2312163"/>
            <a:ext cx="3426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/>
              <a:t>Kompetanse </a:t>
            </a:r>
            <a:r>
              <a:rPr lang="nb-NO" sz="1400" b="1" dirty="0"/>
              <a:t>– Strategisk mål 3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400" b="1" i="1" dirty="0"/>
              <a:t>Møter fremtidens kompetanse-behov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7F2666F-7805-6064-0C9B-5BBEE015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90" y="1318478"/>
            <a:ext cx="935384" cy="94837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A0ECBBA-2F99-889F-1924-934A487F4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181" y="1318478"/>
            <a:ext cx="948375" cy="948375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1ECEB7AF-2949-6A85-8E1D-48113E016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763" y="1311025"/>
            <a:ext cx="976751" cy="963279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719D8D02-4ECF-3618-A998-090E447A6CA7}"/>
              </a:ext>
            </a:extLst>
          </p:cNvPr>
          <p:cNvSpPr txBox="1">
            <a:spLocks/>
          </p:cNvSpPr>
          <p:nvPr/>
        </p:nvSpPr>
        <p:spPr>
          <a:xfrm>
            <a:off x="405076" y="465215"/>
            <a:ext cx="11539274" cy="898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1800" i="1" dirty="0"/>
              <a:t>Virksomhetsleder har det overordnede arbeidsgiveransvaret for sine ansatte, Mange virksomheter har også en HR-funksjon som blant annet skal støtte lederne i deres utøvelse av rollen. Nedenfor vises forventningene til virksomhetsleder, og andre som utøver arbeidsgiverfunksjoner i virksomheten, organisert iht. de tre innsatsområdene i strategien.</a:t>
            </a:r>
          </a:p>
        </p:txBody>
      </p:sp>
    </p:spTree>
    <p:extLst>
      <p:ext uri="{BB962C8B-B14F-4D97-AF65-F5344CB8AC3E}">
        <p14:creationId xmlns:p14="http://schemas.microsoft.com/office/powerpoint/2010/main" val="9778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AE0E1C1-8032-472F-835F-5BEA20E6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5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F3156D5-ABC5-BCED-C5E3-C0C2DDE9A170}"/>
              </a:ext>
            </a:extLst>
          </p:cNvPr>
          <p:cNvSpPr txBox="1"/>
          <p:nvPr/>
        </p:nvSpPr>
        <p:spPr>
          <a:xfrm>
            <a:off x="1325367" y="134241"/>
            <a:ext cx="81688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Mål 1 - Arbeidsgiverrollen: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Er kompetent og tydelig i arbeidsgiverrollen, og legger til rette for involvering og medbestemmelse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4224D4D-A11D-91E5-3F98-7A44D8455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1" y="174062"/>
            <a:ext cx="935384" cy="94837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5AE8F94-6735-9E46-649B-06E55244D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133" y="208289"/>
            <a:ext cx="1914791" cy="1883229"/>
          </a:xfrm>
          <a:prstGeom prst="rect">
            <a:avLst/>
          </a:prstGeom>
        </p:spPr>
      </p:pic>
      <p:sp>
        <p:nvSpPr>
          <p:cNvPr id="14" name="Plassholder for innhold 6">
            <a:extLst>
              <a:ext uri="{FF2B5EF4-FFF2-40B4-BE49-F238E27FC236}">
                <a16:creationId xmlns:a16="http://schemas.microsoft.com/office/drawing/2014/main" id="{FA1B3A8B-97FB-457C-8B35-4E024CBDC1D7}"/>
              </a:ext>
            </a:extLst>
          </p:cNvPr>
          <p:cNvSpPr txBox="1">
            <a:spLocks/>
          </p:cNvSpPr>
          <p:nvPr/>
        </p:nvSpPr>
        <p:spPr>
          <a:xfrm>
            <a:off x="185999" y="1530904"/>
            <a:ext cx="10884772" cy="4868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Arbeidsgivers styringsrett er retten til å ansette og si opp arbeidstakere, samt organisere, lede,              fordele og kontrollere arbeidet.</a:t>
            </a:r>
          </a:p>
          <a:p>
            <a:r>
              <a:rPr lang="nb-NO" sz="1800" dirty="0"/>
              <a:t>Handlingsrommet rammes inn og begrenses av: </a:t>
            </a:r>
          </a:p>
          <a:p>
            <a:pPr lvl="1">
              <a:spcBef>
                <a:spcPts val="0"/>
              </a:spcBef>
            </a:pPr>
            <a:r>
              <a:rPr lang="nb-NO" sz="1700" dirty="0"/>
              <a:t>lov- og avtaleverket, som  </a:t>
            </a:r>
            <a:r>
              <a:rPr lang="nb-NO" sz="1700" dirty="0" err="1"/>
              <a:t>statsansatteloven</a:t>
            </a:r>
            <a:r>
              <a:rPr lang="nb-NO" sz="1700" dirty="0"/>
              <a:t>, arbeidsmiljøloven, hovedtariffavtalen og hovedavtalen, særavtaler, </a:t>
            </a:r>
            <a:r>
              <a:rPr lang="nb-NO" sz="1700" dirty="0" err="1"/>
              <a:t>offentleglova</a:t>
            </a:r>
            <a:r>
              <a:rPr lang="nb-NO" sz="1700" dirty="0"/>
              <a:t>, forvaltningsloven mv.</a:t>
            </a:r>
          </a:p>
          <a:p>
            <a:pPr lvl="1">
              <a:spcBef>
                <a:spcPts val="0"/>
              </a:spcBef>
            </a:pPr>
            <a:r>
              <a:rPr lang="nb-NO" sz="1700" dirty="0"/>
              <a:t>andre rammebetingelser og føringer fra myndighetene, trepartssamarbeidet, Statens personalhåndbok, Etiske retningslinjer for statstjenesten mv.</a:t>
            </a:r>
          </a:p>
          <a:p>
            <a:pPr marL="457200" lvl="1" indent="0">
              <a:spcBef>
                <a:spcPts val="0"/>
              </a:spcBef>
              <a:buNone/>
            </a:pPr>
            <a:endParaRPr lang="nb-NO" sz="900" dirty="0"/>
          </a:p>
          <a:p>
            <a:pPr marL="273050" indent="-273050">
              <a:spcBef>
                <a:spcPts val="0"/>
              </a:spcBef>
              <a:tabLst>
                <a:tab pos="1077913" algn="l"/>
              </a:tabLst>
            </a:pPr>
            <a:r>
              <a:rPr lang="nb-NO" sz="2000" dirty="0"/>
              <a:t>Aktuelle refleksjonsspørsmål:</a:t>
            </a:r>
          </a:p>
          <a:p>
            <a:pPr marL="730250" lvl="1" indent="-273050">
              <a:spcBef>
                <a:spcPts val="0"/>
              </a:spcBef>
              <a:spcAft>
                <a:spcPts val="400"/>
              </a:spcAft>
              <a:tabLst>
                <a:tab pos="1077913" algn="l"/>
              </a:tabLst>
            </a:pPr>
            <a:r>
              <a:rPr lang="nb-NO" i="1" dirty="0">
                <a:solidFill>
                  <a:srgbClr val="7030A0"/>
                </a:solidFill>
              </a:rPr>
              <a:t>Er vi godt nok kjent med handlingsrommet og virkemidlene for å utvikle virksomheten slik vi ønsker?</a:t>
            </a:r>
          </a:p>
          <a:p>
            <a:pPr marL="730250" lvl="1" indent="-273050">
              <a:spcBef>
                <a:spcPts val="0"/>
              </a:spcBef>
              <a:spcAft>
                <a:spcPts val="400"/>
              </a:spcAft>
              <a:tabLst>
                <a:tab pos="1077913" algn="l"/>
              </a:tabLst>
            </a:pPr>
            <a:r>
              <a:rPr lang="nb-NO" i="1" dirty="0">
                <a:solidFill>
                  <a:srgbClr val="7030A0"/>
                </a:solidFill>
              </a:rPr>
              <a:t>Hvordan virker ovennevnte krav og føringer inn hos oss?</a:t>
            </a:r>
          </a:p>
          <a:p>
            <a:pPr marL="730250" lvl="1" indent="-273050">
              <a:spcBef>
                <a:spcPts val="0"/>
              </a:spcBef>
              <a:spcAft>
                <a:spcPts val="400"/>
              </a:spcAft>
              <a:tabLst>
                <a:tab pos="1077913" algn="l"/>
              </a:tabLst>
            </a:pPr>
            <a:r>
              <a:rPr lang="nb-NO" i="1" dirty="0">
                <a:solidFill>
                  <a:srgbClr val="7030A0"/>
                </a:solidFill>
              </a:rPr>
              <a:t>Hvordan er kunnskapen og forståelsen av disse blant lederne og HR?</a:t>
            </a:r>
          </a:p>
          <a:p>
            <a:pPr marL="730250" lvl="1" indent="-273050">
              <a:spcBef>
                <a:spcPts val="0"/>
              </a:spcBef>
              <a:spcAft>
                <a:spcPts val="400"/>
              </a:spcAft>
              <a:tabLst>
                <a:tab pos="1077913" algn="l"/>
              </a:tabLst>
            </a:pPr>
            <a:r>
              <a:rPr lang="nb-NO" i="1" dirty="0">
                <a:solidFill>
                  <a:srgbClr val="7030A0"/>
                </a:solidFill>
              </a:rPr>
              <a:t>Trygger vi egne ledere i arbeidsgiverrollen gjennom god nok opplæring og støtte?</a:t>
            </a:r>
          </a:p>
          <a:p>
            <a:pPr marL="730250" lvl="1" indent="-273050">
              <a:spcBef>
                <a:spcPts val="0"/>
              </a:spcBef>
              <a:spcAft>
                <a:spcPts val="400"/>
              </a:spcAft>
              <a:tabLst>
                <a:tab pos="1077913" algn="l"/>
              </a:tabLst>
            </a:pPr>
            <a:r>
              <a:rPr lang="nb-NO" i="1" dirty="0">
                <a:solidFill>
                  <a:srgbClr val="7030A0"/>
                </a:solidFill>
              </a:rPr>
              <a:t>Hvordan støtter organiseringen/organisasjonskartet, rutiner og praksiser, adferd og kultur opp om etterlevelse av disse?</a:t>
            </a:r>
          </a:p>
          <a:p>
            <a:pPr marL="1077913" lvl="1" indent="-273050">
              <a:tabLst>
                <a:tab pos="1077913" algn="l"/>
              </a:tabLst>
            </a:pPr>
            <a:endParaRPr lang="nb-NO" sz="1600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B28528B3-9BB6-4D09-B1CE-AE8B623F718C}"/>
              </a:ext>
            </a:extLst>
          </p:cNvPr>
          <p:cNvSpPr txBox="1">
            <a:spLocks/>
          </p:cNvSpPr>
          <p:nvPr/>
        </p:nvSpPr>
        <p:spPr>
          <a:xfrm>
            <a:off x="363341" y="1222122"/>
            <a:ext cx="10565916" cy="308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z="2400" b="1" i="1" dirty="0"/>
              <a:t>Hva betyr det for oss å være en kompetent og tydelig arbeidsgiver? </a:t>
            </a:r>
          </a:p>
        </p:txBody>
      </p:sp>
    </p:spTree>
    <p:extLst>
      <p:ext uri="{BB962C8B-B14F-4D97-AF65-F5344CB8AC3E}">
        <p14:creationId xmlns:p14="http://schemas.microsoft.com/office/powerpoint/2010/main" val="18937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28528B3-9BB6-4D09-B1CE-AE8B623F718C}"/>
              </a:ext>
            </a:extLst>
          </p:cNvPr>
          <p:cNvSpPr txBox="1">
            <a:spLocks/>
          </p:cNvSpPr>
          <p:nvPr/>
        </p:nvSpPr>
        <p:spPr>
          <a:xfrm>
            <a:off x="396671" y="1164362"/>
            <a:ext cx="10315786" cy="899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z="2400" b="1" i="1" dirty="0"/>
              <a:t>Bruker vi partssamarbeidet, medvirkning og medbestemmelse på en aktiv og konstruktiv måte?</a:t>
            </a:r>
            <a:endParaRPr lang="nb-NO" sz="20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D8590C6-B233-8E84-CA03-FB6981397330}"/>
              </a:ext>
            </a:extLst>
          </p:cNvPr>
          <p:cNvSpPr txBox="1"/>
          <p:nvPr/>
        </p:nvSpPr>
        <p:spPr>
          <a:xfrm>
            <a:off x="1325367" y="134241"/>
            <a:ext cx="81688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Mål 1 - Arbeidsgiverrollen: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Er kompetent og tydelig i arbeidsgiverrollen, og legger til rette for involvering og medbestemmelse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8AF4A7-1774-5955-1789-8D3429051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1" y="174062"/>
            <a:ext cx="935384" cy="94837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7D1738F-8C52-2D4F-3F2C-1DB39625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323" y="5031229"/>
            <a:ext cx="2626534" cy="1692530"/>
          </a:xfrm>
          <a:prstGeom prst="rect">
            <a:avLst/>
          </a:prstGeom>
        </p:spPr>
      </p:pic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4AE0E1C1-8032-472F-835F-5BEA20E6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</p:spPr>
        <p:txBody>
          <a:bodyPr/>
          <a:lstStyle/>
          <a:p>
            <a:fld id="{CBF60C1B-21D4-425B-89C8-B0A7AB09A1E4}" type="slidenum">
              <a:rPr lang="nb-NO" smtClean="0"/>
              <a:t>6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B21AE47-DA57-8F1F-830A-13A2A2DE5137}"/>
              </a:ext>
            </a:extLst>
          </p:cNvPr>
          <p:cNvSpPr txBox="1">
            <a:spLocks/>
          </p:cNvSpPr>
          <p:nvPr/>
        </p:nvSpPr>
        <p:spPr>
          <a:xfrm>
            <a:off x="396671" y="2063769"/>
            <a:ext cx="11523186" cy="40757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DFD og hovedsammenslutningene i staten utarbeidet i 2024 en </a:t>
            </a:r>
            <a:r>
              <a:rPr lang="nb-NO" sz="1800" dirty="0">
                <a:hlinkClick r:id="rId4"/>
              </a:rPr>
              <a:t>veileder</a:t>
            </a:r>
            <a:r>
              <a:rPr lang="nb-NO" sz="1800" dirty="0"/>
              <a:t> som gir god innføring i partssamarbeid og medbestemmelse etter hovedavtalen. Det ligger ellers mye nyttig informasjon om tematikken på følgende </a:t>
            </a:r>
            <a:r>
              <a:rPr lang="nb-NO" sz="1800" dirty="0">
                <a:hlinkClick r:id="rId5"/>
              </a:rPr>
              <a:t>side</a:t>
            </a:r>
            <a:r>
              <a:rPr lang="nb-NO" sz="1800" dirty="0"/>
              <a:t> på Arbeidsgiverportalen.</a:t>
            </a:r>
          </a:p>
          <a:p>
            <a:pPr marL="0" indent="0">
              <a:buNone/>
            </a:pPr>
            <a:endParaRPr lang="nb-NO" sz="500" dirty="0"/>
          </a:p>
          <a:p>
            <a:pPr marL="0" indent="0">
              <a:buNone/>
            </a:pPr>
            <a:r>
              <a:rPr lang="nb-NO" sz="2000" dirty="0"/>
              <a:t>Aktuelle refleksjonsspørsmål:</a:t>
            </a:r>
          </a:p>
          <a:p>
            <a:r>
              <a:rPr lang="nb-NO" sz="2000" i="1" dirty="0">
                <a:solidFill>
                  <a:srgbClr val="7030A0"/>
                </a:solidFill>
              </a:rPr>
              <a:t>Hvordan fungerer partssamarbeidet hos oss? </a:t>
            </a:r>
          </a:p>
          <a:p>
            <a:pPr lvl="1"/>
            <a:r>
              <a:rPr lang="nb-NO" i="1" dirty="0">
                <a:solidFill>
                  <a:srgbClr val="7030A0"/>
                </a:solidFill>
              </a:rPr>
              <a:t>Har vi en tilpasningsavtale som legger til rette for et godt og fruktbart partssamarbeid?</a:t>
            </a:r>
          </a:p>
          <a:p>
            <a:pPr lvl="1"/>
            <a:r>
              <a:rPr lang="nb-NO" i="1" dirty="0">
                <a:solidFill>
                  <a:srgbClr val="7030A0"/>
                </a:solidFill>
              </a:rPr>
              <a:t>Hva gjør partssamarbeidet viktig for oss?</a:t>
            </a:r>
          </a:p>
          <a:p>
            <a:pPr lvl="1"/>
            <a:r>
              <a:rPr lang="nb-NO" i="1" dirty="0">
                <a:solidFill>
                  <a:srgbClr val="7030A0"/>
                </a:solidFill>
              </a:rPr>
              <a:t>Hvordan kan vi eventuelt bedre praktiseringen av medbestemmelse i vår virksomhet? </a:t>
            </a:r>
          </a:p>
          <a:p>
            <a:r>
              <a:rPr lang="nb-NO" sz="2000" i="1" dirty="0">
                <a:solidFill>
                  <a:srgbClr val="7030A0"/>
                </a:solidFill>
              </a:rPr>
              <a:t>Hvordan involveres de ansatte i utviklingen av virksomheten (medvirkning)?</a:t>
            </a:r>
          </a:p>
          <a:p>
            <a:r>
              <a:rPr lang="nb-NO" sz="2000" i="1" dirty="0">
                <a:solidFill>
                  <a:srgbClr val="7030A0"/>
                </a:solidFill>
              </a:rPr>
              <a:t>Skaper vi psykologisk trygghet gjennom et tillitsbasert og inkluderende                                  arbeidsmiljø?</a:t>
            </a:r>
          </a:p>
          <a:p>
            <a:pPr lvl="1"/>
            <a:endParaRPr lang="nb-NO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5B3860B-2986-4A66-991B-2608E765B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737" y="1232899"/>
            <a:ext cx="7806206" cy="4903741"/>
          </a:xfrm>
        </p:spPr>
        <p:txBody>
          <a:bodyPr/>
          <a:lstStyle/>
          <a:p>
            <a:pPr marL="0" indent="0">
              <a:buNone/>
            </a:pPr>
            <a:r>
              <a:rPr lang="nb-NO" b="1" i="1" dirty="0"/>
              <a:t>Har vi kapasitet for endring?</a:t>
            </a:r>
          </a:p>
          <a:p>
            <a:pPr marL="0" indent="0">
              <a:buNone/>
            </a:pPr>
            <a:r>
              <a:rPr lang="nb-NO" sz="1800" dirty="0"/>
              <a:t>Samfunnet er i endring, den teknologiske utviklingen går stadig raskere og det økonomiske handlingsrommet vil bli mindre i fremtiden. Disse utviklingstrekkene skaper et behov for endring, omstilling og innovasjon.</a:t>
            </a:r>
          </a:p>
          <a:p>
            <a:pPr marL="0" indent="0">
              <a:buNone/>
            </a:pPr>
            <a:r>
              <a:rPr lang="nb-NO" sz="1800" dirty="0"/>
              <a:t>For å møte ovennevnte utfordringer må virksomhetene ha en kultur som preges av nysgjerrighet, åpenhet og nytenkning, der ansatte løser oppgaver på nye og innovative måter.</a:t>
            </a:r>
          </a:p>
          <a:p>
            <a:pPr marL="0" indent="0">
              <a:buNone/>
            </a:pPr>
            <a:r>
              <a:rPr lang="nb-NO" sz="1800" dirty="0"/>
              <a:t>I innovasjonsmeldingen nr. 30 (2019-2020)) ble det utviklet </a:t>
            </a:r>
            <a:r>
              <a:rPr lang="nb-NO" sz="180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kjennetegn ved kultur for innovasjon</a:t>
            </a:r>
            <a:r>
              <a:rPr lang="nb-NO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1800" dirty="0"/>
              <a:t>(se figur til høyre), som drøfter hvordan ulike ferdigheter og praksiser påvirker endringskapasiteten. Slik sett kan diskusjoner ut fra figuren fungere som en temperaturmåler.</a:t>
            </a:r>
          </a:p>
          <a:p>
            <a:pPr marL="0" indent="0">
              <a:buNone/>
            </a:pPr>
            <a:r>
              <a:rPr lang="nb-NO" sz="1800" dirty="0"/>
              <a:t>DFØ har senere utviklet </a:t>
            </a:r>
            <a:r>
              <a:rPr lang="nb-NO" sz="1800" dirty="0">
                <a:hlinkClick r:id="rId3"/>
              </a:rPr>
              <a:t>lederstøtte</a:t>
            </a:r>
            <a:r>
              <a:rPr lang="nb-NO" sz="1800" dirty="0"/>
              <a:t> for å drøfte virksomhetens kultur for innovasjon.</a:t>
            </a:r>
          </a:p>
          <a:p>
            <a:pPr marL="0" indent="0">
              <a:buNone/>
            </a:pPr>
            <a:r>
              <a:rPr lang="nb-NO" sz="1800" dirty="0"/>
              <a:t>På neste foil er figuren i et større format, i tillegg til noen aktuelle refleksjonsspørsmål.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icture 2" descr="Figur 7.2 Kjennetegn ved kultur for innovasjon&#10;">
            <a:extLst>
              <a:ext uri="{FF2B5EF4-FFF2-40B4-BE49-F238E27FC236}">
                <a16:creationId xmlns:a16="http://schemas.microsoft.com/office/drawing/2014/main" id="{F9BBD562-CA83-46C9-BF13-F8046D30CE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4523" y="2379339"/>
            <a:ext cx="3731476" cy="26108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781E521-CDB2-4B5E-B926-DD6A8BA4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7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01E7707-2951-C28D-2882-54410807AE65}"/>
              </a:ext>
            </a:extLst>
          </p:cNvPr>
          <p:cNvSpPr txBox="1"/>
          <p:nvPr/>
        </p:nvSpPr>
        <p:spPr>
          <a:xfrm>
            <a:off x="1325367" y="134241"/>
            <a:ext cx="10503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Mål 2 - Endring/omstilling: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Har endringskapasitet og legger til rette for nødvendige omstillingsprosesser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C367137-DCD0-56A3-955D-ED19A2D6C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41" y="89138"/>
            <a:ext cx="948375" cy="9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781E521-CDB2-4B5E-B926-DD6A8BA4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8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C367137-DCD0-56A3-955D-ED19A2D6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1" y="89138"/>
            <a:ext cx="948375" cy="948375"/>
          </a:xfrm>
          <a:prstGeom prst="rect">
            <a:avLst/>
          </a:prstGeom>
        </p:spPr>
      </p:pic>
      <p:pic>
        <p:nvPicPr>
          <p:cNvPr id="4" name="Picture 2" descr="Figur 7.2 Kjennetegn ved kultur for innovasjon&#10;">
            <a:extLst>
              <a:ext uri="{FF2B5EF4-FFF2-40B4-BE49-F238E27FC236}">
                <a16:creationId xmlns:a16="http://schemas.microsoft.com/office/drawing/2014/main" id="{F9BBD562-CA83-46C9-BF13-F8046D30CE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3273" y="708917"/>
            <a:ext cx="7603244" cy="61490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45709A3-2C4B-1757-A291-C2DCCB8B0541}"/>
              </a:ext>
            </a:extLst>
          </p:cNvPr>
          <p:cNvSpPr txBox="1"/>
          <p:nvPr/>
        </p:nvSpPr>
        <p:spPr>
          <a:xfrm>
            <a:off x="205483" y="1550013"/>
            <a:ext cx="41777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nb-NO" sz="2000" dirty="0"/>
              <a:t>Aktuelle refleksjonsspørsmål: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7030A0"/>
                </a:solidFill>
              </a:rPr>
              <a:t>Hvordan er vår kultur for læring, forbedring og innovasjon?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7030A0"/>
                </a:solidFill>
              </a:rPr>
              <a:t>Hva er mest utfordrende for å få til endringer hos oss?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7030A0"/>
                </a:solidFill>
              </a:rPr>
              <a:t>Hva kan hemme og fremme endringskapasiteten hos oss?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7030A0"/>
                </a:solidFill>
              </a:rPr>
              <a:t>Sett opp mot ferdigheter og praksiser i figuren – hvordan står det til i vår virksomhet?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1E7707-2951-C28D-2882-54410807AE65}"/>
              </a:ext>
            </a:extLst>
          </p:cNvPr>
          <p:cNvSpPr txBox="1"/>
          <p:nvPr/>
        </p:nvSpPr>
        <p:spPr>
          <a:xfrm>
            <a:off x="1325367" y="134241"/>
            <a:ext cx="10503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Mål 2 - Endring/omstilling: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Har endringskapasitet og legger til rette for nødvendige omstillingsprosesser</a:t>
            </a:r>
          </a:p>
        </p:txBody>
      </p:sp>
    </p:spTree>
    <p:extLst>
      <p:ext uri="{BB962C8B-B14F-4D97-AF65-F5344CB8AC3E}">
        <p14:creationId xmlns:p14="http://schemas.microsoft.com/office/powerpoint/2010/main" val="26039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A4875B1-217E-4702-A161-99615C5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9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1201AF9-EFC1-2903-D756-41F4537D1C59}"/>
              </a:ext>
            </a:extLst>
          </p:cNvPr>
          <p:cNvSpPr txBox="1"/>
          <p:nvPr/>
        </p:nvSpPr>
        <p:spPr>
          <a:xfrm>
            <a:off x="1325367" y="144515"/>
            <a:ext cx="10503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Mål 2 - Endring/omstilling: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</a:rPr>
              <a:t>Har endringskapasitet og legger til rette for nødvendige omstillingsprosesser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FEC7A7E-0F03-3016-DCE3-19422031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1" y="99412"/>
            <a:ext cx="948375" cy="94837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D40085B-F509-741A-22B7-76B9B7862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343" y="5179599"/>
            <a:ext cx="2444656" cy="1606488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B3AC709-CD18-7472-D633-FA7B829E142B}"/>
              </a:ext>
            </a:extLst>
          </p:cNvPr>
          <p:cNvSpPr txBox="1">
            <a:spLocks/>
          </p:cNvSpPr>
          <p:nvPr/>
        </p:nvSpPr>
        <p:spPr>
          <a:xfrm>
            <a:off x="363341" y="1047787"/>
            <a:ext cx="10718316" cy="51380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 i="1" dirty="0"/>
              <a:t>Hvordan får vi til gode endrings-/omstillingsprosesser i vår virksomhet?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Endring og omstilling er for mange offentlige virksomheter blitt en «normaltilstand». Viktige drivere er ny teknologi, nye/justerte tjenester/ordninger, krav om effektivisering og strammer økonomi.</a:t>
            </a:r>
          </a:p>
          <a:p>
            <a:pPr marL="0" indent="0">
              <a:buNone/>
            </a:pPr>
            <a:r>
              <a:rPr lang="nb-NO" sz="1800" dirty="0"/>
              <a:t>Aktuelle refleksjonsspørsmål:</a:t>
            </a:r>
          </a:p>
          <a:p>
            <a:r>
              <a:rPr lang="nb-NO" sz="2000" i="1" dirty="0">
                <a:solidFill>
                  <a:srgbClr val="7030A0"/>
                </a:solidFill>
              </a:rPr>
              <a:t>Hvilke er de meste kritiske omstillingsbehovene vi står ovenfor? </a:t>
            </a:r>
          </a:p>
          <a:p>
            <a:r>
              <a:rPr lang="nb-NO" sz="2000" i="1" dirty="0">
                <a:solidFill>
                  <a:srgbClr val="7030A0"/>
                </a:solidFill>
              </a:rPr>
              <a:t>Hva kjennetegner en god endrings-/omstillingsprosess? </a:t>
            </a:r>
          </a:p>
          <a:p>
            <a:r>
              <a:rPr lang="nb-NO" sz="2000" i="1" dirty="0">
                <a:solidFill>
                  <a:srgbClr val="7030A0"/>
                </a:solidFill>
              </a:rPr>
              <a:t>Hvordan forbereder vi nødvendige endring-/omstillingsprosesser?</a:t>
            </a:r>
          </a:p>
          <a:p>
            <a:r>
              <a:rPr lang="nb-NO" sz="2000" i="1" dirty="0">
                <a:solidFill>
                  <a:srgbClr val="7030A0"/>
                </a:solidFill>
              </a:rPr>
              <a:t>Utnytter vi mulighetene for effektivisering og bedre tjenester gjennom f.eks. digitalisering og innovasjon?</a:t>
            </a:r>
          </a:p>
          <a:p>
            <a:r>
              <a:rPr lang="nb-NO" sz="2000" i="1" dirty="0">
                <a:solidFill>
                  <a:srgbClr val="7030A0"/>
                </a:solidFill>
              </a:rPr>
              <a:t>Samhandler vi med andre virksomheter når det kan forbedre oppgaveløsningen?</a:t>
            </a:r>
          </a:p>
          <a:p>
            <a:r>
              <a:rPr lang="nb-NO" sz="2000" i="1" dirty="0">
                <a:solidFill>
                  <a:srgbClr val="7030A0"/>
                </a:solidFill>
              </a:rPr>
              <a:t>Hvilken rolle har vi som ledergruppe i omstillingsprosesser?</a:t>
            </a:r>
          </a:p>
          <a:p>
            <a:pPr lvl="1"/>
            <a:r>
              <a:rPr lang="nb-NO" i="1" dirty="0">
                <a:solidFill>
                  <a:srgbClr val="7030A0"/>
                </a:solidFill>
              </a:rPr>
              <a:t>Hva er vårt ansvar og hvilket ansvar skal ligge i andre deler av organisasjonen?</a:t>
            </a:r>
          </a:p>
          <a:p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14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 DFD">
  <a:themeElements>
    <a:clrScheme name="Egendefinert 3">
      <a:dk1>
        <a:srgbClr val="000000"/>
      </a:dk1>
      <a:lt1>
        <a:srgbClr val="FFFFFF"/>
      </a:lt1>
      <a:dk2>
        <a:srgbClr val="01383F"/>
      </a:dk2>
      <a:lt2>
        <a:srgbClr val="E7E6E6"/>
      </a:lt2>
      <a:accent1>
        <a:srgbClr val="3F9CA3"/>
      </a:accent1>
      <a:accent2>
        <a:srgbClr val="89D7D7"/>
      </a:accent2>
      <a:accent3>
        <a:srgbClr val="6EA0F5"/>
      </a:accent3>
      <a:accent4>
        <a:srgbClr val="79F0B2"/>
      </a:accent4>
      <a:accent5>
        <a:srgbClr val="AD54F0"/>
      </a:accent5>
      <a:accent6>
        <a:srgbClr val="F1E761"/>
      </a:accent6>
      <a:hlink>
        <a:srgbClr val="0563C1"/>
      </a:hlink>
      <a:folHlink>
        <a:srgbClr val="7F7F7F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CB91CEE2-34E9-4537-BB39-C7BAAF744504}" vid="{66E55428-F024-4120-826B-A139752DA3D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-presentasjon" ma:contentTypeID="0x0101002C1B27F07ED111E5A8370800200C9A6601030001C82EFFEB41D540AB010951117F3665" ma:contentTypeVersion="7" ma:contentTypeDescription="Opprett et nytt dokument." ma:contentTypeScope="" ma:versionID="3b747837fa29d51d3d6822dae2eb4d36">
  <xsd:schema xmlns:xsd="http://www.w3.org/2001/XMLSchema" xmlns:xs="http://www.w3.org/2001/XMLSchema" xmlns:p="http://schemas.microsoft.com/office/2006/metadata/properties" xmlns:ns1="http://schemas.microsoft.com/sharepoint/v3" xmlns:ns2="8cebade9-f8ca-421e-9a56-ff638d0cdc7f" xmlns:ns3="7336db60-c2e2-48a4-a665-79bc92a44b1c" xmlns:ns4="793ad56b-b905-482f-99c7-e0ad214f35d2" targetNamespace="http://schemas.microsoft.com/office/2006/metadata/properties" ma:root="true" ma:fieldsID="890590d9f96a599131a4e477645a9adb" ns1:_="" ns2:_="" ns3:_="" ns4:_="">
    <xsd:import namespace="http://schemas.microsoft.com/sharepoint/v3"/>
    <xsd:import namespace="8cebade9-f8ca-421e-9a56-ff638d0cdc7f"/>
    <xsd:import namespace="7336db60-c2e2-48a4-a665-79bc92a44b1c"/>
    <xsd:import namespace="793ad56b-b905-482f-99c7-e0ad214f35d2"/>
    <xsd:element name="properties">
      <xsd:complexType>
        <xsd:sequence>
          <xsd:element name="documentManagement">
            <xsd:complexType>
              <xsd:all>
                <xsd:element ref="ns2:N_x00f8_kkelord" minOccurs="0"/>
                <xsd:element ref="ns3:DssDokumentstatus" minOccurs="0"/>
                <xsd:element ref="ns4:DssWebsakRef" minOccurs="0"/>
                <xsd:element ref="ns4:DssArchivable" minOccurs="0"/>
                <xsd:element ref="ns3:DssForfattere" minOccurs="0"/>
                <xsd:element ref="ns1:AssignedTo" minOccurs="0"/>
                <xsd:element ref="ns3:DssNotater" minOccurs="0"/>
                <xsd:element ref="ns3:DssRelaterteOppgaver" minOccurs="0"/>
                <xsd:element ref="ns3:DssFremhevet" minOccurs="0"/>
                <xsd:element ref="ns3:TaxCatchAll" minOccurs="0"/>
                <xsd:element ref="ns3:TaxCatchAllLabel" minOccurs="0"/>
                <xsd:element ref="ns3:j358d4f44c8d4407bfdadb89ca0d912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8" nillable="true" ma:displayName="Tilordnet til" ma:hidden="true" ma:list="UserInfo" ma:internalName="AssignedTo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bade9-f8ca-421e-9a56-ff638d0cdc7f" elementFormDefault="qualified">
    <xsd:import namespace="http://schemas.microsoft.com/office/2006/documentManagement/types"/>
    <xsd:import namespace="http://schemas.microsoft.com/office/infopath/2007/PartnerControls"/>
    <xsd:element name="N_x00f8_kkelord" ma:index="2" nillable="true" ma:displayName="Nøkkelord" ma:default="01 Ingen nøkkelord er valgt" ma:format="Dropdown" ma:internalName="N_x00f8_kkelord">
      <xsd:simpleType>
        <xsd:restriction base="dms:Choice">
          <xsd:enumeration value="01 Ingen nøkkelord er valgt"/>
          <xsd:enumeration value="Analyse"/>
          <xsd:enumeration value="Arbeidsgiverbarometer"/>
          <xsd:enumeration value="Arbeidsgiverstrategi"/>
          <xsd:enumeration value="Diverse"/>
          <xsd:enumeration value="Kunnskapsinnhenting åremål"/>
          <xsd:enumeration value="Prosjekter - kunnskapsinnhenting"/>
          <xsd:enumeration value="Roller"/>
          <xsd:enumeration value="Strateg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6db60-c2e2-48a4-a665-79bc92a44b1c" elementFormDefault="qualified">
    <xsd:import namespace="http://schemas.microsoft.com/office/2006/documentManagement/types"/>
    <xsd:import namespace="http://schemas.microsoft.com/office/infopath/2007/PartnerControls"/>
    <xsd:element name="DssDokumentstatus" ma:index="4" nillable="true" ma:displayName="Dokumentstatus" ma:default="Under arbeid" ma:description="Status på dokumentet" ma:hidden="true" ma:internalName="DssDokumentstatus" ma:readOnly="false">
      <xsd:simpleType>
        <xsd:restriction base="dms:Choice">
          <xsd:enumeration value="Under arbeid"/>
          <xsd:enumeration value="Til godkjenning"/>
          <xsd:enumeration value="Ferdig"/>
          <xsd:enumeration value="Lagret i arkivet"/>
        </xsd:restriction>
      </xsd:simpleType>
    </xsd:element>
    <xsd:element name="DssForfattere" ma:index="7" nillable="true" ma:displayName="Forfattere" ma:description="" ma:internalName="DssForfatter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ssNotater" ma:index="9" nillable="true" ma:displayName="Notater" ma:internalName="DssNotater">
      <xsd:simpleType>
        <xsd:restriction base="dms:Note">
          <xsd:maxLength value="255"/>
        </xsd:restriction>
      </xsd:simpleType>
    </xsd:element>
    <xsd:element name="DssRelaterteOppgaver" ma:index="10" nillable="true" ma:displayName="Relaterte oppgaver" ma:hidden="true" ma:list="{b53f57ce-4aa5-4a9c-b3d8-90a25d9e9dcf}" ma:internalName="DssRelaterteOppgaver" ma:readOnly="false" ma:showField="Title" ma:web="7336db60-c2e2-48a4-a665-79bc92a44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ssFremhevet" ma:index="11" nillable="true" ma:displayName="Fremhevet" ma:description="Fremhevet dokument vises på Om rommet siden." ma:hidden="true" ma:internalName="DssFremhevet" ma:readOnly="false">
      <xsd:simpleType>
        <xsd:restriction base="dms:Text">
          <xsd:maxLength value="255"/>
        </xsd:restriction>
      </xsd:simpleType>
    </xsd:element>
    <xsd:element name="TaxCatchAll" ma:index="16" nillable="true" ma:displayName="Global taksonomikolonne" ma:hidden="true" ma:list="{85cbd534-86ee-494f-8a58-c3b1d31ee5f2}" ma:internalName="TaxCatchAll" ma:showField="CatchAllData" ma:web="7336db60-c2e2-48a4-a665-79bc92a44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Global taksonomikolonne1" ma:hidden="true" ma:list="{85cbd534-86ee-494f-8a58-c3b1d31ee5f2}" ma:internalName="TaxCatchAllLabel" ma:readOnly="true" ma:showField="CatchAllDataLabel" ma:web="7336db60-c2e2-48a4-a665-79bc92a44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358d4f44c8d4407bfdadb89ca0d912c" ma:index="20" nillable="true" ma:taxonomy="true" ma:internalName="j358d4f44c8d4407bfdadb89ca0d912c" ma:taxonomyFieldName="StoDokumenttype" ma:displayName="Dokumenttype" ma:fieldId="{3358d4f4-4c8d-4407-bfda-db89ca0d912c}" ma:sspId="dd1c9695-082f-4d62-9abb-ef5a22d84609" ma:termSetId="0a654049-3fd8-4db3-af59-338050fadd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WebsakRef" ma:index="5" nillable="true" ma:displayName="Arkivreferanse" ma:description="Referanse i arkivsystem" ma:internalName="DssWebsakRef">
      <xsd:simpleType>
        <xsd:restriction base="dms:Text"/>
      </xsd:simpleType>
    </xsd:element>
    <xsd:element name="DssArchivable" ma:index="6" nillable="true" ma:displayName="Arkivpliktig" ma:description="Er dokumentet arkivpliktig?" ma:internalName="DssArchiva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_x00f8_kkelord xmlns="8cebade9-f8ca-421e-9a56-ff638d0cdc7f">Arbeidsgiverstrategi</N_x00f8_kkelord>
    <DssDokumentstatus xmlns="7336db60-c2e2-48a4-a665-79bc92a44b1c">Under arbeid</DssDokumentstatus>
    <AssignedTo xmlns="http://schemas.microsoft.com/sharepoint/v3">
      <UserInfo>
        <DisplayName/>
        <AccountId xsi:nil="true"/>
        <AccountType/>
      </UserInfo>
    </AssignedTo>
    <DssFremhevet xmlns="7336db60-c2e2-48a4-a665-79bc92a44b1c" xsi:nil="true"/>
    <TaxCatchAll xmlns="7336db60-c2e2-48a4-a665-79bc92a44b1c"/>
    <DssForfattere xmlns="7336db60-c2e2-48a4-a665-79bc92a44b1c">
      <UserInfo>
        <DisplayName/>
        <AccountId xsi:nil="true"/>
        <AccountType/>
      </UserInfo>
    </DssForfattere>
    <DssArchivable xmlns="793ad56b-b905-482f-99c7-e0ad214f35d2">false</DssArchivable>
    <DssNotater xmlns="7336db60-c2e2-48a4-a665-79bc92a44b1c" xsi:nil="true"/>
    <DssRelaterteOppgaver xmlns="7336db60-c2e2-48a4-a665-79bc92a44b1c"/>
    <j358d4f44c8d4407bfdadb89ca0d912c xmlns="7336db60-c2e2-48a4-a665-79bc92a44b1c">
      <Terms xmlns="http://schemas.microsoft.com/office/infopath/2007/PartnerControls"/>
    </j358d4f44c8d4407bfdadb89ca0d912c>
    <DssWebsakRef xmlns="793ad56b-b905-482f-99c7-e0ad214f35d2" xsi:nil="true"/>
  </documentManagement>
</p:properties>
</file>

<file path=customXml/itemProps1.xml><?xml version="1.0" encoding="utf-8"?>
<ds:datastoreItem xmlns:ds="http://schemas.openxmlformats.org/officeDocument/2006/customXml" ds:itemID="{5FF34444-003E-4352-95D3-95561D61F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ebade9-f8ca-421e-9a56-ff638d0cdc7f"/>
    <ds:schemaRef ds:uri="7336db60-c2e2-48a4-a665-79bc92a44b1c"/>
    <ds:schemaRef ds:uri="793ad56b-b905-482f-99c7-e0ad214f3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3D4F30-23FC-40B4-ABD3-8956454A0D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D5F14-766F-4557-9FF6-F3A27F4DB91D}">
  <ds:schemaRefs>
    <ds:schemaRef ds:uri="http://purl.org/dc/dcmitype/"/>
    <ds:schemaRef ds:uri="8cebade9-f8ca-421e-9a56-ff638d0cdc7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93ad56b-b905-482f-99c7-e0ad214f35d2"/>
    <ds:schemaRef ds:uri="7336db60-c2e2-48a4-a665-79bc92a44b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1958</TotalTime>
  <Words>2076</Words>
  <Application>Microsoft Office PowerPoint</Application>
  <PresentationFormat>Widescreen</PresentationFormat>
  <Paragraphs>197</Paragraphs>
  <Slides>14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Open Sans</vt:lpstr>
      <vt:lpstr>Wingdings</vt:lpstr>
      <vt:lpstr>Default Theme DFD</vt:lpstr>
      <vt:lpstr>PowerPoint-presentasjon</vt:lpstr>
      <vt:lpstr>Kjære virksomhetsleder og ledergrupper</vt:lpstr>
      <vt:lpstr>PowerPoint-presentasjon</vt:lpstr>
      <vt:lpstr>Forventninger til virksomhetsleder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Er du interessert i mer?  Finn verktøy og erfaringer på Statens arbeidsgiverportal!</vt:lpstr>
    </vt:vector>
  </TitlesOfParts>
  <Company>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Lars-Erik Becken</dc:creator>
  <cp:lastModifiedBy>Stina Hansteen Solhøy</cp:lastModifiedBy>
  <cp:revision>45</cp:revision>
  <cp:lastPrinted>2024-11-22T11:52:56Z</cp:lastPrinted>
  <dcterms:created xsi:type="dcterms:W3CDTF">2024-06-05T08:50:43Z</dcterms:created>
  <dcterms:modified xsi:type="dcterms:W3CDTF">2024-11-27T11:32:45Z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a0defb-d95a-4801-9cac-afdefc91cdbd_Enabled">
    <vt:lpwstr>true</vt:lpwstr>
  </property>
  <property fmtid="{D5CDD505-2E9C-101B-9397-08002B2CF9AE}" pid="3" name="MSIP_Label_b7a0defb-d95a-4801-9cac-afdefc91cdbd_SetDate">
    <vt:lpwstr>2022-08-29T11:31:38Z</vt:lpwstr>
  </property>
  <property fmtid="{D5CDD505-2E9C-101B-9397-08002B2CF9AE}" pid="4" name="MSIP_Label_b7a0defb-d95a-4801-9cac-afdefc91cdbd_Method">
    <vt:lpwstr>Standard</vt:lpwstr>
  </property>
  <property fmtid="{D5CDD505-2E9C-101B-9397-08002B2CF9AE}" pid="5" name="MSIP_Label_b7a0defb-d95a-4801-9cac-afdefc91cdbd_Name">
    <vt:lpwstr>Intern (KDD)</vt:lpwstr>
  </property>
  <property fmtid="{D5CDD505-2E9C-101B-9397-08002B2CF9AE}" pid="6" name="MSIP_Label_b7a0defb-d95a-4801-9cac-afdefc91cdbd_SiteId">
    <vt:lpwstr>f696e186-1c3b-44cd-bf76-5ace0e7007bd</vt:lpwstr>
  </property>
  <property fmtid="{D5CDD505-2E9C-101B-9397-08002B2CF9AE}" pid="7" name="MSIP_Label_b7a0defb-d95a-4801-9cac-afdefc91cdbd_ActionId">
    <vt:lpwstr>aa5f2985-f1f7-4c0e-ab69-5ab9f5b85ad1</vt:lpwstr>
  </property>
  <property fmtid="{D5CDD505-2E9C-101B-9397-08002B2CF9AE}" pid="8" name="MSIP_Label_b7a0defb-d95a-4801-9cac-afdefc91cdbd_ContentBits">
    <vt:lpwstr>0</vt:lpwstr>
  </property>
  <property fmtid="{D5CDD505-2E9C-101B-9397-08002B2CF9AE}" pid="9" name="StoDokumenttype">
    <vt:lpwstr/>
  </property>
  <property fmtid="{D5CDD505-2E9C-101B-9397-08002B2CF9AE}" pid="10" name="ContentTypeId">
    <vt:lpwstr>0x0101002C1B27F07ED111E5A8370800200C9A6601030001C82EFFEB41D540AB010951117F3665</vt:lpwstr>
  </property>
</Properties>
</file>