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6" r:id="rId5"/>
    <p:sldId id="273" r:id="rId6"/>
    <p:sldId id="275" r:id="rId7"/>
    <p:sldId id="277" r:id="rId8"/>
    <p:sldId id="278" r:id="rId9"/>
    <p:sldId id="276" r:id="rId10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7E9135-F3E3-6BB9-5EC3-510397B224CF}" name="Arnodd Håpnes /Naturvernforbundet" initials="AH/" userId="S::rh21@naturvernforbundet.no::31fd3a9c-b96b-439a-b397-78c94c7f170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7E7E"/>
    <a:srgbClr val="687775"/>
    <a:srgbClr val="85AFAA"/>
    <a:srgbClr val="7BA19D"/>
    <a:srgbClr val="736346"/>
    <a:srgbClr val="7B7D7D"/>
    <a:srgbClr val="5D6B68"/>
    <a:srgbClr val="AEB0BF"/>
    <a:srgbClr val="85B2A7"/>
    <a:srgbClr val="115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A3FE59-A1DC-400D-BC67-2EEFD9BC0495}">
  <a:tblStyle styleId="{87A3FE59-A1DC-400D-BC67-2EEFD9BC0495}" styleName="Naturvernforbundet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lt1"/>
          </a:solidFill>
        </a:fill>
      </a:tcStyle>
    </a:wholeTbl>
    <a:firstRow>
      <a:tcTxStyle b="off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1" autoAdjust="0"/>
    <p:restoredTop sz="94660"/>
  </p:normalViewPr>
  <p:slideViewPr>
    <p:cSldViewPr snapToGrid="0">
      <p:cViewPr varScale="1">
        <p:scale>
          <a:sx n="95" d="100"/>
          <a:sy n="95" d="100"/>
        </p:scale>
        <p:origin x="2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19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420A32-D690-E4EA-9E6D-77413151F9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43C2CC-C5F4-C3FC-1587-F4542F1849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0F69D-AD12-4E7B-A2C8-E438B4D42DFA}" type="datetimeFigureOut">
              <a:rPr lang="nb-NO" smtClean="0"/>
              <a:t>30.11.2022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26CBF4-5058-CB9D-F809-349344EA2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56826-944C-22E7-DF68-60668C4826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BCE51-8E8F-4D6E-A9F8-3F69F9DAE9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2179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A9326-27D7-4F3F-9B9D-E77BB52AD6D7}" type="datetimeFigureOut">
              <a:rPr lang="nb-NO" smtClean="0"/>
              <a:t>30.11.2022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D46CD-F092-4A53-AB4F-B929B57D85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658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Både jakte ned bestander som ikke beskattes nok OG unngå jakt på arter der vi har et dårlig kunnskapsgrunnlag eller som ikke skal skytes ut fra  moderne jaktetiske prinsipper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D46CD-F092-4A53-AB4F-B929B57D857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5191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D46CD-F092-4A53-AB4F-B929B57D857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3224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800" dirty="0"/>
              <a:t>NINA: Status for jaktbart småvilt: For en del andre fuglearter og de fleste pattedyrartene er bestandsinformasjonen mangelfull. Dette vanskeliggjør en vurdering av bestandsstatus, geografisk fordeling og utviklingstrender. Mårdyr, </a:t>
            </a:r>
            <a:r>
              <a:rPr lang="nb-NO" sz="800" dirty="0" err="1"/>
              <a:t>jerpe</a:t>
            </a:r>
            <a:r>
              <a:rPr lang="nb-NO" sz="800" dirty="0"/>
              <a:t>, hare for å nevne noen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D46CD-F092-4A53-AB4F-B929B57D857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591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107DBC-982B-D990-4B86-816A49EE6C4A}"/>
              </a:ext>
            </a:extLst>
          </p:cNvPr>
          <p:cNvSpPr/>
          <p:nvPr userDrawn="1"/>
        </p:nvSpPr>
        <p:spPr>
          <a:xfrm>
            <a:off x="0" y="0"/>
            <a:ext cx="405517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8" name="Picture 7" descr="A picture containing website&#10;&#10;Description automatically generated" hidden="1">
            <a:extLst>
              <a:ext uri="{FF2B5EF4-FFF2-40B4-BE49-F238E27FC236}">
                <a16:creationId xmlns:a16="http://schemas.microsoft.com/office/drawing/2014/main" id="{40D24718-063B-37F5-573C-0FB4A336C6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2077" y="1268486"/>
            <a:ext cx="6301916" cy="2387600"/>
          </a:xfrm>
        </p:spPr>
        <p:txBody>
          <a:bodyPr anchor="b"/>
          <a:lstStyle>
            <a:lvl1pPr algn="l">
              <a:lnSpc>
                <a:spcPct val="101000"/>
              </a:lnSpc>
              <a:defRPr sz="5001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2077" y="3940886"/>
            <a:ext cx="6301916" cy="165576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900">
                <a:solidFill>
                  <a:schemeClr val="tx2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0053C8-F83F-05E6-6F6C-45EA0066C4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4314" y="730335"/>
            <a:ext cx="3876386" cy="539415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93932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7EA0333-933B-14EA-DF2A-E905EAB952A9}"/>
              </a:ext>
            </a:extLst>
          </p:cNvPr>
          <p:cNvSpPr/>
          <p:nvPr userDrawn="1"/>
        </p:nvSpPr>
        <p:spPr>
          <a:xfrm>
            <a:off x="0" y="6106540"/>
            <a:ext cx="12192000" cy="7513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83ECC0-A764-428F-C87D-F8A1576FB866}"/>
              </a:ext>
            </a:extLst>
          </p:cNvPr>
          <p:cNvSpPr/>
          <p:nvPr userDrawn="1"/>
        </p:nvSpPr>
        <p:spPr>
          <a:xfrm>
            <a:off x="0" y="0"/>
            <a:ext cx="12192000" cy="1046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4" name="Picture 3" descr="Graphical user interface, text, application&#10;&#10;Description automatically generated" hidden="1">
            <a:extLst>
              <a:ext uri="{FF2B5EF4-FFF2-40B4-BE49-F238E27FC236}">
                <a16:creationId xmlns:a16="http://schemas.microsoft.com/office/drawing/2014/main" id="{4BF8EBB4-FEF9-ABA1-513F-330C101AED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"/>
            <a:ext cx="12192000" cy="68579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87775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07894A8-6B1F-E366-9D0D-7EA8217123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3521" y="2514891"/>
            <a:ext cx="10750471" cy="3328579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l">
              <a:defRPr>
                <a:solidFill>
                  <a:schemeClr val="tx2"/>
                </a:solidFill>
              </a:defRPr>
            </a:lvl4pPr>
            <a:lvl5pPr algn="l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50C76CB-348C-C646-1B9B-D537F2FE4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21" y="1276498"/>
            <a:ext cx="10750471" cy="780902"/>
          </a:xfrm>
        </p:spPr>
        <p:txBody>
          <a:bodyPr anchor="b"/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F4C93AD-D34B-78C5-4ECD-97F4CA70D5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7984" y="415742"/>
            <a:ext cx="3016007" cy="33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6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s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521" y="1276498"/>
            <a:ext cx="10750471" cy="780902"/>
          </a:xfrm>
        </p:spPr>
        <p:txBody>
          <a:bodyPr anchor="b"/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38224" y="6379767"/>
            <a:ext cx="745768" cy="214694"/>
          </a:xfrm>
        </p:spPr>
        <p:txBody>
          <a:bodyPr/>
          <a:lstStyle>
            <a:lvl1pPr>
              <a:defRPr>
                <a:solidFill>
                  <a:srgbClr val="7B7D7D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42C5C8-1C2B-46B4-775E-EB05ECACBD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521" y="2363788"/>
            <a:ext cx="3419920" cy="1827697"/>
          </a:xfrm>
          <a:prstGeom prst="rect">
            <a:avLst/>
          </a:prstGeom>
          <a:solidFill>
            <a:schemeClr val="accent3"/>
          </a:solidFill>
        </p:spPr>
        <p:txBody>
          <a:bodyPr lIns="360000" tIns="360000" rIns="360000" bIns="360000" anchor="ctr"/>
          <a:lstStyle>
            <a:lvl1pPr marL="0" indent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98C5C99-2EB9-02F3-84B8-119666A2C4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3521" y="4403350"/>
            <a:ext cx="3419920" cy="1827697"/>
          </a:xfrm>
          <a:prstGeom prst="rect">
            <a:avLst/>
          </a:prstGeom>
          <a:solidFill>
            <a:schemeClr val="accent3"/>
          </a:solidFill>
        </p:spPr>
        <p:txBody>
          <a:bodyPr lIns="360000" tIns="360000" rIns="360000" bIns="360000" anchor="ctr"/>
          <a:lstStyle>
            <a:lvl1pPr marL="0" indent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BBEC2B0-F285-B6BE-16C3-46157E51AF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6040" y="2363788"/>
            <a:ext cx="3419920" cy="1827697"/>
          </a:xfrm>
          <a:prstGeom prst="rect">
            <a:avLst/>
          </a:prstGeom>
          <a:solidFill>
            <a:schemeClr val="accent3"/>
          </a:solidFill>
        </p:spPr>
        <p:txBody>
          <a:bodyPr lIns="360000" tIns="360000" rIns="360000" bIns="360000" anchor="ctr"/>
          <a:lstStyle>
            <a:lvl1pPr marL="0" indent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D2156E0-7E6E-2AE6-338D-FF9F09B0FE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6040" y="4403350"/>
            <a:ext cx="3419920" cy="1827697"/>
          </a:xfrm>
          <a:prstGeom prst="rect">
            <a:avLst/>
          </a:prstGeom>
          <a:solidFill>
            <a:schemeClr val="accent3"/>
          </a:solidFill>
        </p:spPr>
        <p:txBody>
          <a:bodyPr lIns="360000" tIns="360000" rIns="360000" bIns="360000" anchor="ctr"/>
          <a:lstStyle>
            <a:lvl1pPr marL="0" indent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609AD8F-F630-A14C-503C-14C4670D71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64073" y="2363788"/>
            <a:ext cx="3419920" cy="1827697"/>
          </a:xfrm>
          <a:prstGeom prst="rect">
            <a:avLst/>
          </a:prstGeom>
          <a:solidFill>
            <a:schemeClr val="accent3"/>
          </a:solidFill>
        </p:spPr>
        <p:txBody>
          <a:bodyPr lIns="360000" tIns="360000" rIns="360000" bIns="360000" anchor="ctr"/>
          <a:lstStyle>
            <a:lvl1pPr marL="0" indent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F42B89B-39CA-7690-47B2-A384907F55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64073" y="4403350"/>
            <a:ext cx="3419920" cy="1827697"/>
          </a:xfrm>
          <a:prstGeom prst="rect">
            <a:avLst/>
          </a:prstGeom>
          <a:solidFill>
            <a:schemeClr val="accent3"/>
          </a:solidFill>
        </p:spPr>
        <p:txBody>
          <a:bodyPr lIns="360000" tIns="360000" rIns="360000" bIns="360000" anchor="ctr"/>
          <a:lstStyle>
            <a:lvl1pPr marL="0" indent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32389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521" y="1276498"/>
            <a:ext cx="10750362" cy="780902"/>
          </a:xfrm>
        </p:spPr>
        <p:txBody>
          <a:bodyPr anchor="b"/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38224" y="6379767"/>
            <a:ext cx="745768" cy="214694"/>
          </a:xfrm>
        </p:spPr>
        <p:txBody>
          <a:bodyPr/>
          <a:lstStyle>
            <a:lvl1pPr>
              <a:defRPr>
                <a:solidFill>
                  <a:srgbClr val="7B7D7D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D089CB4A-B13F-AE8D-3003-C94DEACA2C9F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733521" y="2363788"/>
            <a:ext cx="10750362" cy="3867259"/>
          </a:xfrm>
        </p:spPr>
        <p:txBody>
          <a:bodyPr/>
          <a:lstStyle/>
          <a:p>
            <a:r>
              <a:rPr lang="nb-NO"/>
              <a:t>Klikk ikonet for å legge til en tabell</a:t>
            </a:r>
          </a:p>
        </p:txBody>
      </p:sp>
    </p:spTree>
    <p:extLst>
      <p:ext uri="{BB962C8B-B14F-4D97-AF65-F5344CB8AC3E}">
        <p14:creationId xmlns:p14="http://schemas.microsoft.com/office/powerpoint/2010/main" val="70180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oks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521" y="1276498"/>
            <a:ext cx="10750471" cy="780902"/>
          </a:xfrm>
        </p:spPr>
        <p:txBody>
          <a:bodyPr anchor="b"/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42C5C8-1C2B-46B4-775E-EB05ECACBD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521" y="2846768"/>
            <a:ext cx="3419920" cy="2950019"/>
          </a:xfrm>
          <a:prstGeom prst="rect">
            <a:avLst/>
          </a:prstGeom>
          <a:solidFill>
            <a:schemeClr val="accent1"/>
          </a:solidFill>
        </p:spPr>
        <p:txBody>
          <a:bodyPr lIns="360000" tIns="360000" rIns="360000" bIns="360000" anchor="ctr"/>
          <a:lstStyle>
            <a:lvl1pPr marL="0" indent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00" b="0" i="0" u="none" cap="none">
                <a:solidFill>
                  <a:schemeClr val="bg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3852A8B-2623-A476-7C4C-1C661ADFF5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8796" y="2847095"/>
            <a:ext cx="3419920" cy="2950019"/>
          </a:xfrm>
          <a:prstGeom prst="rect">
            <a:avLst/>
          </a:prstGeom>
          <a:solidFill>
            <a:schemeClr val="accent5"/>
          </a:solidFill>
        </p:spPr>
        <p:txBody>
          <a:bodyPr lIns="360000" tIns="360000" rIns="360000" bIns="360000" anchor="ctr"/>
          <a:lstStyle>
            <a:lvl1pPr marL="0" indent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A3DBA4B4-D944-F3D9-E5CD-8A879B7D6E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64073" y="2846768"/>
            <a:ext cx="3419920" cy="2950019"/>
          </a:xfrm>
          <a:prstGeom prst="rect">
            <a:avLst/>
          </a:prstGeom>
          <a:solidFill>
            <a:srgbClr val="B6D6D1"/>
          </a:solidFill>
        </p:spPr>
        <p:txBody>
          <a:bodyPr lIns="360000" tIns="360000" rIns="360000" bIns="360000" anchor="ctr"/>
          <a:lstStyle>
            <a:lvl1pPr marL="0" indent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F65A55-787B-2EDF-F7CF-3F82C0EFBF5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7B7D7D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0742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l, tekst og bil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234A39-FAE5-302A-65BD-08F9B2254BE0}"/>
              </a:ext>
            </a:extLst>
          </p:cNvPr>
          <p:cNvSpPr/>
          <p:nvPr userDrawn="1"/>
        </p:nvSpPr>
        <p:spPr>
          <a:xfrm>
            <a:off x="0" y="0"/>
            <a:ext cx="4056335" cy="685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9EB800-51FA-8BBF-F6EC-FFC2418BE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907" y="1784762"/>
            <a:ext cx="2094185" cy="1135757"/>
          </a:xfr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6201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3F5A13E-C588-D031-9ADE-8303EB4507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6524" y="1784762"/>
            <a:ext cx="3977468" cy="113575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61E228A-CEEA-0918-4100-AE685F2F8D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48907" y="3274100"/>
            <a:ext cx="2094185" cy="1135757"/>
          </a:xfr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6201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nb-NO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14AB201-3EA0-B92C-35BB-1E1CC83F6E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06524" y="3274100"/>
            <a:ext cx="3977468" cy="113575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42D14AC-88B8-73C5-78FD-9B851D4F8F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8907" y="4764231"/>
            <a:ext cx="2094185" cy="1135757"/>
          </a:xfr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6201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nb-NO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68D1030-CB60-0AF7-C036-DFA75F6ECD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06524" y="4764231"/>
            <a:ext cx="3977468" cy="113575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A1A109A-752E-3127-1B4C-09BFB9DF6C6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37515" y="737505"/>
            <a:ext cx="3849831" cy="539889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9B6F06-C85C-EEA3-9BCB-E7DBAB80E51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rgbClr val="7B7D7D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3812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tal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0556" y="2212514"/>
            <a:ext cx="8830888" cy="2086900"/>
          </a:xfrm>
        </p:spPr>
        <p:txBody>
          <a:bodyPr anchor="b"/>
          <a:lstStyle>
            <a:lvl1pPr algn="ctr">
              <a:defRPr sz="12402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00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6346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ED34705-8227-F6A0-C565-EC1E04FE21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0556" y="4439779"/>
            <a:ext cx="8830888" cy="16783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0256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CAAA4-0D21-1129-212C-C54968F33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4254" y="6356350"/>
            <a:ext cx="409738" cy="238111"/>
          </a:xfrm>
        </p:spPr>
        <p:txBody>
          <a:bodyPr/>
          <a:lstStyle>
            <a:lvl1pPr>
              <a:defRPr>
                <a:solidFill>
                  <a:srgbClr val="7B7D7D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32177E-279B-12AA-9A39-718EF0F0D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21" y="1276498"/>
            <a:ext cx="10750471" cy="780902"/>
          </a:xfrm>
        </p:spPr>
        <p:txBody>
          <a:bodyPr anchor="b"/>
          <a:lstStyle>
            <a:lvl1pPr algn="ctr">
              <a:defRPr sz="4601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9257F3-BFE7-C1DB-77FD-E5FFA4E6F1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13034" y="2728275"/>
            <a:ext cx="2418871" cy="2404389"/>
          </a:xfrm>
          <a:prstGeom prst="roundRect">
            <a:avLst>
              <a:gd name="adj" fmla="val 6841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070BF2E-35E6-75DC-8DE2-783AD18D22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99321" y="2728275"/>
            <a:ext cx="2418871" cy="2404389"/>
          </a:xfrm>
          <a:prstGeom prst="roundRect">
            <a:avLst>
              <a:gd name="adj" fmla="val 6841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BDE34209-E72B-FB47-D606-01D8C4287B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85608" y="2749969"/>
            <a:ext cx="2418871" cy="2404389"/>
          </a:xfrm>
          <a:prstGeom prst="roundRect">
            <a:avLst>
              <a:gd name="adj" fmla="val 6841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8BD4C16-B2A2-8A30-A745-3FEAB9F823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3034" y="5300611"/>
            <a:ext cx="2418871" cy="451926"/>
          </a:xfrm>
        </p:spPr>
        <p:txBody>
          <a:bodyPr anchor="t"/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</a:t>
            </a:r>
            <a:r>
              <a:rPr lang="en-US" dirty="0" err="1"/>
              <a:t>Etternavn</a:t>
            </a:r>
            <a:endParaRPr lang="nb-NO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FACAB16-F8C9-4DC6-8B43-0BE7922ADA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13034" y="5835570"/>
            <a:ext cx="2418871" cy="620784"/>
          </a:xfrm>
        </p:spPr>
        <p:txBody>
          <a:bodyPr anchor="t"/>
          <a:lstStyle>
            <a:lvl1pPr marL="0" indent="0" algn="ctr">
              <a:lnSpc>
                <a:spcPct val="90000"/>
              </a:lnSpc>
              <a:buNone/>
              <a:defRPr sz="1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6A7ADF7D-3C54-01C6-C1D3-8EF62BB5AD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99321" y="5300611"/>
            <a:ext cx="2418871" cy="45192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</a:t>
            </a:r>
            <a:r>
              <a:rPr lang="en-US" dirty="0" err="1"/>
              <a:t>Etternavn</a:t>
            </a:r>
            <a:endParaRPr lang="nb-NO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857D0ECC-7464-268D-35AB-E237E2135B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99321" y="5835570"/>
            <a:ext cx="2418871" cy="620784"/>
          </a:xfrm>
        </p:spPr>
        <p:txBody>
          <a:bodyPr anchor="t"/>
          <a:lstStyle>
            <a:lvl1pPr marL="0" indent="0" algn="ctr">
              <a:lnSpc>
                <a:spcPct val="90000"/>
              </a:lnSpc>
              <a:buNone/>
              <a:defRPr sz="1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203AB0C7-9D48-3EFD-EAF7-D20235CBF9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85608" y="5300611"/>
            <a:ext cx="2418871" cy="45192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</a:t>
            </a:r>
            <a:r>
              <a:rPr lang="en-US" dirty="0" err="1"/>
              <a:t>Etternavn</a:t>
            </a:r>
            <a:endParaRPr lang="nb-NO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3B3B60C2-F925-ACA7-A496-4F076F86D4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85608" y="5835570"/>
            <a:ext cx="2418871" cy="620784"/>
          </a:xfrm>
        </p:spPr>
        <p:txBody>
          <a:bodyPr anchor="t"/>
          <a:lstStyle>
            <a:lvl1pPr marL="0" indent="0" algn="ctr">
              <a:lnSpc>
                <a:spcPct val="90000"/>
              </a:lnSpc>
              <a:buNone/>
              <a:defRPr sz="1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20507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bilde venstre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02463-646D-1822-8C89-BDE12005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6B68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EA970F7-93F7-5848-EBB1-1E01BC390C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DB3C71D-E12B-4FBE-751A-11D8DE870F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4141" y="3128191"/>
            <a:ext cx="4630941" cy="28376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9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0507F1-4AE3-31BD-C5ED-C1627D175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141" y="1498732"/>
            <a:ext cx="463985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04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bilde høy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02463-646D-1822-8C89-BDE12005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9F28-EAEE-46E9-879B-415EFE472FE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EA970F7-93F7-5848-EBB1-1E01BC390C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le 11">
            <a:extLst>
              <a:ext uri="{FF2B5EF4-FFF2-40B4-BE49-F238E27FC236}">
                <a16:creationId xmlns:a16="http://schemas.microsoft.com/office/drawing/2014/main" id="{E4235988-48B0-291D-F426-71BBDFA0E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11" y="1498732"/>
            <a:ext cx="46497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63EEB5-0722-2D13-25D4-843103B729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412" y="3128191"/>
            <a:ext cx="4649771" cy="2837656"/>
          </a:xfrm>
          <a:prstGeom prst="rect">
            <a:avLst/>
          </a:prstGeom>
        </p:spPr>
        <p:txBody>
          <a:bodyPr lIns="0" tIns="0" rIns="0" bIns="0"/>
          <a:lstStyle>
            <a:lvl1pPr marL="228611" indent="-228611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2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2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2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5390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5C66-CFDA-ACAE-D48F-3C17E76C0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776" y="2377138"/>
            <a:ext cx="10739217" cy="1325563"/>
          </a:xfrm>
        </p:spPr>
        <p:txBody>
          <a:bodyPr/>
          <a:lstStyle>
            <a:lvl1pPr>
              <a:defRPr sz="66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7FE2F6-029C-7323-D680-BA7E72BD84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5266" y="4684694"/>
            <a:ext cx="7448726" cy="1143132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C40397A-7D38-2E78-D89B-822CE5652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7984" y="415742"/>
            <a:ext cx="3011138" cy="33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5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 oss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C8EAE4-9382-7725-CF08-BC3B57EAC6D8}"/>
              </a:ext>
            </a:extLst>
          </p:cNvPr>
          <p:cNvSpPr/>
          <p:nvPr userDrawn="1"/>
        </p:nvSpPr>
        <p:spPr>
          <a:xfrm>
            <a:off x="0" y="0"/>
            <a:ext cx="6092428" cy="6857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B7D7D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1D1E78-3480-96C6-7699-397330C260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2727" y="732716"/>
            <a:ext cx="4623402" cy="538542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93B368F3-345C-805C-233C-DFC1E348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142" y="1498732"/>
            <a:ext cx="463985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0C5C8-113A-E2B2-0361-E87830970B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4142" y="3128191"/>
            <a:ext cx="4639850" cy="2837656"/>
          </a:xfrm>
          <a:prstGeom prst="rect">
            <a:avLst/>
          </a:prstGeom>
        </p:spPr>
        <p:txBody>
          <a:bodyPr lIns="0" tIns="0" rIns="0" bIns="0"/>
          <a:lstStyle>
            <a:lvl1pPr marL="228611" indent="-228611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2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2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2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047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t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142" y="1498732"/>
            <a:ext cx="4639850" cy="2075061"/>
          </a:xfrm>
        </p:spPr>
        <p:txBody>
          <a:bodyPr/>
          <a:lstStyle>
            <a:lvl1pPr>
              <a:lnSpc>
                <a:spcPct val="11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42ED2D-6E09-0350-57EC-051818707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4143" y="3898683"/>
            <a:ext cx="4639850" cy="18243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9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927A92F-42FD-4E9A-23B7-651927268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6619" y="1729656"/>
            <a:ext cx="3741146" cy="339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5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bei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3411" y="3128191"/>
            <a:ext cx="10750581" cy="283765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6346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3B4D5DF-3BBF-1472-AB73-3AAE06E09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3488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3411" y="3128191"/>
            <a:ext cx="10750581" cy="28376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5AFAA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3B4D5DF-3BBF-1472-AB73-3AAE06E09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FBDBCF6-5E66-8420-2AEF-90075B9CC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7984" y="415742"/>
            <a:ext cx="3011138" cy="33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45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2EF2663-8D2D-B0B7-079F-FA68877B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E7E7E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432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C8EAE4-9382-7725-CF08-BC3B57EAC6D8}"/>
              </a:ext>
            </a:extLst>
          </p:cNvPr>
          <p:cNvSpPr/>
          <p:nvPr userDrawn="1"/>
        </p:nvSpPr>
        <p:spPr>
          <a:xfrm>
            <a:off x="0" y="0"/>
            <a:ext cx="6092428" cy="6857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B7D7D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42ED2D-6E09-0350-57EC-051818707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8649" y="3135969"/>
            <a:ext cx="4315343" cy="25870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400" b="0" i="1" u="none" cap="none">
                <a:solidFill>
                  <a:schemeClr val="accent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1D1E78-3480-96C6-7699-397330C260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092428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C9D32E5-BA41-64C2-EF9F-1583B1E732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8649" y="2534874"/>
            <a:ext cx="466633" cy="38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2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 hidden="1">
            <a:extLst>
              <a:ext uri="{FF2B5EF4-FFF2-40B4-BE49-F238E27FC236}">
                <a16:creationId xmlns:a16="http://schemas.microsoft.com/office/drawing/2014/main" id="{AB64DE85-1D8D-2D7C-918A-F7477CC32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FC8EAE4-9382-7725-CF08-BC3B57EAC6D8}"/>
              </a:ext>
            </a:extLst>
          </p:cNvPr>
          <p:cNvSpPr/>
          <p:nvPr userDrawn="1"/>
        </p:nvSpPr>
        <p:spPr>
          <a:xfrm>
            <a:off x="6099572" y="50"/>
            <a:ext cx="6092428" cy="6857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142" y="1498732"/>
            <a:ext cx="463985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6346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1D1E78-3480-96C6-7699-397330C260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2727" y="732716"/>
            <a:ext cx="4623402" cy="538542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C28FC36-F1B2-BC27-5E99-24F1ECDF26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7984" y="415742"/>
            <a:ext cx="3016007" cy="33362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DC7A8-6389-0D50-8DF6-287686DD19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4143" y="3135969"/>
            <a:ext cx="4639850" cy="258706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7741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3411" y="3128191"/>
            <a:ext cx="10750581" cy="283765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B7D7D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3B4D5DF-3BBF-1472-AB73-3AAE06E09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398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med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wolf, mammal&#10;&#10;Description automatically generated" hidden="1">
            <a:extLst>
              <a:ext uri="{FF2B5EF4-FFF2-40B4-BE49-F238E27FC236}">
                <a16:creationId xmlns:a16="http://schemas.microsoft.com/office/drawing/2014/main" id="{83E15840-BF08-5169-5885-BDC87AF34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163B167-0C43-CBB8-8DF7-9C59ECFBAA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Trykk</a:t>
            </a:r>
            <a:r>
              <a:rPr lang="en-US" dirty="0"/>
              <a:t> – Sett inn – </a:t>
            </a:r>
            <a:r>
              <a:rPr lang="en-US" dirty="0" err="1"/>
              <a:t>Bilder</a:t>
            </a:r>
            <a:r>
              <a:rPr lang="en-US" dirty="0"/>
              <a:t> – for å </a:t>
            </a:r>
            <a:r>
              <a:rPr lang="en-US" dirty="0" err="1"/>
              <a:t>endre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sette</a:t>
            </a:r>
            <a:r>
              <a:rPr lang="en-US" dirty="0"/>
              <a:t> inn </a:t>
            </a:r>
            <a:r>
              <a:rPr lang="en-US" dirty="0" err="1"/>
              <a:t>bilde</a:t>
            </a:r>
            <a:r>
              <a:rPr lang="en-US" dirty="0"/>
              <a:t>. </a:t>
            </a:r>
            <a:endParaRPr lang="nb-NO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80DF2B2-C754-633B-7602-7F2D13A1A4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00"/>
            <a:ext cx="12191999" cy="68579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3222" y="1709739"/>
            <a:ext cx="6320771" cy="4196445"/>
          </a:xfrm>
        </p:spPr>
        <p:txBody>
          <a:bodyPr anchor="b"/>
          <a:lstStyle>
            <a:lvl1pPr algn="r">
              <a:lnSpc>
                <a:spcPct val="110000"/>
              </a:lnSpc>
              <a:defRPr sz="32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EA12D8-F6CA-D0D2-B8A7-587C84C09EF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85B2A7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DE17350-DC79-F164-43F3-06523C6E8B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67985" y="415742"/>
            <a:ext cx="3011138" cy="333624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093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559" y="1498732"/>
            <a:ext cx="9866883" cy="1325563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6346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6E645E-9024-4855-C18E-9CF0978C80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558" y="4343903"/>
            <a:ext cx="2743200" cy="1780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9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7C9067A-AC9B-AE53-A641-C399424BDE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7102" y="4343903"/>
            <a:ext cx="2743200" cy="1780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9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C3EECD0-FC88-BC7D-3B8A-28C6319119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6242" y="4343903"/>
            <a:ext cx="2743200" cy="1780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9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3A52789-A5A2-4035-4608-6E6E496B95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62558" y="3162966"/>
            <a:ext cx="2743200" cy="842266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71BA26C-54B8-1107-644F-D6B261F7C6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37102" y="3141205"/>
            <a:ext cx="2743200" cy="842266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4407294-ACC9-4DE1-127E-FB4DCE2A18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6242" y="3141205"/>
            <a:ext cx="2743200" cy="842266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CEB71A-F19B-4D8B-4519-70448C4B08ED}"/>
              </a:ext>
            </a:extLst>
          </p:cNvPr>
          <p:cNvCxnSpPr>
            <a:cxnSpLocks/>
          </p:cNvCxnSpPr>
          <p:nvPr userDrawn="1"/>
        </p:nvCxnSpPr>
        <p:spPr>
          <a:xfrm>
            <a:off x="1859999" y="4172809"/>
            <a:ext cx="133605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EBC632-BAF5-66E3-75CA-618599D42834}"/>
              </a:ext>
            </a:extLst>
          </p:cNvPr>
          <p:cNvCxnSpPr>
            <a:cxnSpLocks/>
          </p:cNvCxnSpPr>
          <p:nvPr userDrawn="1"/>
        </p:nvCxnSpPr>
        <p:spPr>
          <a:xfrm>
            <a:off x="5427972" y="4173185"/>
            <a:ext cx="133605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6347B2-EB68-4926-5485-9CE79E06B9F1}"/>
              </a:ext>
            </a:extLst>
          </p:cNvPr>
          <p:cNvCxnSpPr>
            <a:cxnSpLocks/>
          </p:cNvCxnSpPr>
          <p:nvPr userDrawn="1"/>
        </p:nvCxnSpPr>
        <p:spPr>
          <a:xfrm>
            <a:off x="9028891" y="4172809"/>
            <a:ext cx="133605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8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tekst og bilde høyr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BB607D9-F910-C1AB-3086-0C9349A26A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EB0BF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Title 11">
            <a:extLst>
              <a:ext uri="{FF2B5EF4-FFF2-40B4-BE49-F238E27FC236}">
                <a16:creationId xmlns:a16="http://schemas.microsoft.com/office/drawing/2014/main" id="{341FAC3D-6C74-FAA3-D90A-35DAD9ECE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11" y="1498732"/>
            <a:ext cx="472420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ABBBC-837C-F589-E2AC-44070D09F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412" y="3128191"/>
            <a:ext cx="4724203" cy="2837656"/>
          </a:xfrm>
          <a:prstGeom prst="rect">
            <a:avLst/>
          </a:prstGeom>
        </p:spPr>
        <p:txBody>
          <a:bodyPr lIns="0" tIns="0" rIns="0" bIns="0"/>
          <a:lstStyle>
            <a:lvl1pPr marL="228611" indent="-228611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2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2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2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8233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e tall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7EA0333-933B-14EA-DF2A-E905EAB952A9}"/>
              </a:ext>
            </a:extLst>
          </p:cNvPr>
          <p:cNvSpPr/>
          <p:nvPr userDrawn="1"/>
        </p:nvSpPr>
        <p:spPr>
          <a:xfrm>
            <a:off x="0" y="6106540"/>
            <a:ext cx="12192000" cy="751361"/>
          </a:xfrm>
          <a:prstGeom prst="rect">
            <a:avLst/>
          </a:prstGeom>
          <a:solidFill>
            <a:srgbClr val="115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83ECC0-A764-428F-C87D-F8A1576FB866}"/>
              </a:ext>
            </a:extLst>
          </p:cNvPr>
          <p:cNvSpPr/>
          <p:nvPr userDrawn="1"/>
        </p:nvSpPr>
        <p:spPr>
          <a:xfrm>
            <a:off x="0" y="0"/>
            <a:ext cx="12192000" cy="1046463"/>
          </a:xfrm>
          <a:prstGeom prst="rect">
            <a:avLst/>
          </a:prstGeom>
          <a:solidFill>
            <a:srgbClr val="115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4" name="Picture 3" descr="Graphical user interface, text, application&#10;&#10;Description automatically generated" hidden="1">
            <a:extLst>
              <a:ext uri="{FF2B5EF4-FFF2-40B4-BE49-F238E27FC236}">
                <a16:creationId xmlns:a16="http://schemas.microsoft.com/office/drawing/2014/main" id="{4BF8EBB4-FEF9-ABA1-513F-330C101AED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"/>
            <a:ext cx="12192000" cy="68579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BA19D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6E645E-9024-4855-C18E-9CF0978C80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1816" y="4680987"/>
            <a:ext cx="4103301" cy="113055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9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3A52789-A5A2-4035-4608-6E6E496B95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01816" y="2478016"/>
            <a:ext cx="4103301" cy="2127706"/>
          </a:xfrm>
        </p:spPr>
        <p:txBody>
          <a:bodyPr anchor="b"/>
          <a:lstStyle>
            <a:lvl1pPr marL="0" indent="0" algn="ctr">
              <a:buNone/>
              <a:defRPr sz="12402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nb-NO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76121A17-F167-F4A9-64A7-A4FF2774FB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26140" y="4680987"/>
            <a:ext cx="4103301" cy="113055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9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AE1DF8D-6AB8-ADAC-A947-E34877186A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26140" y="2478016"/>
            <a:ext cx="4103301" cy="2127706"/>
          </a:xfrm>
        </p:spPr>
        <p:txBody>
          <a:bodyPr anchor="b"/>
          <a:lstStyle>
            <a:lvl1pPr marL="0" indent="0" algn="ctr">
              <a:buNone/>
              <a:defRPr sz="12402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nb-NO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A47F2A9-BC69-3953-6265-7D9AD03C5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21" y="1276498"/>
            <a:ext cx="10750471" cy="780902"/>
          </a:xfrm>
        </p:spPr>
        <p:txBody>
          <a:bodyPr anchor="b"/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61BB594-4165-7A89-7021-AC9894457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7984" y="415742"/>
            <a:ext cx="3011138" cy="33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7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3411" y="1498732"/>
            <a:ext cx="10750581" cy="1325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b-NO" noProof="0"/>
              <a:t>Tittel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411" y="3135969"/>
            <a:ext cx="10750581" cy="2587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SClick to edit Master text styles</a:t>
            </a:r>
          </a:p>
          <a:p>
            <a:pPr lvl="1"/>
            <a:r>
              <a:rPr lang="nb-NO" noProof="0"/>
              <a:t>lSecond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38224" y="6356350"/>
            <a:ext cx="745768" cy="23811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1">
                <a:solidFill>
                  <a:srgbClr val="666465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AECD0F2-DCB6-A13D-603E-07837D50A27C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467984" y="415742"/>
            <a:ext cx="3016007" cy="33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5" r:id="rId5"/>
    <p:sldLayoutId id="2147483663" r:id="rId6"/>
    <p:sldLayoutId id="2147483664" r:id="rId7"/>
    <p:sldLayoutId id="2147483666" r:id="rId8"/>
    <p:sldLayoutId id="2147483675" r:id="rId9"/>
    <p:sldLayoutId id="2147483676" r:id="rId10"/>
    <p:sldLayoutId id="2147483668" r:id="rId11"/>
    <p:sldLayoutId id="2147483677" r:id="rId12"/>
    <p:sldLayoutId id="2147483679" r:id="rId13"/>
    <p:sldLayoutId id="2147483680" r:id="rId14"/>
    <p:sldLayoutId id="2147483669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60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20000"/>
        </a:lnSpc>
        <a:spcBef>
          <a:spcPts val="1000"/>
        </a:spcBef>
        <a:buSzPct val="100000"/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20000"/>
        </a:lnSpc>
        <a:spcBef>
          <a:spcPts val="150"/>
        </a:spcBef>
        <a:buSzPct val="100000"/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2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2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2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ailto:ah@naturvernforbundet.no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D4844-C4CE-7469-C7E1-2B8B720AC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5362" y="1149733"/>
            <a:ext cx="5816637" cy="2523868"/>
          </a:xfrm>
        </p:spPr>
        <p:txBody>
          <a:bodyPr/>
          <a:lstStyle/>
          <a:p>
            <a:r>
              <a:rPr lang="nb-NO" dirty="0"/>
              <a:t>Innspill til ny og moderne viltlov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E79E38-FB2F-7793-1AFC-5A676A6FB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5362" y="4320897"/>
            <a:ext cx="4068801" cy="1655762"/>
          </a:xfrm>
        </p:spPr>
        <p:txBody>
          <a:bodyPr/>
          <a:lstStyle/>
          <a:p>
            <a:r>
              <a:rPr lang="nb-NO" dirty="0"/>
              <a:t>Naturvernforbundet</a:t>
            </a:r>
          </a:p>
          <a:p>
            <a:r>
              <a:rPr lang="nb-NO" dirty="0"/>
              <a:t>Arnodd Håpnes</a:t>
            </a:r>
          </a:p>
          <a:p>
            <a:r>
              <a:rPr lang="nb-NO" dirty="0">
                <a:hlinkClick r:id="rId2"/>
              </a:rPr>
              <a:t>ah@naturvernforbundet.no</a:t>
            </a:r>
            <a:endParaRPr lang="nb-NO" dirty="0"/>
          </a:p>
          <a:p>
            <a:endParaRPr lang="nb-NO" dirty="0"/>
          </a:p>
          <a:p>
            <a:r>
              <a:rPr lang="nb-NO" dirty="0"/>
              <a:t>02.12. 2022</a:t>
            </a:r>
          </a:p>
        </p:txBody>
      </p:sp>
      <p:pic>
        <p:nvPicPr>
          <p:cNvPr id="19" name="Plassholder for bilde 18" descr="Et bilde som inneholder himmel, utendørs, mann, skråning&#10;&#10;Automatisk generert beskrivelse">
            <a:extLst>
              <a:ext uri="{FF2B5EF4-FFF2-40B4-BE49-F238E27FC236}">
                <a16:creationId xmlns:a16="http://schemas.microsoft.com/office/drawing/2014/main" id="{50C8DC61-8302-40FE-90F2-0A17CC8A91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r="31237"/>
          <a:stretch/>
        </p:blipFill>
        <p:spPr>
          <a:xfrm>
            <a:off x="0" y="-13418"/>
            <a:ext cx="6141590" cy="6871418"/>
          </a:xfrm>
        </p:spPr>
      </p:pic>
    </p:spTree>
    <p:extLst>
      <p:ext uri="{BB962C8B-B14F-4D97-AF65-F5344CB8AC3E}">
        <p14:creationId xmlns:p14="http://schemas.microsoft.com/office/powerpoint/2010/main" val="193238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B0DBFF-8AB1-B90A-FFE6-C30B6FF0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9F28-EAEE-46E9-879B-415EFE472FE5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4448D8F-3791-804D-6762-563F6BBDF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82" y="1021277"/>
            <a:ext cx="11624318" cy="5573183"/>
          </a:xfrm>
        </p:spPr>
        <p:txBody>
          <a:bodyPr/>
          <a:lstStyle/>
          <a:p>
            <a:r>
              <a:rPr lang="nb-NO" sz="3200" dirty="0"/>
              <a:t>2. Er det behov for ytterligere regler om bestandsregulering for høstbart vilt? </a:t>
            </a:r>
            <a:br>
              <a:rPr lang="nb-NO" sz="3200" dirty="0"/>
            </a:br>
            <a:br>
              <a:rPr lang="nb-NO" sz="3200" dirty="0"/>
            </a:br>
            <a:r>
              <a:rPr lang="nb-NO" sz="3200" dirty="0">
                <a:sym typeface="Wingdings" panose="05000000000000000000" pitchFamily="2" charset="2"/>
              </a:rPr>
              <a:t> </a:t>
            </a:r>
            <a:r>
              <a:rPr lang="nb-NO" sz="3200" dirty="0"/>
              <a:t>I dagens lovverk er det begrenset med virkemidler dersom en bestand ikke blir beskattet tilstrekkelig gjennom jakt- og fangst</a:t>
            </a:r>
            <a:br>
              <a:rPr lang="nb-NO" sz="3200" dirty="0"/>
            </a:br>
            <a:br>
              <a:rPr lang="nb-NO" sz="3200" dirty="0"/>
            </a:br>
            <a:br>
              <a:rPr lang="nb-NO" sz="3200" dirty="0"/>
            </a:br>
            <a:r>
              <a:rPr lang="nb-NO" sz="32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nb-NO" sz="3200" dirty="0">
                <a:solidFill>
                  <a:srgbClr val="FF0000"/>
                </a:solidFill>
              </a:rPr>
              <a:t>JA!!</a:t>
            </a:r>
            <a:br>
              <a:rPr lang="nb-NO" sz="3200" dirty="0">
                <a:solidFill>
                  <a:srgbClr val="FF0000"/>
                </a:solidFill>
              </a:rPr>
            </a:br>
            <a:br>
              <a:rPr lang="nb-NO" sz="3200" dirty="0">
                <a:solidFill>
                  <a:srgbClr val="FF0000"/>
                </a:solidFill>
              </a:rPr>
            </a:br>
            <a:endParaRPr lang="nb-NO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6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71D1D928-0C9C-42B9-9625-4BA10413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9F28-EAEE-46E9-879B-415EFE472FE5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193C47BF-113D-4E64-AEE2-882D53B50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3" y="25424"/>
            <a:ext cx="8306602" cy="1325563"/>
          </a:xfrm>
        </p:spPr>
        <p:txBody>
          <a:bodyPr/>
          <a:lstStyle/>
          <a:p>
            <a:r>
              <a:rPr lang="nb-NO" dirty="0"/>
              <a:t>Økosystembasert forvaltning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AA8A99A-7BCE-4C96-B901-544A202A5E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9717" y="1463160"/>
            <a:ext cx="11672236" cy="5369416"/>
          </a:xfrm>
        </p:spPr>
        <p:txBody>
          <a:bodyPr/>
          <a:lstStyle/>
          <a:p>
            <a:r>
              <a:rPr lang="nb-NO" sz="3200" dirty="0"/>
              <a:t>Malawiprinsippene 1998 – oppfølging av CBD</a:t>
            </a:r>
          </a:p>
          <a:p>
            <a:r>
              <a:rPr lang="nb-NO" sz="3200" dirty="0"/>
              <a:t>Brukt i Havmeldinga, St.meld.nr.12 (2001-2002).</a:t>
            </a:r>
          </a:p>
          <a:p>
            <a:endParaRPr lang="nb-NO" sz="3200" dirty="0"/>
          </a:p>
          <a:p>
            <a:pPr marL="0" indent="0">
              <a:buNone/>
            </a:pPr>
            <a:r>
              <a:rPr lang="nb-NO" sz="3200" dirty="0"/>
              <a:t>Betyr:</a:t>
            </a:r>
          </a:p>
          <a:p>
            <a:r>
              <a:rPr lang="nb-NO" sz="3200" dirty="0"/>
              <a:t>å tenke helhetlig forvaltning av natur og naturressurser, og at menneskelige aktiviteten/påvirkning må forvaltes slik at økosystemenes funksjon og struktur opprettholdes.</a:t>
            </a:r>
          </a:p>
          <a:p>
            <a:r>
              <a:rPr lang="nb-NO" sz="3200" dirty="0"/>
              <a:t>Mer kunnskapsbasert og bort fra enkeltartsforvaltning</a:t>
            </a:r>
          </a:p>
        </p:txBody>
      </p:sp>
    </p:spTree>
    <p:extLst>
      <p:ext uri="{BB962C8B-B14F-4D97-AF65-F5344CB8AC3E}">
        <p14:creationId xmlns:p14="http://schemas.microsoft.com/office/powerpoint/2010/main" val="246694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0E0006A8-52EF-4462-9195-E8C633D5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9F28-EAEE-46E9-879B-415EFE472FE5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35BBD96-2789-4043-928C-7219192047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" y="263538"/>
            <a:ext cx="12307504" cy="6594461"/>
          </a:xfrm>
        </p:spPr>
        <p:txBody>
          <a:bodyPr/>
          <a:lstStyle/>
          <a:p>
            <a:pPr marL="0" indent="0">
              <a:buNone/>
            </a:pPr>
            <a:r>
              <a:rPr lang="nb-NO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Særlig har enkeltartsforvaltning av </a:t>
            </a:r>
          </a:p>
          <a:p>
            <a:pPr marL="0" indent="0">
              <a:buNone/>
            </a:pPr>
            <a:r>
              <a:rPr lang="nb-NO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hjort og elg betydelig svakheter. Forvaltes ikke ut fra bæreevne og økosystempåvirkning, men ut fra kjøtt- og jegerinteresser.</a:t>
            </a:r>
          </a:p>
          <a:p>
            <a:pPr marL="0" indent="0">
              <a:buNone/>
            </a:pPr>
            <a:r>
              <a:rPr lang="nb-NO" sz="3200" dirty="0"/>
              <a:t>- For mye elg og hjort – over områders bæreevne mange steder</a:t>
            </a:r>
            <a:br>
              <a:rPr lang="nb-NO" sz="3200" dirty="0"/>
            </a:br>
            <a:r>
              <a:rPr lang="nb-NO" sz="3200" dirty="0"/>
              <a:t>- Kunstig høye bestander (</a:t>
            </a:r>
            <a:r>
              <a:rPr lang="nb-NO" sz="3200" dirty="0" err="1"/>
              <a:t>flateskogbruk</a:t>
            </a:r>
            <a:r>
              <a:rPr lang="nb-NO" sz="3200" dirty="0"/>
              <a:t>, styrt jakt)</a:t>
            </a:r>
            <a:br>
              <a:rPr lang="nb-NO" sz="3200" dirty="0"/>
            </a:br>
            <a:r>
              <a:rPr lang="nb-NO" sz="3200" dirty="0"/>
              <a:t>- Betydelig trussel mot biologisk mangfold </a:t>
            </a:r>
          </a:p>
          <a:p>
            <a:pPr>
              <a:buFontTx/>
              <a:buChar char="-"/>
            </a:pPr>
            <a:r>
              <a:rPr lang="nb-NO" sz="3200" dirty="0"/>
              <a:t>Hjortevilt skader arter og skog i naturreservater</a:t>
            </a:r>
          </a:p>
          <a:p>
            <a:pPr>
              <a:buFontTx/>
              <a:buChar char="-"/>
            </a:pPr>
            <a:r>
              <a:rPr lang="nb-NO" sz="3200" dirty="0"/>
              <a:t>Store samfunnskostnader (trafikkulykker, skog- og beiteskader)</a:t>
            </a:r>
          </a:p>
          <a:p>
            <a:pPr>
              <a:buFontTx/>
              <a:buChar char="-"/>
            </a:pPr>
            <a:r>
              <a:rPr lang="nb-NO" sz="3200" dirty="0"/>
              <a:t>Manglende økosystemtenking – prinsipper i </a:t>
            </a:r>
            <a:r>
              <a:rPr lang="nb-NO" sz="3200" dirty="0" err="1"/>
              <a:t>nml</a:t>
            </a:r>
            <a:r>
              <a:rPr lang="nb-NO" sz="3200" dirty="0"/>
              <a:t> ivaretas ikke</a:t>
            </a:r>
          </a:p>
          <a:p>
            <a:pPr marL="0" indent="0">
              <a:buNone/>
            </a:pP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38266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4FFD31D6-51BF-48E2-AAFD-1D116133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9F28-EAEE-46E9-879B-415EFE472FE5}" type="slidenum">
              <a:rPr lang="nb-NO" smtClean="0"/>
              <a:pPr/>
              <a:t>5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44630DB-84E1-4691-BE21-EC5EDCD0BD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338" y="358452"/>
            <a:ext cx="12275666" cy="6499547"/>
          </a:xfrm>
        </p:spPr>
        <p:txBody>
          <a:bodyPr/>
          <a:lstStyle/>
          <a:p>
            <a:pPr marL="0" indent="0">
              <a:buNone/>
            </a:pPr>
            <a:r>
              <a:rPr lang="nb-NO" sz="2800" b="1" dirty="0"/>
              <a:t>Mye må endres hvis samfunnet skal forstå </a:t>
            </a:r>
          </a:p>
          <a:p>
            <a:pPr marL="0" indent="0">
              <a:buNone/>
            </a:pPr>
            <a:r>
              <a:rPr lang="nb-NO" sz="2800" b="1" dirty="0"/>
              <a:t>og akseptere jakt i framtiden, (Kap IV, § 9) jaktbare viltarter og jakttider):</a:t>
            </a:r>
          </a:p>
          <a:p>
            <a:pPr marL="0" indent="0">
              <a:buNone/>
            </a:pPr>
            <a:r>
              <a:rPr lang="nb-NO" sz="2800" dirty="0"/>
              <a:t>- Kobling til myten om</a:t>
            </a:r>
            <a:r>
              <a:rPr lang="nb-NO" sz="2800" dirty="0">
                <a:effectLst/>
                <a:ea typeface="Calibri" panose="020F0502020204030204" pitchFamily="34" charset="0"/>
              </a:rPr>
              <a:t> «høstingsverdig overskudd» må bort. </a:t>
            </a:r>
          </a:p>
          <a:p>
            <a:pPr>
              <a:buFontTx/>
              <a:buChar char="-"/>
            </a:pPr>
            <a:r>
              <a:rPr lang="nb-NO" sz="2800" dirty="0"/>
              <a:t>Arter der vi har svakt/usikkert kunnskapsgrunnlag unntas jakt </a:t>
            </a:r>
          </a:p>
          <a:p>
            <a:pPr>
              <a:buFontTx/>
              <a:buChar char="-"/>
            </a:pPr>
            <a:r>
              <a:rPr lang="nb-NO" sz="2800" dirty="0"/>
              <a:t>Arter som samfunnet ikke anser som vilt tas ut (trost, heilo, ekorn)</a:t>
            </a:r>
          </a:p>
          <a:p>
            <a:pPr>
              <a:buFontTx/>
              <a:buChar char="-"/>
            </a:pPr>
            <a:r>
              <a:rPr lang="nb-NO" sz="2800" dirty="0"/>
              <a:t>Eliminere muligheter for feilskyting (brunnakke, enkeltbekkasin)</a:t>
            </a:r>
          </a:p>
          <a:p>
            <a:pPr>
              <a:buFontTx/>
              <a:buChar char="-"/>
            </a:pPr>
            <a:r>
              <a:rPr lang="nb-NO" sz="2800" dirty="0"/>
              <a:t>Jakt i og inntil hekke- og yngletid må ha større marginer (bever)</a:t>
            </a:r>
          </a:p>
          <a:p>
            <a:pPr>
              <a:buFontTx/>
              <a:buChar char="-"/>
            </a:pPr>
            <a:r>
              <a:rPr lang="nb-NO" sz="2800" dirty="0"/>
              <a:t>Jaktfrie områder etableres (</a:t>
            </a:r>
            <a:r>
              <a:rPr lang="nb-NO" sz="2800" dirty="0" err="1"/>
              <a:t>f.eks</a:t>
            </a:r>
            <a:r>
              <a:rPr lang="nb-NO" sz="2800" dirty="0"/>
              <a:t> utvalgte nasjonalparker)</a:t>
            </a:r>
          </a:p>
          <a:p>
            <a:pPr marL="0" indent="0">
              <a:buNone/>
            </a:pPr>
            <a:r>
              <a:rPr lang="nb-NO" sz="2800" dirty="0"/>
              <a:t>- Gammelt tankegods om «viltpleie» må bort (</a:t>
            </a:r>
            <a:r>
              <a:rPr lang="nb-NO" sz="2800" dirty="0" err="1"/>
              <a:t>fx</a:t>
            </a:r>
            <a:r>
              <a:rPr lang="nb-NO" sz="2800" dirty="0"/>
              <a:t> skyting av kråke, røyskatt)</a:t>
            </a:r>
          </a:p>
          <a:p>
            <a:pPr>
              <a:buFontTx/>
              <a:buChar char="-"/>
            </a:pPr>
            <a:r>
              <a:rPr lang="nb-NO" sz="2800" dirty="0"/>
              <a:t>Skuddpremie avskaffes (§ 51)</a:t>
            </a:r>
          </a:p>
        </p:txBody>
      </p:sp>
    </p:spTree>
    <p:extLst>
      <p:ext uri="{BB962C8B-B14F-4D97-AF65-F5344CB8AC3E}">
        <p14:creationId xmlns:p14="http://schemas.microsoft.com/office/powerpoint/2010/main" val="3742901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65337C5-AAD4-4F9E-A0C8-D1FAA9D6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9F28-EAEE-46E9-879B-415EFE472FE5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0856037-8E40-4C0E-B03D-556189AE2E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4379" y="384990"/>
            <a:ext cx="11415562" cy="6333443"/>
          </a:xfrm>
        </p:spPr>
        <p:txBody>
          <a:bodyPr/>
          <a:lstStyle/>
          <a:p>
            <a:pPr marL="0" indent="0">
              <a:buNone/>
            </a:pPr>
            <a:r>
              <a:rPr lang="nb-NO" sz="3600" b="1" dirty="0"/>
              <a:t>Viltloven Kapittel I. Formål og omfang.</a:t>
            </a:r>
            <a:br>
              <a:rPr lang="nb-NO" sz="3600" b="1" dirty="0"/>
            </a:br>
            <a:r>
              <a:rPr lang="nb-NO" sz="3600" b="1" dirty="0"/>
              <a:t>Bør lyde:</a:t>
            </a:r>
          </a:p>
          <a:p>
            <a:pPr marL="0" indent="0">
              <a:buNone/>
            </a:pPr>
            <a:r>
              <a:rPr lang="nb-NO" sz="3200" b="1" dirty="0"/>
              <a:t>§ 1.</a:t>
            </a:r>
            <a:r>
              <a:rPr lang="nb-NO" sz="3200" b="1" i="1" dirty="0"/>
              <a:t>(lovens formål)</a:t>
            </a:r>
            <a:br>
              <a:rPr lang="nb-NO" sz="3200" b="1" i="1" dirty="0">
                <a:highlight>
                  <a:srgbClr val="FFFF00"/>
                </a:highlight>
              </a:rPr>
            </a:br>
            <a:r>
              <a:rPr lang="nb-NO" sz="3200" dirty="0"/>
              <a:t>Viltet og viltets leveområder </a:t>
            </a:r>
            <a:r>
              <a:rPr lang="nb-NO" sz="3200" b="1" dirty="0">
                <a:solidFill>
                  <a:srgbClr val="FF0000"/>
                </a:solidFill>
              </a:rPr>
              <a:t>skal ivaretas gjennom en helhetlig økosystembasert forvaltning,</a:t>
            </a:r>
            <a:r>
              <a:rPr lang="nb-NO" sz="3200" dirty="0">
                <a:solidFill>
                  <a:srgbClr val="FF0000"/>
                </a:solidFill>
              </a:rPr>
              <a:t> </a:t>
            </a:r>
            <a:r>
              <a:rPr lang="nb-NO" sz="1800" dirty="0"/>
              <a:t>(forvaltes)</a:t>
            </a:r>
            <a:r>
              <a:rPr lang="nb-NO" sz="3200" dirty="0"/>
              <a:t> i samsvar med naturmangfoldloven slik at naturens artsrikdom, </a:t>
            </a:r>
            <a:r>
              <a:rPr lang="nb-NO" sz="3200" b="1" dirty="0">
                <a:solidFill>
                  <a:srgbClr val="FF0000"/>
                </a:solidFill>
              </a:rPr>
              <a:t>økosystemer</a:t>
            </a:r>
            <a:r>
              <a:rPr lang="nb-NO" sz="3200" dirty="0"/>
              <a:t> </a:t>
            </a:r>
            <a:r>
              <a:rPr lang="nb-NO" sz="2000" dirty="0">
                <a:solidFill>
                  <a:schemeClr val="tx1"/>
                </a:solidFill>
              </a:rPr>
              <a:t>(produktivitet og)</a:t>
            </a:r>
            <a:r>
              <a:rPr lang="nb-NO" sz="2000" dirty="0"/>
              <a:t> </a:t>
            </a:r>
            <a:r>
              <a:rPr lang="nb-NO" sz="3200" b="1" dirty="0">
                <a:solidFill>
                  <a:srgbClr val="FF0000"/>
                </a:solidFill>
              </a:rPr>
              <a:t>og økosystemtjenester forsterkes. </a:t>
            </a:r>
            <a:r>
              <a:rPr lang="nb-NO" sz="2000" dirty="0"/>
              <a:t>(bevares).</a:t>
            </a:r>
            <a:r>
              <a:rPr lang="nb-NO" sz="3200" dirty="0"/>
              <a:t> </a:t>
            </a:r>
          </a:p>
          <a:p>
            <a:pPr marL="0" indent="0">
              <a:buNone/>
            </a:pPr>
            <a:r>
              <a:rPr lang="nb-NO" sz="3200" b="1" dirty="0">
                <a:solidFill>
                  <a:srgbClr val="FF0000"/>
                </a:solidFill>
              </a:rPr>
              <a:t>Kun arter med en faglig dokumentert og god bestandsstatus kan jaktes.</a:t>
            </a:r>
          </a:p>
        </p:txBody>
      </p:sp>
    </p:spTree>
    <p:extLst>
      <p:ext uri="{BB962C8B-B14F-4D97-AF65-F5344CB8AC3E}">
        <p14:creationId xmlns:p14="http://schemas.microsoft.com/office/powerpoint/2010/main" val="4076708321"/>
      </p:ext>
    </p:extLst>
  </p:cSld>
  <p:clrMapOvr>
    <a:masterClrMapping/>
  </p:clrMapOvr>
</p:sld>
</file>

<file path=ppt/theme/theme1.xml><?xml version="1.0" encoding="utf-8"?>
<a:theme xmlns:a="http://schemas.openxmlformats.org/drawingml/2006/main" name="Naturvernforbundet">
  <a:themeElements>
    <a:clrScheme name="Office Theme">
      <a:dk1>
        <a:sysClr val="windowText" lastClr="000000"/>
      </a:dk1>
      <a:lt1>
        <a:sysClr val="window" lastClr="FFFFFF"/>
      </a:lt1>
      <a:dk2>
        <a:srgbClr val="17191A"/>
      </a:dk2>
      <a:lt2>
        <a:srgbClr val="F5F9FA"/>
      </a:lt2>
      <a:accent1>
        <a:srgbClr val="0C5F56"/>
      </a:accent1>
      <a:accent2>
        <a:srgbClr val="0C775D"/>
      </a:accent2>
      <a:accent3>
        <a:srgbClr val="B9D6CF"/>
      </a:accent3>
      <a:accent4>
        <a:srgbClr val="E3F1EE"/>
      </a:accent4>
      <a:accent5>
        <a:srgbClr val="E5C58B"/>
      </a:accent5>
      <a:accent6>
        <a:srgbClr val="FBE9C9"/>
      </a:accent6>
      <a:hlink>
        <a:srgbClr val="0563C1"/>
      </a:hlink>
      <a:folHlink>
        <a:srgbClr val="954F72"/>
      </a:folHlink>
    </a:clrScheme>
    <a:fontScheme name="Custom 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vernforbundet_PPT" id="{6B6717CC-FAEB-4BB8-A086-37AD712879F3}" vid="{F90C5BEE-7380-4663-BB69-412963ABE3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b00a67f-9791-437e-b702-303a706ea042">
      <Terms xmlns="http://schemas.microsoft.com/office/infopath/2007/PartnerControls"/>
    </lcf76f155ced4ddcb4097134ff3c332f>
    <TaxCatchAll xmlns="7dc3d6ed-56f1-49b6-b310-0ff680cfe62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2FC97A4EB864EBF6B6ADD443A67CC" ma:contentTypeVersion="14" ma:contentTypeDescription="Create a new document." ma:contentTypeScope="" ma:versionID="4861cb06711c43ae5b06507c0d33fa01">
  <xsd:schema xmlns:xsd="http://www.w3.org/2001/XMLSchema" xmlns:xs="http://www.w3.org/2001/XMLSchema" xmlns:p="http://schemas.microsoft.com/office/2006/metadata/properties" xmlns:ns2="3b00a67f-9791-437e-b702-303a706ea042" xmlns:ns3="7dc3d6ed-56f1-49b6-b310-0ff680cfe62a" targetNamespace="http://schemas.microsoft.com/office/2006/metadata/properties" ma:root="true" ma:fieldsID="676dbc1fb8e9648f94ba0d75529040bc" ns2:_="" ns3:_="">
    <xsd:import namespace="3b00a67f-9791-437e-b702-303a706ea042"/>
    <xsd:import namespace="7dc3d6ed-56f1-49b6-b310-0ff680cfe6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0a67f-9791-437e-b702-303a706ea0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78a55df-a9cd-4882-8adc-9ae50d8055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3d6ed-56f1-49b6-b310-0ff680cfe62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9d73458-8fb0-4777-9551-357d96ad6676}" ma:internalName="TaxCatchAll" ma:showField="CatchAllData" ma:web="7dc3d6ed-56f1-49b6-b310-0ff680cfe6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52A9A4-BB73-427F-A417-7478B82A33BC}">
  <ds:schemaRefs>
    <ds:schemaRef ds:uri="http://schemas.microsoft.com/office/2006/metadata/properties"/>
    <ds:schemaRef ds:uri="http://schemas.microsoft.com/office/infopath/2007/PartnerControls"/>
    <ds:schemaRef ds:uri="3b00a67f-9791-437e-b702-303a706ea042"/>
    <ds:schemaRef ds:uri="7dc3d6ed-56f1-49b6-b310-0ff680cfe62a"/>
  </ds:schemaRefs>
</ds:datastoreItem>
</file>

<file path=customXml/itemProps2.xml><?xml version="1.0" encoding="utf-8"?>
<ds:datastoreItem xmlns:ds="http://schemas.openxmlformats.org/officeDocument/2006/customXml" ds:itemID="{79D39C3E-995A-4C21-84A7-33CD0E768C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F8C655-F60E-480B-98BB-B234C0BC9A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00a67f-9791-437e-b702-303a706ea042"/>
    <ds:schemaRef ds:uri="7dc3d6ed-56f1-49b6-b310-0ff680cfe6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Naturvernforbundet ppt 2022</Template>
  <TotalTime>138</TotalTime>
  <Words>458</Words>
  <Application>Microsoft Office PowerPoint</Application>
  <PresentationFormat>Widescreen</PresentationFormat>
  <Paragraphs>43</Paragraphs>
  <Slides>6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9" baseType="lpstr">
      <vt:lpstr>Arial</vt:lpstr>
      <vt:lpstr>Calibri</vt:lpstr>
      <vt:lpstr>Naturvernforbundet</vt:lpstr>
      <vt:lpstr>Innspill til ny og moderne viltlov</vt:lpstr>
      <vt:lpstr>2. Er det behov for ytterligere regler om bestandsregulering for høstbart vilt?    I dagens lovverk er det begrenset med virkemidler dersom en bestand ikke blir beskattet tilstrekkelig gjennom jakt- og fangst   JA!!  </vt:lpstr>
      <vt:lpstr>Økosystembasert forvaltning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Innspill til ny viltlov</dc:title>
  <dc:creator>Arnodd Håpnes /Naturvernforbundet</dc:creator>
  <cp:lastModifiedBy>Arnodd Håpnes /Naturvernforbundet</cp:lastModifiedBy>
  <cp:revision>9</cp:revision>
  <dcterms:created xsi:type="dcterms:W3CDTF">2022-11-28T13:28:56Z</dcterms:created>
  <dcterms:modified xsi:type="dcterms:W3CDTF">2022-11-30T10:32:13Z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0x010100D982FC97A4EB864EBF6B6ADD443A67CC</vt:lpwstr>
  </property>
  <property fmtid="{D5CDD505-2E9C-101B-9397-08002B2CF9AE}" pid="3" name="MediaServiceImageTags">
    <vt:lpwstr/>
  </property>
</Properties>
</file>