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2" r:id="rId6"/>
    <p:sldMasterId id="2147483689" r:id="rId7"/>
    <p:sldMasterId id="2147483697" r:id="rId8"/>
    <p:sldMasterId id="2147483717" r:id="rId9"/>
    <p:sldMasterId id="2147483723" r:id="rId10"/>
    <p:sldMasterId id="2147483728" r:id="rId11"/>
    <p:sldMasterId id="2147483736" r:id="rId12"/>
    <p:sldMasterId id="2147483744" r:id="rId13"/>
    <p:sldMasterId id="2147483771" r:id="rId14"/>
    <p:sldMasterId id="2147483818" r:id="rId15"/>
    <p:sldMasterId id="2147483825" r:id="rId16"/>
    <p:sldMasterId id="2147483841" r:id="rId17"/>
  </p:sldMasterIdLst>
  <p:notesMasterIdLst>
    <p:notesMasterId r:id="rId26"/>
  </p:notesMasterIdLst>
  <p:handoutMasterIdLst>
    <p:handoutMasterId r:id="rId27"/>
  </p:handoutMasterIdLst>
  <p:sldIdLst>
    <p:sldId id="876" r:id="rId18"/>
    <p:sldId id="284" r:id="rId19"/>
    <p:sldId id="258" r:id="rId20"/>
    <p:sldId id="941" r:id="rId21"/>
    <p:sldId id="347" r:id="rId22"/>
    <p:sldId id="939" r:id="rId23"/>
    <p:sldId id="940" r:id="rId24"/>
    <p:sldId id="934" r:id="rId25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2886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orient="horz" pos="2636">
          <p15:clr>
            <a:srgbClr val="A4A3A4"/>
          </p15:clr>
        </p15:guide>
        <p15:guide id="7" orient="horz" pos="890">
          <p15:clr>
            <a:srgbClr val="A4A3A4"/>
          </p15:clr>
        </p15:guide>
        <p15:guide id="8" orient="horz" pos="278">
          <p15:clr>
            <a:srgbClr val="A4A3A4"/>
          </p15:clr>
        </p15:guide>
        <p15:guide id="9" orient="horz" pos="1865">
          <p15:clr>
            <a:srgbClr val="A4A3A4"/>
          </p15:clr>
        </p15:guide>
        <p15:guide id="10" orient="horz" pos="119">
          <p15:clr>
            <a:srgbClr val="A4A3A4"/>
          </p15:clr>
        </p15:guide>
        <p15:guide id="11" orient="horz" pos="527">
          <p15:clr>
            <a:srgbClr val="A4A3A4"/>
          </p15:clr>
        </p15:guide>
        <p15:guide id="12" orient="horz" pos="686">
          <p15:clr>
            <a:srgbClr val="A4A3A4"/>
          </p15:clr>
        </p15:guide>
        <p15:guide id="13" orient="horz" pos="1117">
          <p15:clr>
            <a:srgbClr val="A4A3A4"/>
          </p15:clr>
        </p15:guide>
        <p15:guide id="14" pos="2880">
          <p15:clr>
            <a:srgbClr val="A4A3A4"/>
          </p15:clr>
        </p15:guide>
        <p15:guide id="15" pos="158">
          <p15:clr>
            <a:srgbClr val="A4A3A4"/>
          </p15:clr>
        </p15:guide>
        <p15:guide id="16" pos="5602">
          <p15:clr>
            <a:srgbClr val="A4A3A4"/>
          </p15:clr>
        </p15:guide>
        <p15:guide id="17" pos="3787">
          <p15:clr>
            <a:srgbClr val="A4A3A4"/>
          </p15:clr>
        </p15:guide>
        <p15:guide id="18" pos="1973">
          <p15:clr>
            <a:srgbClr val="A4A3A4"/>
          </p15:clr>
        </p15:guide>
        <p15:guide id="19" pos="1066">
          <p15:clr>
            <a:srgbClr val="A4A3A4"/>
          </p15:clr>
        </p15:guide>
        <p15:guide id="20" pos="4694">
          <p15:clr>
            <a:srgbClr val="A4A3A4"/>
          </p15:clr>
        </p15:guide>
        <p15:guide id="21" pos="1859">
          <p15:clr>
            <a:srgbClr val="A4A3A4"/>
          </p15:clr>
        </p15:guide>
        <p15:guide id="2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30">
          <p15:clr>
            <a:srgbClr val="A4A3A4"/>
          </p15:clr>
        </p15:guide>
        <p15:guide id="4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LUECHTER Marcus" initials="SM" lastIdx="17" clrIdx="0"/>
  <p:cmAuthor id="1" name="FEBLES ACOSTA Juan José" initials="JJF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B1B"/>
    <a:srgbClr val="3375B2"/>
    <a:srgbClr val="00539F"/>
    <a:srgbClr val="F5DC73"/>
    <a:srgbClr val="EBBD13"/>
    <a:srgbClr val="F8E81A"/>
    <a:srgbClr val="EFC93D"/>
    <a:srgbClr val="EFC71D"/>
    <a:srgbClr val="015CAB"/>
    <a:srgbClr val="14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7" autoAdjust="0"/>
    <p:restoredTop sz="83155" autoAdjust="0"/>
  </p:normalViewPr>
  <p:slideViewPr>
    <p:cSldViewPr showGuides="1">
      <p:cViewPr varScale="1">
        <p:scale>
          <a:sx n="71" d="100"/>
          <a:sy n="71" d="100"/>
        </p:scale>
        <p:origin x="1757" y="58"/>
      </p:cViewPr>
      <p:guideLst>
        <p:guide orient="horz" pos="2296"/>
        <p:guide orient="horz" pos="3566"/>
        <p:guide orient="horz" pos="3974"/>
        <p:guide orient="horz" pos="2886"/>
        <p:guide orient="horz" pos="1344"/>
        <p:guide orient="horz" pos="2636"/>
        <p:guide orient="horz" pos="890"/>
        <p:guide orient="horz" pos="278"/>
        <p:guide orient="horz" pos="1865"/>
        <p:guide orient="horz" pos="119"/>
        <p:guide orient="horz" pos="527"/>
        <p:guide orient="horz" pos="686"/>
        <p:guide orient="horz" pos="1117"/>
        <p:guide pos="2880"/>
        <p:guide pos="158"/>
        <p:guide pos="5602"/>
        <p:guide pos="3787"/>
        <p:guide pos="1973"/>
        <p:guide pos="1066"/>
        <p:guide pos="4694"/>
        <p:guide pos="1859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3564" y="78"/>
      </p:cViewPr>
      <p:guideLst>
        <p:guide orient="horz" pos="3126"/>
        <p:guide pos="2140"/>
        <p:guide orient="horz" pos="3130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1812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4" y="9441812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7E6E10F-A96B-455F-927C-613E3EF0B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72CF0-71F2-1A56-DED0-C236DBE783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5EA22-A7B7-4BE5-9CAF-1EBA049E606F}" type="datetimeFigureOut">
              <a:rPr lang="en-GB" smtClean="0"/>
              <a:t>24/11/2023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163" y="1"/>
            <a:ext cx="2949625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5" y="4720909"/>
            <a:ext cx="4992899" cy="447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3404"/>
            <a:ext cx="2949626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163" y="9443404"/>
            <a:ext cx="2949625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CAF20D7-C36A-4456-B8A5-0098FFEE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17876" indent="-276106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04425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46195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87964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429735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7150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31327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75504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38CCC35-96A8-4F02-8F6A-52156453D5CC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25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1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0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5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41073-B1F1-2CE2-9AC6-EDE115FA2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9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Who</a:t>
            </a:r>
          </a:p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53336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6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9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75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4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25044"/>
            <a:ext cx="8283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7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03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6644" y="736170"/>
            <a:ext cx="4806554" cy="1588577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C67A4AC-8774-5647-B328-2AC09BD34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26644" y="1998134"/>
            <a:ext cx="3887391" cy="40232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051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>
          <p15:clr>
            <a:srgbClr val="FBAE40"/>
          </p15:clr>
        </p15:guide>
        <p15:guide id="2" pos="30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FE1F-C046-465B-9A25-EEFEEBB9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16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04" y="736170"/>
            <a:ext cx="7722394" cy="1426007"/>
          </a:xfrm>
          <a:prstGeom prst="rect">
            <a:avLst/>
          </a:prstGeom>
        </p:spPr>
        <p:txBody>
          <a:bodyPr anchor="t" anchorCtr="0"/>
          <a:lstStyle>
            <a:lvl1pPr algn="ctr">
              <a:defRPr cap="all" baseline="0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99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4">
            <a:extLst>
              <a:ext uri="{FF2B5EF4-FFF2-40B4-BE49-F238E27FC236}">
                <a16:creationId xmlns:a16="http://schemas.microsoft.com/office/drawing/2014/main" id="{221836EB-BE1D-6149-88BA-1295A37A5B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0803" y="1778104"/>
            <a:ext cx="7722648" cy="643025"/>
          </a:xfrm>
        </p:spPr>
        <p:txBody>
          <a:bodyPr/>
          <a:lstStyle>
            <a:lvl1pPr marL="0" indent="0">
              <a:buNone/>
              <a:defRPr sz="1650">
                <a:solidFill>
                  <a:srgbClr val="114FA0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/>
            </a:lvl2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D74D5002-1F1D-814A-8263-3774C0F5D9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0804" y="2736763"/>
            <a:ext cx="7722394" cy="18273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CF8896D-67DB-FE42-982C-663E5C463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433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85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54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6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021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57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1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2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4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9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Who</a:t>
            </a:r>
          </a:p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66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98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15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04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33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Who</a:t>
            </a:r>
          </a:p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7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741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752528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3628" y="6484257"/>
            <a:ext cx="1367172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4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530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71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24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61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53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741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752528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71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385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659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6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4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2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15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6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24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58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225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08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10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223838"/>
            <a:ext cx="8648626" cy="612775"/>
          </a:xfrm>
        </p:spPr>
        <p:txBody>
          <a:bodyPr/>
          <a:lstStyle>
            <a:lvl1pPr algn="ctr">
              <a:defRPr sz="2400" u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6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8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Who</a:t>
            </a:r>
          </a:p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5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Who</a:t>
            </a:r>
          </a:p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96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88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3FDC-FFBF-42A8-A28A-7EB4A07093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44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492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08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2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153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Who</a:t>
            </a:r>
          </a:p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19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6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1302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4762800"/>
            <a:ext cx="792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2000" y="5482800"/>
            <a:ext cx="7920000" cy="54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68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79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08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674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576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0800" y="870585"/>
            <a:ext cx="7885112" cy="57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8622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61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61" y="263526"/>
            <a:ext cx="8321119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5647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100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639763" y="1706563"/>
            <a:ext cx="3027997" cy="199231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30238" y="3830638"/>
            <a:ext cx="3037522" cy="200183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860800" y="1685925"/>
            <a:ext cx="4622800" cy="201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3870325" y="3840163"/>
            <a:ext cx="4613275" cy="1992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2849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121920" y="2534101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6"/>
          <p:cNvSpPr>
            <a:spLocks noGrp="1"/>
          </p:cNvSpPr>
          <p:nvPr>
            <p:ph type="pic" sz="quarter" idx="14"/>
          </p:nvPr>
        </p:nvSpPr>
        <p:spPr>
          <a:xfrm>
            <a:off x="2367280" y="2534101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5"/>
          </p:nvPr>
        </p:nvSpPr>
        <p:spPr>
          <a:xfrm>
            <a:off x="4622800" y="2534101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6"/>
          </p:nvPr>
        </p:nvSpPr>
        <p:spPr>
          <a:xfrm>
            <a:off x="6868160" y="2534101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1760" y="1903546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2357120" y="1903546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4592320" y="1903546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6837680" y="1903546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111760" y="4900745"/>
            <a:ext cx="2194559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2"/>
          </p:nvPr>
        </p:nvSpPr>
        <p:spPr>
          <a:xfrm>
            <a:off x="2357120" y="4900745"/>
            <a:ext cx="2194559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4592320" y="4900745"/>
            <a:ext cx="2194559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4"/>
          </p:nvPr>
        </p:nvSpPr>
        <p:spPr>
          <a:xfrm>
            <a:off x="6837680" y="4900745"/>
            <a:ext cx="2194559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219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 hasCustomPrompt="1"/>
          </p:nvPr>
        </p:nvSpPr>
        <p:spPr>
          <a:xfrm>
            <a:off x="260977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700335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5" hasCustomPrompt="1"/>
          </p:nvPr>
        </p:nvSpPr>
        <p:spPr>
          <a:xfrm>
            <a:off x="3142819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4582177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2" name="Espace réservé pour une image  6"/>
          <p:cNvSpPr>
            <a:spLocks noGrp="1"/>
          </p:cNvSpPr>
          <p:nvPr>
            <p:ph type="pic" sz="quarter" idx="17" hasCustomPrompt="1"/>
          </p:nvPr>
        </p:nvSpPr>
        <p:spPr>
          <a:xfrm>
            <a:off x="6026604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7470062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4" name="Espace réservé pour une image  6"/>
          <p:cNvSpPr>
            <a:spLocks noGrp="1"/>
          </p:cNvSpPr>
          <p:nvPr>
            <p:ph type="pic" sz="quarter" idx="19" hasCustomPrompt="1"/>
          </p:nvPr>
        </p:nvSpPr>
        <p:spPr>
          <a:xfrm>
            <a:off x="1699998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3139356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6" name="Espace réservé pour une image  6"/>
          <p:cNvSpPr>
            <a:spLocks noGrp="1"/>
          </p:cNvSpPr>
          <p:nvPr>
            <p:ph type="pic" sz="quarter" idx="21" hasCustomPrompt="1"/>
          </p:nvPr>
        </p:nvSpPr>
        <p:spPr>
          <a:xfrm>
            <a:off x="458331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029398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8" name="Espace réservé pour une image  6"/>
          <p:cNvSpPr>
            <a:spLocks noGrp="1"/>
          </p:cNvSpPr>
          <p:nvPr>
            <p:ph type="pic" sz="quarter" idx="23" hasCustomPrompt="1"/>
          </p:nvPr>
        </p:nvSpPr>
        <p:spPr>
          <a:xfrm>
            <a:off x="747420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4" hasCustomPrompt="1"/>
          </p:nvPr>
        </p:nvSpPr>
        <p:spPr>
          <a:xfrm>
            <a:off x="257452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937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49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6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0535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fld id="{38BB2531-EB65-4E80-8D5C-562EA54C0A3D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0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fld id="{CAE01E3D-7FD9-4ED8-A33F-0865BF3BBD0A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4762800"/>
            <a:ext cx="7920000" cy="720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2000" y="5482800"/>
            <a:ext cx="7920000" cy="54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38670" y="604668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308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D771-9790-4863-B9E9-7C6B44CFDD45}" type="datetime1">
              <a:rPr lang="fr-LU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1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DCB8-56BF-418E-90B2-A1298872FBAC}" type="datetime1">
              <a:rPr lang="fr-LU" smtClean="0"/>
              <a:t>24/11/2023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94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576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6FA6-644D-4DB7-B6D9-CEA588C11F6F}" type="datetime1">
              <a:rPr lang="fr-LU" smtClean="0"/>
              <a:t>24/11/2023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0800" y="870585"/>
            <a:ext cx="7885112" cy="57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11178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FFF9-16AD-4C61-BBBF-2541C94C80C6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325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61" y="263526"/>
            <a:ext cx="8321119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AF8D-33D6-425C-82EB-1AE95527A9AE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259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1D65-8DD6-49C5-89EE-69AB76AFA2B9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9623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639763" y="1706563"/>
            <a:ext cx="3027997" cy="199231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30238" y="3830638"/>
            <a:ext cx="3037522" cy="200183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860800" y="1685925"/>
            <a:ext cx="4622800" cy="201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</a:t>
            </a:r>
            <a:r>
              <a:rPr lang="fr-FR"/>
              <a:t>modifier les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3870325" y="3840163"/>
            <a:ext cx="4613275" cy="1992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185D7C1-1706-41D7-A7B4-1D85BA57BFF5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5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596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12192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6"/>
          <p:cNvSpPr>
            <a:spLocks noGrp="1"/>
          </p:cNvSpPr>
          <p:nvPr>
            <p:ph type="pic" sz="quarter" idx="14"/>
          </p:nvPr>
        </p:nvSpPr>
        <p:spPr>
          <a:xfrm>
            <a:off x="236728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5"/>
          </p:nvPr>
        </p:nvSpPr>
        <p:spPr>
          <a:xfrm>
            <a:off x="462280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6"/>
          </p:nvPr>
        </p:nvSpPr>
        <p:spPr>
          <a:xfrm>
            <a:off x="686816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176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235712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459232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683768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11176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2"/>
          </p:nvPr>
        </p:nvSpPr>
        <p:spPr>
          <a:xfrm>
            <a:off x="235712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459232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4"/>
          </p:nvPr>
        </p:nvSpPr>
        <p:spPr>
          <a:xfrm>
            <a:off x="683768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799DA2A-C0CC-46DA-B738-35B443519830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3490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 hasCustomPrompt="1"/>
          </p:nvPr>
        </p:nvSpPr>
        <p:spPr>
          <a:xfrm>
            <a:off x="260977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700335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5" hasCustomPrompt="1"/>
          </p:nvPr>
        </p:nvSpPr>
        <p:spPr>
          <a:xfrm>
            <a:off x="3142819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4582177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2" name="Espace réservé pour une image  6"/>
          <p:cNvSpPr>
            <a:spLocks noGrp="1"/>
          </p:cNvSpPr>
          <p:nvPr>
            <p:ph type="pic" sz="quarter" idx="17" hasCustomPrompt="1"/>
          </p:nvPr>
        </p:nvSpPr>
        <p:spPr>
          <a:xfrm>
            <a:off x="6026604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7470062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4" name="Espace réservé pour une image  6"/>
          <p:cNvSpPr>
            <a:spLocks noGrp="1"/>
          </p:cNvSpPr>
          <p:nvPr>
            <p:ph type="pic" sz="quarter" idx="19" hasCustomPrompt="1"/>
          </p:nvPr>
        </p:nvSpPr>
        <p:spPr>
          <a:xfrm>
            <a:off x="1699998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3139356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6" name="Espace réservé pour une image  6"/>
          <p:cNvSpPr>
            <a:spLocks noGrp="1"/>
          </p:cNvSpPr>
          <p:nvPr>
            <p:ph type="pic" sz="quarter" idx="21" hasCustomPrompt="1"/>
          </p:nvPr>
        </p:nvSpPr>
        <p:spPr>
          <a:xfrm>
            <a:off x="458331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029398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8" name="Espace réservé pour une image  6"/>
          <p:cNvSpPr>
            <a:spLocks noGrp="1"/>
          </p:cNvSpPr>
          <p:nvPr>
            <p:ph type="pic" sz="quarter" idx="23" hasCustomPrompt="1"/>
          </p:nvPr>
        </p:nvSpPr>
        <p:spPr>
          <a:xfrm>
            <a:off x="747420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4" hasCustomPrompt="1"/>
          </p:nvPr>
        </p:nvSpPr>
        <p:spPr>
          <a:xfrm>
            <a:off x="257452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2090EAB-FA4E-4D75-A28B-87298CDA85EF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9476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D02E-D1D9-45CC-9928-803D1F2AB666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0470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28B-3BDF-4FFB-A869-3C225EE3DF29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981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0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936612" y="6593250"/>
            <a:ext cx="99060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633356"/>
            <a:ext cx="990600" cy="2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FEBAE1-2B60-4AE4-BA5C-9E2DBEC9D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24017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23963" y="3105150"/>
            <a:ext cx="66960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Who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7" y="6447572"/>
            <a:ext cx="432048" cy="352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4DD2B-35A7-C744-6081-7B30E0F5A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539F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539F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3" y="6424483"/>
            <a:ext cx="432048" cy="352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24B48-418F-862F-F17D-A16210A83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3" y="6424483"/>
            <a:ext cx="432048" cy="352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9ED20A-2805-9D24-2C39-875113270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3" y="6424483"/>
            <a:ext cx="432048" cy="352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76CE2F-1781-CEFE-A56C-2526DBC12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1058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110" y="1591945"/>
            <a:ext cx="78867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484" y="6480000"/>
            <a:ext cx="972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480000"/>
            <a:ext cx="414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00" y="6480000"/>
            <a:ext cx="108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5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.AppleSystemUIFont" charset="-120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1058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110" y="1591945"/>
            <a:ext cx="78867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484" y="6480000"/>
            <a:ext cx="972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F6084FF-6985-45C1-8723-4F4E8E817BDE}" type="datetime1">
              <a:rPr lang="fr-LU" smtClean="0"/>
              <a:t>24/11/2023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480000"/>
            <a:ext cx="414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00" y="6480000"/>
            <a:ext cx="108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.AppleSystemUIFont" charset="-120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0" y="6430765"/>
            <a:ext cx="432048" cy="352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939662-B64E-6CCE-DE05-7E4CD4777E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6" y="1052513"/>
            <a:ext cx="86423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75" y="6424149"/>
            <a:ext cx="432048" cy="352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48321D-7408-6E93-1ACC-A4713238E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34" y="6430765"/>
            <a:ext cx="432048" cy="352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BFBDF2-8125-B6AE-0CCD-B78B88EA7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823" r:id="rId8"/>
    <p:sldLayoutId id="2147483858" r:id="rId9"/>
    <p:sldLayoutId id="2147483859" r:id="rId10"/>
    <p:sldLayoutId id="2147483860" r:id="rId1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3" y="6424483"/>
            <a:ext cx="432048" cy="352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868AAE-4631-821F-075D-4AC1E067A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3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3" y="6424483"/>
            <a:ext cx="432048" cy="352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D36000-A7F5-11E9-BA8B-3ED94AD33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3" y="6424483"/>
            <a:ext cx="432048" cy="352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8AB43F-F8B4-98EE-E8FB-1287571EF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3" y="6424483"/>
            <a:ext cx="432048" cy="352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5A1BA1-87FB-2AAB-EF92-7131B8A95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3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516" y="1180407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3" y="6424483"/>
            <a:ext cx="432048" cy="352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097610-43D9-3BC3-BC36-5B6A92F4C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4034" r="17541" b="15797"/>
          <a:stretch/>
        </p:blipFill>
        <p:spPr>
          <a:xfrm>
            <a:off x="64143" y="6475479"/>
            <a:ext cx="979974" cy="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8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5" Type="http://schemas.openxmlformats.org/officeDocument/2006/relationships/hyperlink" Target="mailto:i.tsanova@eib.org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74068" y="1394590"/>
            <a:ext cx="8388932" cy="21034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b="0" spc="-50" dirty="0">
                <a:solidFill>
                  <a:srgbClr val="14539F"/>
                </a:solidFill>
                <a:latin typeface="Calibri" panose="020F0502020204030204" pitchFamily="34" charset="0"/>
              </a:rPr>
              <a:t>InvestEU</a:t>
            </a:r>
            <a:br>
              <a:rPr lang="en-US" sz="3200" b="0" spc="-50" dirty="0">
                <a:solidFill>
                  <a:srgbClr val="14539F"/>
                </a:solidFill>
                <a:latin typeface="Calibri" panose="020F0502020204030204" pitchFamily="34" charset="0"/>
              </a:rPr>
            </a:br>
            <a:br>
              <a:rPr lang="en-US" sz="1200" spc="-50" dirty="0">
                <a:solidFill>
                  <a:srgbClr val="14539F"/>
                </a:solidFill>
                <a:latin typeface="Calibri" panose="020F0502020204030204" pitchFamily="34" charset="0"/>
              </a:rPr>
            </a:br>
            <a:r>
              <a:rPr lang="en-US" sz="2800" b="0" spc="-50" dirty="0">
                <a:solidFill>
                  <a:srgbClr val="00B050"/>
                </a:solidFill>
                <a:latin typeface="Calibri" panose="020F0502020204030204" pitchFamily="34" charset="0"/>
              </a:rPr>
              <a:t>Green Securitisation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br>
              <a:rPr lang="en-GB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Oslo, 24</a:t>
            </a:r>
            <a:r>
              <a:rPr lang="en-GB" sz="20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 November 2023</a:t>
            </a:r>
            <a:br>
              <a:rPr lang="en-GB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n-GB" sz="3600" b="0" i="1" dirty="0">
              <a:solidFill>
                <a:srgbClr val="00539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72400" y="6633356"/>
            <a:ext cx="990600" cy="224644"/>
          </a:xfrm>
        </p:spPr>
        <p:txBody>
          <a:bodyPr/>
          <a:lstStyle/>
          <a:p>
            <a:pPr>
              <a:defRPr/>
            </a:pPr>
            <a:fld id="{1F786915-64FE-434E-BA38-6F07F4871F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77" y="304070"/>
            <a:ext cx="1086514" cy="88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D0EEA-DC4E-81ED-F703-613A7BD6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164" y="291206"/>
            <a:ext cx="2627979" cy="822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E180D-08FC-61DD-05C9-D22D3A1B2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" y="6417332"/>
            <a:ext cx="1043608" cy="371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8F313-4F09-D068-0C1F-09AE92E5492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6" y="339813"/>
            <a:ext cx="1454520" cy="77413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4780D-F9FD-85EC-009F-D6CB190860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 b="43315"/>
          <a:stretch/>
        </p:blipFill>
        <p:spPr>
          <a:xfrm>
            <a:off x="14019" y="3978000"/>
            <a:ext cx="9144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4B98-2B8C-974E-9BD8-3D5700FC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1" y="1409378"/>
            <a:ext cx="8765739" cy="596049"/>
          </a:xfrm>
        </p:spPr>
        <p:txBody>
          <a:bodyPr wrap="square">
            <a:normAutofit fontScale="90000"/>
          </a:bodyPr>
          <a:lstStyle/>
          <a:p>
            <a:r>
              <a:rPr lang="en-GB" dirty="0"/>
              <a:t>Green Investments: €36.5 billion in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1856C-BAFC-2646-B0D8-1E44F2338C15}"/>
              </a:ext>
            </a:extLst>
          </p:cNvPr>
          <p:cNvSpPr txBox="1"/>
          <p:nvPr/>
        </p:nvSpPr>
        <p:spPr>
          <a:xfrm>
            <a:off x="1760951" y="4253264"/>
            <a:ext cx="1885498" cy="7479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500" dirty="0">
                <a:solidFill>
                  <a:schemeClr val="accent1"/>
                </a:solidFill>
              </a:rPr>
              <a:t>Research, development and innovation for climate change mitigation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593C24-EEFA-9F45-8FF4-451CF6678A44}"/>
              </a:ext>
            </a:extLst>
          </p:cNvPr>
          <p:cNvSpPr txBox="1"/>
          <p:nvPr/>
        </p:nvSpPr>
        <p:spPr>
          <a:xfrm>
            <a:off x="1760951" y="2341030"/>
            <a:ext cx="1350000" cy="7479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500" dirty="0">
                <a:solidFill>
                  <a:schemeClr val="accent1"/>
                </a:solidFill>
              </a:rPr>
              <a:t>Climate change adaptation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B38948-4EFB-7345-BB40-CF049193732A}"/>
              </a:ext>
            </a:extLst>
          </p:cNvPr>
          <p:cNvSpPr txBox="1"/>
          <p:nvPr/>
        </p:nvSpPr>
        <p:spPr>
          <a:xfrm>
            <a:off x="1760951" y="3297148"/>
            <a:ext cx="1350000" cy="7478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500" dirty="0">
                <a:solidFill>
                  <a:schemeClr val="accent1"/>
                </a:solidFill>
              </a:rPr>
              <a:t>Renewable energy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93AB30-3551-0C4A-A6C6-112E354E03C0}"/>
              </a:ext>
            </a:extLst>
          </p:cNvPr>
          <p:cNvSpPr/>
          <p:nvPr/>
        </p:nvSpPr>
        <p:spPr>
          <a:xfrm>
            <a:off x="978997" y="2341030"/>
            <a:ext cx="746576" cy="74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1800" dirty="0">
                <a:solidFill>
                  <a:schemeClr val="bg1"/>
                </a:solidFill>
              </a:rPr>
              <a:t>€1.8</a:t>
            </a:r>
          </a:p>
          <a:p>
            <a:pPr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0CE5B36-CC15-5C4E-A24F-832CDD47DD7B}"/>
              </a:ext>
            </a:extLst>
          </p:cNvPr>
          <p:cNvSpPr/>
          <p:nvPr/>
        </p:nvSpPr>
        <p:spPr>
          <a:xfrm>
            <a:off x="978997" y="3297146"/>
            <a:ext cx="746576" cy="74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1800" dirty="0">
                <a:solidFill>
                  <a:schemeClr val="bg1"/>
                </a:solidFill>
              </a:rPr>
              <a:t>€7.2</a:t>
            </a:r>
          </a:p>
          <a:p>
            <a:pPr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E73EB2A-B992-C94C-8168-257B8C4CFEDE}"/>
              </a:ext>
            </a:extLst>
          </p:cNvPr>
          <p:cNvSpPr/>
          <p:nvPr/>
        </p:nvSpPr>
        <p:spPr>
          <a:xfrm>
            <a:off x="978996" y="4253264"/>
            <a:ext cx="746576" cy="74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1800" dirty="0">
                <a:solidFill>
                  <a:schemeClr val="bg1"/>
                </a:solidFill>
              </a:rPr>
              <a:t>€2.8</a:t>
            </a:r>
          </a:p>
          <a:p>
            <a:pPr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778B50-164F-3440-89D6-44BF6775F463}"/>
              </a:ext>
            </a:extLst>
          </p:cNvPr>
          <p:cNvSpPr txBox="1"/>
          <p:nvPr/>
        </p:nvSpPr>
        <p:spPr>
          <a:xfrm>
            <a:off x="6636891" y="3661646"/>
            <a:ext cx="1972613" cy="729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500" dirty="0">
                <a:solidFill>
                  <a:schemeClr val="accent1"/>
                </a:solidFill>
              </a:rPr>
              <a:t>Other environmental sustainability financing</a:t>
            </a:r>
            <a:r>
              <a:rPr lang="en-GB" sz="1500" baseline="300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863F6B-444B-91EA-68AC-2C975CFDD6BB}"/>
              </a:ext>
            </a:extLst>
          </p:cNvPr>
          <p:cNvGrpSpPr/>
          <p:nvPr/>
        </p:nvGrpSpPr>
        <p:grpSpPr>
          <a:xfrm>
            <a:off x="3998644" y="2341031"/>
            <a:ext cx="2400863" cy="747900"/>
            <a:chOff x="5186562" y="1978373"/>
            <a:chExt cx="3201150" cy="99719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138180F-D905-2D4F-9BF3-A3BA5D406BD1}"/>
                </a:ext>
              </a:extLst>
            </p:cNvPr>
            <p:cNvSpPr txBox="1"/>
            <p:nvPr/>
          </p:nvSpPr>
          <p:spPr>
            <a:xfrm>
              <a:off x="6227712" y="1978373"/>
              <a:ext cx="2160000" cy="97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500" dirty="0">
                  <a:solidFill>
                    <a:schemeClr val="accent1"/>
                  </a:solidFill>
                </a:rPr>
                <a:t>Lower-carbon transport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ADB7B33-9CF9-0847-BD15-1E82975B11FB}"/>
                </a:ext>
              </a:extLst>
            </p:cNvPr>
            <p:cNvSpPr/>
            <p:nvPr/>
          </p:nvSpPr>
          <p:spPr>
            <a:xfrm>
              <a:off x="5186562" y="1978373"/>
              <a:ext cx="1041149" cy="9971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5400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GB" sz="1800" dirty="0">
                  <a:solidFill>
                    <a:schemeClr val="bg1"/>
                  </a:solidFill>
                </a:rPr>
                <a:t>€10.1</a:t>
              </a:r>
            </a:p>
            <a:p>
              <a:pPr algn="ctr">
                <a:lnSpc>
                  <a:spcPct val="80000"/>
                </a:lnSpc>
              </a:pPr>
              <a:r>
                <a:rPr lang="en-GB" sz="1200" dirty="0">
                  <a:solidFill>
                    <a:schemeClr val="bg1"/>
                  </a:solidFill>
                </a:rPr>
                <a:t>billion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D4ECE-3645-5536-2632-807A8FE997CF}"/>
              </a:ext>
            </a:extLst>
          </p:cNvPr>
          <p:cNvGrpSpPr/>
          <p:nvPr/>
        </p:nvGrpSpPr>
        <p:grpSpPr>
          <a:xfrm>
            <a:off x="3998644" y="3297146"/>
            <a:ext cx="2400863" cy="747900"/>
            <a:chOff x="6149218" y="2744683"/>
            <a:chExt cx="3201151" cy="9972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FEDD34-F03B-594F-AF4D-9B11DC4FB6EC}"/>
                </a:ext>
              </a:extLst>
            </p:cNvPr>
            <p:cNvSpPr txBox="1"/>
            <p:nvPr/>
          </p:nvSpPr>
          <p:spPr>
            <a:xfrm>
              <a:off x="7190369" y="2744683"/>
              <a:ext cx="2160000" cy="97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500" dirty="0">
                  <a:solidFill>
                    <a:schemeClr val="accent1"/>
                  </a:solidFill>
                </a:rPr>
                <a:t>Energy efficiency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B0FEA43-A711-7C45-946B-8BBC68656DD4}"/>
                </a:ext>
              </a:extLst>
            </p:cNvPr>
            <p:cNvSpPr/>
            <p:nvPr/>
          </p:nvSpPr>
          <p:spPr>
            <a:xfrm>
              <a:off x="6149218" y="2744683"/>
              <a:ext cx="995434" cy="99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5400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GB" sz="1800" dirty="0">
                  <a:solidFill>
                    <a:schemeClr val="bg1"/>
                  </a:solidFill>
                </a:rPr>
                <a:t>€7</a:t>
              </a:r>
            </a:p>
            <a:p>
              <a:pPr algn="ctr">
                <a:lnSpc>
                  <a:spcPct val="80000"/>
                </a:lnSpc>
              </a:pPr>
              <a:r>
                <a:rPr lang="en-GB" sz="1200" dirty="0">
                  <a:solidFill>
                    <a:schemeClr val="bg1"/>
                  </a:solidFill>
                </a:rPr>
                <a:t>billion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C69B807E-A38D-D94E-9DD4-4ED8BF0CE4F5}"/>
              </a:ext>
            </a:extLst>
          </p:cNvPr>
          <p:cNvSpPr/>
          <p:nvPr/>
        </p:nvSpPr>
        <p:spPr>
          <a:xfrm>
            <a:off x="3998643" y="4253264"/>
            <a:ext cx="746576" cy="74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1800" dirty="0">
                <a:solidFill>
                  <a:schemeClr val="bg1"/>
                </a:solidFill>
              </a:rPr>
              <a:t>€6.1 </a:t>
            </a:r>
          </a:p>
          <a:p>
            <a:pPr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441C2F-A280-FC4C-9B0F-DBFC4900554B}"/>
              </a:ext>
            </a:extLst>
          </p:cNvPr>
          <p:cNvSpPr txBox="1"/>
          <p:nvPr/>
        </p:nvSpPr>
        <p:spPr>
          <a:xfrm>
            <a:off x="4779506" y="4168861"/>
            <a:ext cx="1620000" cy="89780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500" dirty="0">
                <a:solidFill>
                  <a:schemeClr val="accent1"/>
                </a:solidFill>
              </a:rPr>
              <a:t>Other climate change mitigation</a:t>
            </a:r>
            <a:endParaRPr lang="en-GB" sz="825" dirty="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A9F745-62AE-ACAB-660E-21C961874519}"/>
              </a:ext>
            </a:extLst>
          </p:cNvPr>
          <p:cNvSpPr/>
          <p:nvPr/>
        </p:nvSpPr>
        <p:spPr>
          <a:xfrm>
            <a:off x="7249909" y="2965850"/>
            <a:ext cx="746576" cy="74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1800" dirty="0">
                <a:solidFill>
                  <a:schemeClr val="bg1"/>
                </a:solidFill>
              </a:rPr>
              <a:t>€1.6</a:t>
            </a:r>
          </a:p>
          <a:p>
            <a:pPr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3AC300-B21F-F431-5B2D-C07EE2EF448F}"/>
              </a:ext>
            </a:extLst>
          </p:cNvPr>
          <p:cNvSpPr txBox="1">
            <a:spLocks/>
          </p:cNvSpPr>
          <p:nvPr/>
        </p:nvSpPr>
        <p:spPr>
          <a:xfrm>
            <a:off x="751191" y="488368"/>
            <a:ext cx="7641618" cy="902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/>
              <a:t>THE EU CLIMATE BANK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55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4583-FC69-D34C-AF61-FD676536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507609"/>
            <a:ext cx="7092788" cy="936104"/>
          </a:xfrm>
        </p:spPr>
        <p:txBody>
          <a:bodyPr/>
          <a:lstStyle/>
          <a:p>
            <a:pPr algn="l"/>
            <a:r>
              <a:rPr lang="en-GB" dirty="0"/>
              <a:t>EIB Group Securitisation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B9B4-1DEB-5943-BA1D-0FF3BFB08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71480" y="1655575"/>
            <a:ext cx="5298960" cy="1940015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Key Features</a:t>
            </a:r>
            <a:endParaRPr lang="en-GB" sz="1800" dirty="0"/>
          </a:p>
          <a:p>
            <a:pPr marL="162000" indent="-16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Cooperate with Financial Institutions: Banks or Leasing companies</a:t>
            </a:r>
          </a:p>
          <a:p>
            <a:pPr marL="162000" indent="-16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The EIF fronts the guarantee, the EIB counter-guarantees</a:t>
            </a:r>
          </a:p>
          <a:p>
            <a:pPr marL="162000" indent="-16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The EIB signs a Retrocession Agreement</a:t>
            </a:r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69C41-84AE-9149-AEB6-F389E349257B}"/>
              </a:ext>
            </a:extLst>
          </p:cNvPr>
          <p:cNvSpPr txBox="1"/>
          <p:nvPr/>
        </p:nvSpPr>
        <p:spPr>
          <a:xfrm>
            <a:off x="620444" y="1794848"/>
            <a:ext cx="3348372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GB" sz="1800" dirty="0">
                <a:solidFill>
                  <a:schemeClr val="accent1"/>
                </a:solidFill>
                <a:latin typeface="Arial (body)"/>
              </a:rPr>
              <a:t>Track Record</a:t>
            </a:r>
          </a:p>
          <a:p>
            <a:pPr marL="162000" indent="-162000">
              <a:lnSpc>
                <a:spcPct val="8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+mn-lt"/>
                <a:cs typeface="+mn-cs"/>
              </a:rPr>
              <a:t>EUR 5.1bn signed under ESFI</a:t>
            </a:r>
          </a:p>
          <a:p>
            <a:pPr marL="162000" indent="-162000">
              <a:lnSpc>
                <a:spcPct val="8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+mn-lt"/>
                <a:cs typeface="+mn-cs"/>
              </a:rPr>
              <a:t>EUR 1.4bn signed under EGF</a:t>
            </a:r>
          </a:p>
          <a:p>
            <a:pPr marL="162000" indent="-162000">
              <a:lnSpc>
                <a:spcPct val="8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+mn-lt"/>
                <a:cs typeface="+mn-cs"/>
              </a:rPr>
              <a:t>Transactions signed at own risk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588BE11-25A5-9FCB-84D5-596B0843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231"/>
            <a:ext cx="9144000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5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4583-FC69-D34C-AF61-FD676536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507609"/>
            <a:ext cx="6516724" cy="936104"/>
          </a:xfrm>
        </p:spPr>
        <p:txBody>
          <a:bodyPr/>
          <a:lstStyle/>
          <a:p>
            <a:pPr algn="l"/>
            <a:r>
              <a:rPr lang="en-GB" dirty="0"/>
              <a:t>Nordic Securitisation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B9B4-1DEB-5943-BA1D-0FF3BFB08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5976" y="1761113"/>
            <a:ext cx="4923664" cy="1301897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Norway still waits for regulatory framework</a:t>
            </a:r>
            <a:endParaRPr lang="en-GB" sz="1800" dirty="0"/>
          </a:p>
          <a:p>
            <a:pPr marL="162000" indent="-16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Markets are very small in Sweden and Denmark</a:t>
            </a:r>
          </a:p>
          <a:p>
            <a:pPr marL="162000" indent="-16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Finland has active securitisation market</a:t>
            </a:r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69C41-84AE-9149-AEB6-F389E349257B}"/>
              </a:ext>
            </a:extLst>
          </p:cNvPr>
          <p:cNvSpPr txBox="1"/>
          <p:nvPr/>
        </p:nvSpPr>
        <p:spPr>
          <a:xfrm>
            <a:off x="395536" y="1850741"/>
            <a:ext cx="3853712" cy="146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GB" sz="1800" dirty="0">
                <a:solidFill>
                  <a:schemeClr val="accent1"/>
                </a:solidFill>
                <a:latin typeface="Arial (body)"/>
              </a:rPr>
              <a:t>EU is smaller than the US and Asia</a:t>
            </a:r>
          </a:p>
          <a:p>
            <a:pPr marL="162000" indent="-162000">
              <a:lnSpc>
                <a:spcPct val="8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+mn-lt"/>
                <a:cs typeface="+mn-cs"/>
              </a:rPr>
              <a:t>The EIB Group is about 1/3rd of the EU  market</a:t>
            </a:r>
          </a:p>
          <a:p>
            <a:pPr marL="162000" indent="-162000">
              <a:lnSpc>
                <a:spcPct val="8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+mn-lt"/>
                <a:cs typeface="+mn-cs"/>
              </a:rPr>
              <a:t>Christine Lagarde recently promoted securitisation</a:t>
            </a:r>
          </a:p>
          <a:p>
            <a:pPr marL="162000" indent="-162000">
              <a:lnSpc>
                <a:spcPct val="8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latin typeface="+mn-lt"/>
                <a:cs typeface="+mn-cs"/>
              </a:rPr>
              <a:t>The EU’s Capital Market Union</a:t>
            </a:r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E8F044A5-F05C-D63F-26EE-4A1E654A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75" b="14375"/>
          <a:stretch>
            <a:fillRect/>
          </a:stretch>
        </p:blipFill>
        <p:spPr>
          <a:xfrm>
            <a:off x="0" y="3712797"/>
            <a:ext cx="9144000" cy="31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5D2A67-9DBB-B04F-9CFD-403E423988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3392" y="5507543"/>
            <a:ext cx="7722394" cy="529387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342900" lvl="3" indent="0" algn="just">
              <a:spcBef>
                <a:spcPts val="0"/>
              </a:spcBef>
              <a:spcAft>
                <a:spcPts val="450"/>
              </a:spcAft>
              <a:buNone/>
            </a:pPr>
            <a:r>
              <a:rPr lang="en-US" dirty="0">
                <a:solidFill>
                  <a:srgbClr val="114FA0"/>
                </a:solidFill>
              </a:rPr>
              <a:t>InvestEU focus on synthetic securitisation</a:t>
            </a:r>
          </a:p>
          <a:p>
            <a:pPr marL="728663" lvl="1" indent="-214313" algn="just">
              <a:spcBef>
                <a:spcPts val="0"/>
              </a:spcBef>
              <a:spcAft>
                <a:spcPts val="450"/>
              </a:spcAft>
            </a:pPr>
            <a:endParaRPr lang="en-US" sz="1950" dirty="0">
              <a:ea typeface="Open Sans"/>
              <a:cs typeface="Open San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D8155BF-BA48-3D45-860A-C2971E67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65" y="672540"/>
            <a:ext cx="7722394" cy="575241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Securitisation recap</a:t>
            </a:r>
            <a:endParaRPr lang="fr-FR" sz="36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3C60FB-D44A-4978-9F50-F77BE0152FD4}"/>
              </a:ext>
            </a:extLst>
          </p:cNvPr>
          <p:cNvGrpSpPr/>
          <p:nvPr/>
        </p:nvGrpSpPr>
        <p:grpSpPr>
          <a:xfrm>
            <a:off x="1719292" y="2367328"/>
            <a:ext cx="5502925" cy="2883048"/>
            <a:chOff x="2767461" y="2927837"/>
            <a:chExt cx="7337233" cy="38440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DC5EF6-163C-43BA-8C99-EC8156092857}"/>
                </a:ext>
              </a:extLst>
            </p:cNvPr>
            <p:cNvSpPr txBox="1"/>
            <p:nvPr/>
          </p:nvSpPr>
          <p:spPr>
            <a:xfrm>
              <a:off x="8815843" y="6279458"/>
              <a:ext cx="10195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 sz="1200">
                  <a:solidFill>
                    <a:srgbClr val="114FA0"/>
                  </a:solidFill>
                </a:defRPr>
              </a:lvl1pPr>
            </a:lstStyle>
            <a:p>
              <a:pPr>
                <a:buNone/>
              </a:pPr>
              <a:r>
                <a:rPr lang="en-GB" sz="900" dirty="0"/>
                <a:t>Allocation of Losses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5BD97A3-A912-4D1D-99CD-375F177D5C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0763" y="3117740"/>
              <a:ext cx="1" cy="314269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97E7C8-D2F9-4F15-9B87-2E95FAD4A01A}"/>
                </a:ext>
              </a:extLst>
            </p:cNvPr>
            <p:cNvSpPr txBox="1"/>
            <p:nvPr/>
          </p:nvSpPr>
          <p:spPr>
            <a:xfrm>
              <a:off x="2767461" y="3120756"/>
              <a:ext cx="2312603" cy="307776"/>
            </a:xfrm>
            <a:prstGeom prst="rect">
              <a:avLst/>
            </a:prstGeom>
            <a:solidFill>
              <a:srgbClr val="114FA0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Exposure(s)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B84076-FFAA-4F26-8B4F-6777F45B4138}"/>
                </a:ext>
              </a:extLst>
            </p:cNvPr>
            <p:cNvSpPr txBox="1"/>
            <p:nvPr/>
          </p:nvSpPr>
          <p:spPr>
            <a:xfrm>
              <a:off x="6361029" y="3051808"/>
              <a:ext cx="2312603" cy="529376"/>
            </a:xfrm>
            <a:prstGeom prst="rect">
              <a:avLst/>
            </a:prstGeom>
            <a:solidFill>
              <a:srgbClr val="114FA0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en-GB" sz="900" dirty="0" err="1"/>
                <a:t>Tranching</a:t>
              </a:r>
              <a:endParaRPr lang="en-GB" sz="900" dirty="0"/>
            </a:p>
            <a:p>
              <a:r>
                <a:rPr lang="en-GB" sz="900" dirty="0"/>
                <a:t>of Credit Risk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15B40B-E580-4B41-92A7-68F31FD0194A}"/>
                </a:ext>
              </a:extLst>
            </p:cNvPr>
            <p:cNvSpPr txBox="1"/>
            <p:nvPr/>
          </p:nvSpPr>
          <p:spPr>
            <a:xfrm>
              <a:off x="2767461" y="3465722"/>
              <a:ext cx="2312603" cy="307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Large corporate loans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BEC0B6-BA31-44CB-997E-1E9030437F29}"/>
                </a:ext>
              </a:extLst>
            </p:cNvPr>
            <p:cNvSpPr txBox="1"/>
            <p:nvPr/>
          </p:nvSpPr>
          <p:spPr>
            <a:xfrm>
              <a:off x="2769361" y="3781178"/>
              <a:ext cx="2312603" cy="3077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Loans to SMEs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2A01A6-D0BE-4140-97D8-126C24536070}"/>
                </a:ext>
              </a:extLst>
            </p:cNvPr>
            <p:cNvSpPr txBox="1"/>
            <p:nvPr/>
          </p:nvSpPr>
          <p:spPr>
            <a:xfrm>
              <a:off x="2769361" y="4096634"/>
              <a:ext cx="2312603" cy="307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Trade finance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0A5D7D-B03F-4670-A4B6-2CDE3A895829}"/>
                </a:ext>
              </a:extLst>
            </p:cNvPr>
            <p:cNvSpPr txBox="1"/>
            <p:nvPr/>
          </p:nvSpPr>
          <p:spPr>
            <a:xfrm>
              <a:off x="2769361" y="4412090"/>
              <a:ext cx="2312603" cy="3077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Auto loans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B35D20-E081-4DA9-B850-B03CAF64BFF2}"/>
                </a:ext>
              </a:extLst>
            </p:cNvPr>
            <p:cNvSpPr txBox="1"/>
            <p:nvPr/>
          </p:nvSpPr>
          <p:spPr>
            <a:xfrm>
              <a:off x="2769361" y="4727546"/>
              <a:ext cx="2312603" cy="3077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Mortgage loans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0C6709-1DD3-4620-8FF1-B7979E4DB045}"/>
                </a:ext>
              </a:extLst>
            </p:cNvPr>
            <p:cNvSpPr txBox="1"/>
            <p:nvPr/>
          </p:nvSpPr>
          <p:spPr>
            <a:xfrm>
              <a:off x="2769361" y="5043002"/>
              <a:ext cx="2312603" cy="3077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Consumer loans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FC5291-528F-4CDA-BFAD-FF5212A2D0C1}"/>
                </a:ext>
              </a:extLst>
            </p:cNvPr>
            <p:cNvSpPr txBox="1"/>
            <p:nvPr/>
          </p:nvSpPr>
          <p:spPr>
            <a:xfrm>
              <a:off x="2769361" y="5358458"/>
              <a:ext cx="2312603" cy="307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Credit cards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1C8361-F91F-491D-A9BE-0B85361F689E}"/>
                </a:ext>
              </a:extLst>
            </p:cNvPr>
            <p:cNvSpPr txBox="1"/>
            <p:nvPr/>
          </p:nvSpPr>
          <p:spPr>
            <a:xfrm>
              <a:off x="2769361" y="5673914"/>
              <a:ext cx="2312603" cy="307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Trade receivables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56ECFE-BC62-44C8-BEDD-74B723C045B5}"/>
                </a:ext>
              </a:extLst>
            </p:cNvPr>
            <p:cNvSpPr txBox="1"/>
            <p:nvPr/>
          </p:nvSpPr>
          <p:spPr>
            <a:xfrm>
              <a:off x="2769361" y="5989373"/>
              <a:ext cx="2312603" cy="307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Other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CD362A-4615-42E7-956D-5C98C9FE516A}"/>
                </a:ext>
              </a:extLst>
            </p:cNvPr>
            <p:cNvSpPr/>
            <p:nvPr/>
          </p:nvSpPr>
          <p:spPr>
            <a:xfrm>
              <a:off x="6351871" y="3575488"/>
              <a:ext cx="2321760" cy="17445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605652-21A6-47C9-9634-0E9B6205F3F0}"/>
                </a:ext>
              </a:extLst>
            </p:cNvPr>
            <p:cNvSpPr/>
            <p:nvPr/>
          </p:nvSpPr>
          <p:spPr>
            <a:xfrm>
              <a:off x="6351871" y="5285208"/>
              <a:ext cx="2321760" cy="777412"/>
            </a:xfrm>
            <a:prstGeom prst="rect">
              <a:avLst/>
            </a:prstGeom>
            <a:solidFill>
              <a:srgbClr val="C1DFFF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58C0F4-FE65-45C8-B459-2742AC075ADB}"/>
                </a:ext>
              </a:extLst>
            </p:cNvPr>
            <p:cNvSpPr/>
            <p:nvPr/>
          </p:nvSpPr>
          <p:spPr>
            <a:xfrm>
              <a:off x="6351871" y="5835112"/>
              <a:ext cx="2321760" cy="4256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A0E411-9420-4CB9-A849-BF40A8E1663A}"/>
                </a:ext>
              </a:extLst>
            </p:cNvPr>
            <p:cNvSpPr txBox="1"/>
            <p:nvPr/>
          </p:nvSpPr>
          <p:spPr>
            <a:xfrm>
              <a:off x="6687571" y="5429154"/>
              <a:ext cx="1641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114FA0"/>
                  </a:solidFill>
                </a:rPr>
                <a:t>Mezzanine Tranche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3E03B2-7419-4D35-AD8C-7B379FD95059}"/>
                </a:ext>
              </a:extLst>
            </p:cNvPr>
            <p:cNvSpPr txBox="1"/>
            <p:nvPr/>
          </p:nvSpPr>
          <p:spPr>
            <a:xfrm>
              <a:off x="6712135" y="5909454"/>
              <a:ext cx="164120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114FA0"/>
                  </a:solidFill>
                </a:rPr>
                <a:t>Junior Tranche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5BE376-D3DE-4BFE-93DA-3B2D6DC499BA}"/>
                </a:ext>
              </a:extLst>
            </p:cNvPr>
            <p:cNvSpPr txBox="1"/>
            <p:nvPr/>
          </p:nvSpPr>
          <p:spPr>
            <a:xfrm>
              <a:off x="5288041" y="4311412"/>
              <a:ext cx="97129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114FA0"/>
                  </a:solidFill>
                </a:rPr>
                <a:t>Total Portfolio of Exposures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4274B1-41FD-41B3-B303-FBD777237D7D}"/>
                </a:ext>
              </a:extLst>
            </p:cNvPr>
            <p:cNvSpPr txBox="1"/>
            <p:nvPr/>
          </p:nvSpPr>
          <p:spPr>
            <a:xfrm>
              <a:off x="6702977" y="4172913"/>
              <a:ext cx="164120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114FA0"/>
                  </a:solidFill>
                </a:rPr>
                <a:t>Senior Tranche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6383836-BFF5-47E1-B553-C96425C3DE8A}"/>
                </a:ext>
              </a:extLst>
            </p:cNvPr>
            <p:cNvCxnSpPr>
              <a:cxnSpLocks/>
            </p:cNvCxnSpPr>
            <p:nvPr/>
          </p:nvCxnSpPr>
          <p:spPr>
            <a:xfrm>
              <a:off x="8846060" y="3642210"/>
              <a:ext cx="1" cy="25718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8197A8-C050-4905-8886-9891EEF7BEBF}"/>
                </a:ext>
              </a:extLst>
            </p:cNvPr>
            <p:cNvSpPr txBox="1"/>
            <p:nvPr/>
          </p:nvSpPr>
          <p:spPr>
            <a:xfrm>
              <a:off x="8463506" y="2927837"/>
              <a:ext cx="16411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 sz="1200">
                  <a:solidFill>
                    <a:srgbClr val="114FA0"/>
                  </a:solidFill>
                </a:defRPr>
              </a:lvl1pPr>
            </a:lstStyle>
            <a:p>
              <a:r>
                <a:rPr lang="en-GB" sz="900" dirty="0"/>
                <a:t>Amortisation of repayments on Exposures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6D0661B-291D-46D6-8118-D2869A2F4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7812" y="5181501"/>
              <a:ext cx="0" cy="9882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53BA9A-3DEC-41F0-B1A7-86CA8415CF66}"/>
                </a:ext>
              </a:extLst>
            </p:cNvPr>
            <p:cNvSpPr txBox="1"/>
            <p:nvPr/>
          </p:nvSpPr>
          <p:spPr>
            <a:xfrm>
              <a:off x="6892887" y="6335138"/>
              <a:ext cx="127969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 sz="1200">
                  <a:solidFill>
                    <a:srgbClr val="114FA0"/>
                  </a:solidFill>
                </a:defRPr>
              </a:lvl1pPr>
            </a:lstStyle>
            <a:p>
              <a:pPr>
                <a:buNone/>
              </a:pPr>
              <a:r>
                <a:rPr lang="en-GB" sz="900" i="1" dirty="0"/>
                <a:t>Excess spread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A26821-1384-45C7-8D2D-AF822002B73A}"/>
              </a:ext>
            </a:extLst>
          </p:cNvPr>
          <p:cNvSpPr txBox="1"/>
          <p:nvPr/>
        </p:nvSpPr>
        <p:spPr>
          <a:xfrm>
            <a:off x="566546" y="1507794"/>
            <a:ext cx="7790060" cy="6924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marR="0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114FA0"/>
                </a:solidFill>
                <a:ea typeface="Open Sans"/>
                <a:cs typeface="Open Sans"/>
              </a:defRPr>
            </a:lvl1pPr>
            <a:lvl2pPr marL="971550" lvl="1" indent="-2857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600">
                <a:ea typeface="Open Sans"/>
                <a:cs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0100" lvl="3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>
                <a:solidFill>
                  <a:srgbClr val="114FA0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500" dirty="0"/>
              <a:t>Securitisation is the process of pooling financial assets, such as loans or mortgages, and transforming the risks and/or cash flows in horizontal tranches.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20B76-4453-404F-91AF-ABBA06A71FF9}"/>
              </a:ext>
            </a:extLst>
          </p:cNvPr>
          <p:cNvSpPr txBox="1"/>
          <p:nvPr/>
        </p:nvSpPr>
        <p:spPr>
          <a:xfrm>
            <a:off x="6871025" y="3482983"/>
            <a:ext cx="16738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 algn="ctr">
              <a:defRPr sz="1200">
                <a:solidFill>
                  <a:srgbClr val="114FA0"/>
                </a:solidFill>
              </a:defRPr>
            </a:lvl1pPr>
          </a:lstStyle>
          <a:p>
            <a:pPr>
              <a:buNone/>
            </a:pPr>
            <a:r>
              <a:rPr lang="en-GB" sz="900" i="1" dirty="0"/>
              <a:t>As Notes (securities) are traditionally issued, the product is commonly also know as Asset Backed Securities ‘</a:t>
            </a:r>
            <a:r>
              <a:rPr lang="en-GB" sz="900" b="1" i="1" dirty="0"/>
              <a:t>ABS</a:t>
            </a:r>
            <a:r>
              <a:rPr lang="en-GB" sz="900" i="1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18996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4583-FC69-D34C-AF61-FD676536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2624"/>
            <a:ext cx="7236804" cy="936104"/>
          </a:xfrm>
        </p:spPr>
        <p:txBody>
          <a:bodyPr/>
          <a:lstStyle/>
          <a:p>
            <a:pPr algn="l"/>
            <a:r>
              <a:rPr lang="en-GB" dirty="0"/>
              <a:t>EIB Group Securitisation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B9B4-1DEB-5943-BA1D-0FF3BFB08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0944" y="5623861"/>
            <a:ext cx="5442976" cy="738827"/>
          </a:xfrm>
        </p:spPr>
        <p:txBody>
          <a:bodyPr>
            <a:noAutofit/>
          </a:bodyPr>
          <a:lstStyle/>
          <a:p>
            <a:pPr marL="162000" indent="-16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114FA0"/>
                </a:solidFill>
                <a:latin typeface="Arial" charset="0"/>
                <a:ea typeface="Open Sans"/>
                <a:cs typeface="Open Sans"/>
              </a:rPr>
              <a:t>New lending is 100% Green – this is “Use of Proceeds”</a:t>
            </a: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C62A4-45D5-E831-DD42-FE8A11DA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45" y="1304764"/>
            <a:ext cx="7028510" cy="38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116632"/>
            <a:ext cx="3008798" cy="612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fr-BE" sz="2400" b="0" dirty="0">
                <a:latin typeface="Futura Lt BT" panose="020B0402020204020303" pitchFamily="34" charset="0"/>
              </a:rPr>
              <a:t>InvestEU – </a:t>
            </a:r>
            <a:r>
              <a:rPr lang="fr-BE" sz="2400" b="0" dirty="0">
                <a:solidFill>
                  <a:srgbClr val="00B050"/>
                </a:solidFill>
                <a:latin typeface="Futura Lt BT" panose="020B0402020204020303" pitchFamily="34" charset="0"/>
              </a:rPr>
              <a:t>Green Securitisation</a:t>
            </a:r>
            <a:endParaRPr lang="en-US" sz="2400" b="0" dirty="0">
              <a:solidFill>
                <a:srgbClr val="00B050"/>
              </a:solidFill>
              <a:latin typeface="Futura Lt BT" panose="020B04020202040203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4" y="1349270"/>
            <a:ext cx="4453640" cy="49960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8084" y="1472380"/>
            <a:ext cx="3600400" cy="1416559"/>
          </a:xfrm>
          <a:prstGeom prst="rect">
            <a:avLst/>
          </a:prstGeom>
          <a:solidFill>
            <a:schemeClr val="tx2">
              <a:alpha val="87000"/>
            </a:schemeClr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SIW - Investment in Green Assets</a:t>
            </a:r>
          </a:p>
          <a:p>
            <a:r>
              <a:rPr lang="en-US" dirty="0"/>
              <a:t>Indirect InvestEU transactions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8084" y="3057927"/>
            <a:ext cx="3528392" cy="1077218"/>
          </a:xfrm>
          <a:prstGeom prst="rect">
            <a:avLst/>
          </a:prstGeom>
          <a:solidFill>
            <a:schemeClr val="tx2">
              <a:alpha val="87000"/>
            </a:schemeClr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EUR 800m envelope Mezzanine tranches </a:t>
            </a:r>
          </a:p>
          <a:p>
            <a:r>
              <a:rPr lang="en-US" dirty="0"/>
              <a:t>8-12 transactions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8084" y="5022978"/>
            <a:ext cx="3528392" cy="707886"/>
          </a:xfrm>
          <a:prstGeom prst="rect">
            <a:avLst/>
          </a:prstGeom>
          <a:solidFill>
            <a:schemeClr val="tx2">
              <a:alpha val="87000"/>
            </a:schemeClr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n-US" dirty="0"/>
              <a:t>High risk = high impact Additionality</a:t>
            </a:r>
          </a:p>
        </p:txBody>
      </p:sp>
    </p:spTree>
    <p:extLst>
      <p:ext uri="{BB962C8B-B14F-4D97-AF65-F5344CB8AC3E}">
        <p14:creationId xmlns:p14="http://schemas.microsoft.com/office/powerpoint/2010/main" val="294432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920" y="354574"/>
            <a:ext cx="1548866" cy="612775"/>
          </a:xfrm>
        </p:spPr>
        <p:txBody>
          <a:bodyPr/>
          <a:lstStyle/>
          <a:p>
            <a:r>
              <a:rPr lang="fr-BE" sz="2800" b="0" dirty="0" err="1">
                <a:latin typeface="Calibri" panose="020F0502020204030204" pitchFamily="34" charset="0"/>
              </a:rPr>
              <a:t>Thank</a:t>
            </a:r>
            <a:r>
              <a:rPr lang="fr-BE" sz="2800" b="0" dirty="0">
                <a:latin typeface="Calibri" panose="020F0502020204030204" pitchFamily="34" charset="0"/>
              </a:rPr>
              <a:t> </a:t>
            </a:r>
            <a:r>
              <a:rPr lang="fr-BE" sz="2800" b="0" dirty="0" err="1">
                <a:latin typeface="Calibri" panose="020F0502020204030204" pitchFamily="34" charset="0"/>
              </a:rPr>
              <a:t>you</a:t>
            </a:r>
            <a:r>
              <a:rPr lang="fr-BE" sz="2800" b="0" dirty="0">
                <a:latin typeface="Calibri" panose="020F0502020204030204" pitchFamily="34" charset="0"/>
              </a:rPr>
              <a:t>!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" y="980728"/>
            <a:ext cx="7308812" cy="48535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99792" y="1376772"/>
            <a:ext cx="2952328" cy="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5876" y="5913276"/>
            <a:ext cx="478853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further questions: </a:t>
            </a:r>
            <a:r>
              <a:rPr lang="en-GB" u="sng" dirty="0">
                <a:solidFill>
                  <a:schemeClr val="tx2"/>
                </a:solidFill>
                <a:latin typeface="Calibri" panose="020F0502020204030204" pitchFamily="34" charset="0"/>
              </a:rPr>
              <a:t>info</a:t>
            </a:r>
            <a:r>
              <a:rPr lang="en-GB" u="sng" dirty="0">
                <a:latin typeface="Calibri" panose="020F0502020204030204" pitchFamily="34" charset="0"/>
                <a:hlinkClick r:id="rId5"/>
              </a:rPr>
              <a:t>@eib.org</a:t>
            </a:r>
            <a:endParaRPr lang="en-GB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38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Cover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EIB 60 years Theme">
  <a:themeElements>
    <a:clrScheme name="BEI">
      <a:dk1>
        <a:srgbClr val="000000"/>
      </a:dk1>
      <a:lt1>
        <a:srgbClr val="FFFFFF"/>
      </a:lt1>
      <a:dk2>
        <a:srgbClr val="0051A5"/>
      </a:dk2>
      <a:lt2>
        <a:srgbClr val="E7E6E6"/>
      </a:lt2>
      <a:accent1>
        <a:srgbClr val="0051A5"/>
      </a:accent1>
      <a:accent2>
        <a:srgbClr val="9B9E9F"/>
      </a:accent2>
      <a:accent3>
        <a:srgbClr val="E4702A"/>
      </a:accent3>
      <a:accent4>
        <a:srgbClr val="2CA7D3"/>
      </a:accent4>
      <a:accent5>
        <a:srgbClr val="DC3D50"/>
      </a:accent5>
      <a:accent6>
        <a:srgbClr val="8CC13F"/>
      </a:accent6>
      <a:hlink>
        <a:srgbClr val="0051A5"/>
      </a:hlink>
      <a:folHlink>
        <a:srgbClr val="6E4E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EIB Corporate Theme">
  <a:themeElements>
    <a:clrScheme name="BEI">
      <a:dk1>
        <a:srgbClr val="000000"/>
      </a:dk1>
      <a:lt1>
        <a:srgbClr val="FFFFFF"/>
      </a:lt1>
      <a:dk2>
        <a:srgbClr val="0051A5"/>
      </a:dk2>
      <a:lt2>
        <a:srgbClr val="E7E6E6"/>
      </a:lt2>
      <a:accent1>
        <a:srgbClr val="0051A5"/>
      </a:accent1>
      <a:accent2>
        <a:srgbClr val="9B9E9F"/>
      </a:accent2>
      <a:accent3>
        <a:srgbClr val="E4702A"/>
      </a:accent3>
      <a:accent4>
        <a:srgbClr val="2CA7D3"/>
      </a:accent4>
      <a:accent5>
        <a:srgbClr val="DC3D50"/>
      </a:accent5>
      <a:accent6>
        <a:srgbClr val="8CC13F"/>
      </a:accent6>
      <a:hlink>
        <a:srgbClr val="0051A5"/>
      </a:hlink>
      <a:folHlink>
        <a:srgbClr val="6E4E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3B670A3A94E469891907FA2E01111" ma:contentTypeVersion="4" ma:contentTypeDescription="Create a new document." ma:contentTypeScope="" ma:versionID="835cc974628e2f610f0d3f12a31c36ec">
  <xsd:schema xmlns:xsd="http://www.w3.org/2001/XMLSchema" xmlns:xs="http://www.w3.org/2001/XMLSchema" xmlns:p="http://schemas.microsoft.com/office/2006/metadata/properties" xmlns:ns2="84b2ea07-eea1-4ba9-8676-e576462a2736" targetNamespace="http://schemas.microsoft.com/office/2006/metadata/properties" ma:root="true" ma:fieldsID="ca297e33ed44703a5f45de2f4183722f" ns2:_="">
    <xsd:import namespace="84b2ea07-eea1-4ba9-8676-e576462a2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2ea07-eea1-4ba9-8676-e576462a27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6E4EDC-A199-4177-9EF8-AAC75CBEA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C9843-090E-4EF2-A4C5-4BC7F228B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2ea07-eea1-4ba9-8676-e576462a2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AA3113-D783-4AEF-A6A8-16E10E0B76F2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84b2ea07-eea1-4ba9-8676-e576462a273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340</Words>
  <Application>Microsoft Office PowerPoint</Application>
  <PresentationFormat>On-screen Show (4:3)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.AppleSystemUIFont</vt:lpstr>
      <vt:lpstr>Arial</vt:lpstr>
      <vt:lpstr>Arial (body)</vt:lpstr>
      <vt:lpstr>Calibri</vt:lpstr>
      <vt:lpstr>Futura Lt BT</vt:lpstr>
      <vt:lpstr>Times New Roman</vt:lpstr>
      <vt:lpstr>1_Cover</vt:lpstr>
      <vt:lpstr>2_Inside</vt:lpstr>
      <vt:lpstr>3_Inside</vt:lpstr>
      <vt:lpstr>EIB Corporate Theme</vt:lpstr>
      <vt:lpstr>1_EIB Corporate Theme</vt:lpstr>
      <vt:lpstr>4_Inside</vt:lpstr>
      <vt:lpstr>5_Inside</vt:lpstr>
      <vt:lpstr>2_EIB Corporate Theme</vt:lpstr>
      <vt:lpstr>3_EIB Corporate Theme</vt:lpstr>
      <vt:lpstr>4_EIB Corporate Theme</vt:lpstr>
      <vt:lpstr>12_Inside</vt:lpstr>
      <vt:lpstr>6_Inside</vt:lpstr>
      <vt:lpstr>EIB 60 years Theme</vt:lpstr>
      <vt:lpstr>6_EIB Corporate Theme</vt:lpstr>
      <vt:lpstr>InvestEU  Green Securitisation  Oslo, 24th November 2023 </vt:lpstr>
      <vt:lpstr>Green Investments: €36.5 billion in 2022</vt:lpstr>
      <vt:lpstr>EIB Group Securitisation Transactions</vt:lpstr>
      <vt:lpstr>Nordic Securitisation Market</vt:lpstr>
      <vt:lpstr>Securitisation recap</vt:lpstr>
      <vt:lpstr>EIB Group Securitisation Transactions</vt:lpstr>
      <vt:lpstr>InvestEU – Green Securitisation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News Conference 2011 - Presentation</dc:title>
  <dc:creator>EIB</dc:creator>
  <cp:lastModifiedBy>FEITH Michael (ECFIN)</cp:lastModifiedBy>
  <cp:revision>2215</cp:revision>
  <cp:lastPrinted>2023-11-22T14:59:51Z</cp:lastPrinted>
  <dcterms:created xsi:type="dcterms:W3CDTF">2006-01-26T09:30:31Z</dcterms:created>
  <dcterms:modified xsi:type="dcterms:W3CDTF">2023-11-24T05:52:17Z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0x010100B8B3B670A3A94E469891907FA2E01111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2023-11-24T05:50:32Z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ecd44ada-a97b-4f24-8122-ff1180ccfbfc</vt:lpwstr>
  </property>
  <property fmtid="{D5CDD505-2E9C-101B-9397-08002B2CF9AE}" pid="9" name="MSIP_Label_6bd9ddd1-4d20-43f6-abfa-fc3c07406f94_ContentBits">
    <vt:lpwstr>0</vt:lpwstr>
  </property>
</Properties>
</file>