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6"/>
  </p:sldMasterIdLst>
  <p:notesMasterIdLst>
    <p:notesMasterId r:id="rId29"/>
  </p:notesMasterIdLst>
  <p:sldIdLst>
    <p:sldId id="303" r:id="rId7"/>
    <p:sldId id="327" r:id="rId8"/>
    <p:sldId id="335" r:id="rId9"/>
    <p:sldId id="336" r:id="rId10"/>
    <p:sldId id="337" r:id="rId11"/>
    <p:sldId id="338" r:id="rId12"/>
    <p:sldId id="339" r:id="rId13"/>
    <p:sldId id="375" r:id="rId14"/>
    <p:sldId id="341" r:id="rId15"/>
    <p:sldId id="347" r:id="rId16"/>
    <p:sldId id="342" r:id="rId17"/>
    <p:sldId id="343" r:id="rId18"/>
    <p:sldId id="345" r:id="rId19"/>
    <p:sldId id="346" r:id="rId20"/>
    <p:sldId id="348" r:id="rId21"/>
    <p:sldId id="417" r:id="rId22"/>
    <p:sldId id="424" r:id="rId23"/>
    <p:sldId id="425" r:id="rId24"/>
    <p:sldId id="349" r:id="rId25"/>
    <p:sldId id="351" r:id="rId26"/>
    <p:sldId id="352" r:id="rId27"/>
    <p:sldId id="350" r:id="rId28"/>
  </p:sldIdLst>
  <p:sldSz cx="9144000" cy="6858000" type="screen4x3"/>
  <p:notesSz cx="6808788" cy="9940925"/>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Ć Mislav" initials="DM" lastIdx="1" clrIdx="0">
    <p:extLst>
      <p:ext uri="{19B8F6BF-5375-455C-9EA6-DF929625EA0E}">
        <p15:presenceInfo xmlns:p15="http://schemas.microsoft.com/office/powerpoint/2012/main" userId="S-1-5-21-2123242984-1537360481-1219115889-110402" providerId="AD"/>
      </p:ext>
    </p:extLst>
  </p:cmAuthor>
  <p:cmAuthor id="2" name="CHARFEDDINE Dora" initials="CD" lastIdx="5" clrIdx="1">
    <p:extLst>
      <p:ext uri="{19B8F6BF-5375-455C-9EA6-DF929625EA0E}">
        <p15:presenceInfo xmlns:p15="http://schemas.microsoft.com/office/powerpoint/2012/main" userId="S::d.charfeddine@eib.org::6e4559b0-2329-40f1-b569-44f507ea8f60" providerId="AD"/>
      </p:ext>
    </p:extLst>
  </p:cmAuthor>
  <p:cmAuthor id="3" name="ROTTIER Celine" initials="RC" lastIdx="5" clrIdx="2">
    <p:extLst>
      <p:ext uri="{19B8F6BF-5375-455C-9EA6-DF929625EA0E}">
        <p15:presenceInfo xmlns:p15="http://schemas.microsoft.com/office/powerpoint/2012/main" userId="S::c.rottier@eib.org::9975ccae-1f78-42af-82d7-459fb1c0457e" providerId="AD"/>
      </p:ext>
    </p:extLst>
  </p:cmAuthor>
  <p:cmAuthor id="4" name="Author"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F0F0F0"/>
    <a:srgbClr val="0051A0"/>
    <a:srgbClr val="000000"/>
    <a:srgbClr val="09539F"/>
    <a:srgbClr val="A1A896"/>
    <a:srgbClr val="DEE0DA"/>
    <a:srgbClr val="D3D8DF"/>
    <a:srgbClr val="52CFF2"/>
    <a:srgbClr val="C4F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2585"/>
  </p:normalViewPr>
  <p:slideViewPr>
    <p:cSldViewPr snapToGrid="0" snapToObjects="1" showGuides="1">
      <p:cViewPr varScale="1">
        <p:scale>
          <a:sx n="79" d="100"/>
          <a:sy n="79" d="100"/>
        </p:scale>
        <p:origin x="174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3D20C-398E-445D-B2D0-E039BD564DE5}"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US"/>
        </a:p>
      </dgm:t>
    </dgm:pt>
    <dgm:pt modelId="{45D26CC3-DE04-4D39-A928-53AFAD3EB2C5}">
      <dgm:prSet phldrT="[Text]" custT="1"/>
      <dgm:spPr/>
      <dgm:t>
        <a:bodyPr/>
        <a:lstStyle/>
        <a:p>
          <a:r>
            <a:rPr lang="en-US" sz="1200" kern="1200" dirty="0">
              <a:solidFill>
                <a:schemeClr val="tx1"/>
              </a:solidFill>
              <a:latin typeface="+mn-lt"/>
            </a:rPr>
            <a:t>More than </a:t>
          </a:r>
          <a:r>
            <a:rPr lang="en-US" sz="1200" kern="1200" dirty="0">
              <a:solidFill>
                <a:srgbClr val="09539F"/>
              </a:solidFill>
              <a:latin typeface="+mn-lt"/>
              <a:ea typeface="+mn-ea"/>
              <a:cs typeface="+mn-cs"/>
            </a:rPr>
            <a:t>140</a:t>
          </a:r>
          <a:r>
            <a:rPr lang="en-US" sz="1200" kern="1200" dirty="0">
              <a:solidFill>
                <a:schemeClr val="bg1">
                  <a:lumMod val="50000"/>
                </a:schemeClr>
              </a:solidFill>
              <a:latin typeface="+mn-lt"/>
            </a:rPr>
            <a:t> </a:t>
          </a:r>
          <a:r>
            <a:rPr lang="en-US" sz="1200" kern="1200" dirty="0">
              <a:solidFill>
                <a:schemeClr val="tx1"/>
              </a:solidFill>
              <a:latin typeface="+mn-lt"/>
            </a:rPr>
            <a:t>people within the EIB dealing with equity-risk operations</a:t>
          </a:r>
        </a:p>
      </dgm:t>
    </dgm:pt>
    <dgm:pt modelId="{E6E083F0-1FD1-4792-8ACF-14AB671B09FD}" type="parTrans" cxnId="{021183F9-DDAB-493B-99FB-38F960182904}">
      <dgm:prSet/>
      <dgm:spPr/>
      <dgm:t>
        <a:bodyPr/>
        <a:lstStyle/>
        <a:p>
          <a:endParaRPr lang="en-US" sz="1200">
            <a:solidFill>
              <a:schemeClr val="bg1">
                <a:lumMod val="50000"/>
              </a:schemeClr>
            </a:solidFill>
            <a:latin typeface="Futura Lt BT" panose="020B0402020204020303" pitchFamily="34" charset="0"/>
          </a:endParaRPr>
        </a:p>
      </dgm:t>
    </dgm:pt>
    <dgm:pt modelId="{B07464B1-467D-4DC2-B057-80308D6205B6}" type="sibTrans" cxnId="{021183F9-DDAB-493B-99FB-38F960182904}">
      <dgm:prSet/>
      <dgm:spPr/>
      <dgm:t>
        <a:bodyPr/>
        <a:lstStyle/>
        <a:p>
          <a:endParaRPr lang="en-US" sz="1200">
            <a:solidFill>
              <a:schemeClr val="bg1">
                <a:lumMod val="50000"/>
              </a:schemeClr>
            </a:solidFill>
            <a:latin typeface="Futura Lt BT" panose="020B0402020204020303" pitchFamily="34" charset="0"/>
          </a:endParaRPr>
        </a:p>
      </dgm:t>
    </dgm:pt>
    <dgm:pt modelId="{596EFEBC-6EBF-4D47-ABF8-9F78173A929B}">
      <dgm:prSet phldrT="[Text]" custT="1"/>
      <dgm:spPr/>
      <dgm:t>
        <a:bodyPr/>
        <a:lstStyle/>
        <a:p>
          <a:r>
            <a:rPr lang="en-US" sz="1200" b="1" kern="1200" dirty="0">
              <a:solidFill>
                <a:srgbClr val="09539F"/>
              </a:solidFill>
              <a:latin typeface="+mn-lt"/>
              <a:ea typeface="+mn-ea"/>
              <a:cs typeface="+mn-cs"/>
            </a:rPr>
            <a:t>Operations</a:t>
          </a:r>
        </a:p>
        <a:p>
          <a:r>
            <a:rPr lang="en-US" sz="1200" kern="1200" dirty="0">
              <a:solidFill>
                <a:schemeClr val="tx1"/>
              </a:solidFill>
              <a:latin typeface="+mn-lt"/>
            </a:rPr>
            <a:t>More than 30 people dedicated to direct quasi-equity operations</a:t>
          </a:r>
        </a:p>
      </dgm:t>
    </dgm:pt>
    <dgm:pt modelId="{1A737413-FAD7-4C79-8B0A-7CF4EAB76179}" type="parTrans" cxnId="{2D2EC19B-98DE-4A8E-A45D-CEDC743ACDB0}">
      <dgm:prSet/>
      <dgm:spPr/>
      <dgm:t>
        <a:bodyPr/>
        <a:lstStyle/>
        <a:p>
          <a:endParaRPr lang="en-US" sz="1200">
            <a:solidFill>
              <a:schemeClr val="bg1">
                <a:lumMod val="50000"/>
              </a:schemeClr>
            </a:solidFill>
            <a:latin typeface="Futura Lt BT" panose="020B0402020204020303" pitchFamily="34" charset="0"/>
          </a:endParaRPr>
        </a:p>
      </dgm:t>
    </dgm:pt>
    <dgm:pt modelId="{957DA27D-A86B-4425-9CF0-3EF624557789}" type="sibTrans" cxnId="{2D2EC19B-98DE-4A8E-A45D-CEDC743ACDB0}">
      <dgm:prSet/>
      <dgm:spPr/>
      <dgm:t>
        <a:bodyPr/>
        <a:lstStyle/>
        <a:p>
          <a:endParaRPr lang="en-US" sz="1200">
            <a:solidFill>
              <a:schemeClr val="bg1">
                <a:lumMod val="50000"/>
              </a:schemeClr>
            </a:solidFill>
            <a:latin typeface="Futura Lt BT" panose="020B0402020204020303" pitchFamily="34" charset="0"/>
          </a:endParaRPr>
        </a:p>
      </dgm:t>
    </dgm:pt>
    <dgm:pt modelId="{449B9AB1-18AF-434C-9333-4E3F001C167D}">
      <dgm:prSet phldrT="[Text]" custT="1"/>
      <dgm:spPr/>
      <dgm:t>
        <a:bodyPr/>
        <a:lstStyle/>
        <a:p>
          <a:r>
            <a:rPr lang="en-US" sz="1200" b="1" kern="1200" dirty="0">
              <a:solidFill>
                <a:srgbClr val="09539F"/>
              </a:solidFill>
              <a:latin typeface="+mn-lt"/>
              <a:ea typeface="+mn-ea"/>
              <a:cs typeface="+mn-cs"/>
            </a:rPr>
            <a:t>Projects</a:t>
          </a:r>
        </a:p>
        <a:p>
          <a:r>
            <a:rPr lang="en-US" sz="1200" kern="1200" dirty="0">
              <a:solidFill>
                <a:schemeClr val="tx1"/>
              </a:solidFill>
              <a:latin typeface="+mn-lt"/>
            </a:rPr>
            <a:t>More than 30 people with sector background covering ICT, engineering, life sciences and renewable energy</a:t>
          </a:r>
        </a:p>
      </dgm:t>
    </dgm:pt>
    <dgm:pt modelId="{FD39F04F-E17F-4394-B172-7E31AD28C3A8}" type="parTrans" cxnId="{CA6B765A-879A-4E66-B4B6-296CA0B6DDF1}">
      <dgm:prSet/>
      <dgm:spPr/>
      <dgm:t>
        <a:bodyPr/>
        <a:lstStyle/>
        <a:p>
          <a:endParaRPr lang="en-US" sz="1200">
            <a:solidFill>
              <a:schemeClr val="bg1">
                <a:lumMod val="50000"/>
              </a:schemeClr>
            </a:solidFill>
            <a:latin typeface="Futura Lt BT" panose="020B0402020204020303" pitchFamily="34" charset="0"/>
          </a:endParaRPr>
        </a:p>
      </dgm:t>
    </dgm:pt>
    <dgm:pt modelId="{873C4C9A-23E2-4D5C-BD66-981886A9D24C}" type="sibTrans" cxnId="{CA6B765A-879A-4E66-B4B6-296CA0B6DDF1}">
      <dgm:prSet/>
      <dgm:spPr/>
      <dgm:t>
        <a:bodyPr/>
        <a:lstStyle/>
        <a:p>
          <a:endParaRPr lang="en-US" sz="1200">
            <a:solidFill>
              <a:schemeClr val="bg1">
                <a:lumMod val="50000"/>
              </a:schemeClr>
            </a:solidFill>
            <a:latin typeface="Futura Lt BT" panose="020B0402020204020303" pitchFamily="34" charset="0"/>
          </a:endParaRPr>
        </a:p>
      </dgm:t>
    </dgm:pt>
    <dgm:pt modelId="{B98D4199-0899-4932-890A-42D93A1FE668}">
      <dgm:prSet phldrT="[Text]" custT="1"/>
      <dgm:spPr/>
      <dgm:t>
        <a:bodyPr/>
        <a:lstStyle/>
        <a:p>
          <a:r>
            <a:rPr lang="en-US" sz="1200" b="1" kern="1200" dirty="0">
              <a:solidFill>
                <a:srgbClr val="09539F"/>
              </a:solidFill>
              <a:latin typeface="+mn-lt"/>
              <a:ea typeface="+mn-ea"/>
              <a:cs typeface="+mn-cs"/>
            </a:rPr>
            <a:t>Legal</a:t>
          </a:r>
        </a:p>
        <a:p>
          <a:r>
            <a:rPr lang="en-US" sz="1200" kern="1200" dirty="0">
              <a:solidFill>
                <a:schemeClr val="tx1"/>
              </a:solidFill>
              <a:latin typeface="+mn-lt"/>
            </a:rPr>
            <a:t>More than 15 lawyers </a:t>
          </a:r>
          <a:r>
            <a:rPr lang="en-US" sz="1200" kern="1200" dirty="0" err="1">
              <a:solidFill>
                <a:schemeClr val="tx1"/>
              </a:solidFill>
              <a:latin typeface="+mn-lt"/>
            </a:rPr>
            <a:t>specialised</a:t>
          </a:r>
          <a:r>
            <a:rPr lang="en-US" sz="1200" kern="1200" dirty="0">
              <a:solidFill>
                <a:schemeClr val="tx1"/>
              </a:solidFill>
              <a:latin typeface="+mn-lt"/>
            </a:rPr>
            <a:t> in equity and quasi-equity structures</a:t>
          </a:r>
        </a:p>
      </dgm:t>
    </dgm:pt>
    <dgm:pt modelId="{F5F6C174-F1B1-40EC-9D7A-BEDC0EDCFB8C}" type="parTrans" cxnId="{BC185863-3DE6-4E06-A43A-76E4F11FAACD}">
      <dgm:prSet/>
      <dgm:spPr/>
      <dgm:t>
        <a:bodyPr/>
        <a:lstStyle/>
        <a:p>
          <a:endParaRPr lang="en-US" sz="1200">
            <a:solidFill>
              <a:schemeClr val="bg1">
                <a:lumMod val="50000"/>
              </a:schemeClr>
            </a:solidFill>
            <a:latin typeface="Futura Lt BT" panose="020B0402020204020303" pitchFamily="34" charset="0"/>
          </a:endParaRPr>
        </a:p>
      </dgm:t>
    </dgm:pt>
    <dgm:pt modelId="{AC3C910E-425A-425E-8509-7AEDEF671038}" type="sibTrans" cxnId="{BC185863-3DE6-4E06-A43A-76E4F11FAACD}">
      <dgm:prSet/>
      <dgm:spPr/>
      <dgm:t>
        <a:bodyPr/>
        <a:lstStyle/>
        <a:p>
          <a:endParaRPr lang="en-US" sz="1200">
            <a:solidFill>
              <a:schemeClr val="bg1">
                <a:lumMod val="50000"/>
              </a:schemeClr>
            </a:solidFill>
            <a:latin typeface="Futura Lt BT" panose="020B0402020204020303" pitchFamily="34" charset="0"/>
          </a:endParaRPr>
        </a:p>
      </dgm:t>
    </dgm:pt>
    <dgm:pt modelId="{56DEFAA3-D80A-4A83-86FA-1C197817E66B}">
      <dgm:prSet phldrT="[Text]" custT="1"/>
      <dgm:spPr/>
      <dgm:t>
        <a:bodyPr/>
        <a:lstStyle/>
        <a:p>
          <a:r>
            <a:rPr lang="en-US" sz="1200" b="1" kern="1200" dirty="0">
              <a:solidFill>
                <a:srgbClr val="09539F"/>
              </a:solidFill>
              <a:latin typeface="+mn-lt"/>
              <a:ea typeface="+mn-ea"/>
              <a:cs typeface="+mn-cs"/>
            </a:rPr>
            <a:t>Risk Management</a:t>
          </a:r>
        </a:p>
        <a:p>
          <a:r>
            <a:rPr lang="en-US" sz="1200" kern="1200" dirty="0">
              <a:solidFill>
                <a:schemeClr val="tx1"/>
              </a:solidFill>
              <a:latin typeface="+mn-lt"/>
            </a:rPr>
            <a:t>More than 15 risk managers reviewing all quasi-equity and equity risk investments</a:t>
          </a:r>
        </a:p>
      </dgm:t>
    </dgm:pt>
    <dgm:pt modelId="{D4F92387-027F-4513-9C04-CBE54ADD74FA}" type="parTrans" cxnId="{9904F882-C105-4D05-BCE4-A82C71D6C9CB}">
      <dgm:prSet/>
      <dgm:spPr/>
      <dgm:t>
        <a:bodyPr/>
        <a:lstStyle/>
        <a:p>
          <a:endParaRPr lang="en-US"/>
        </a:p>
      </dgm:t>
    </dgm:pt>
    <dgm:pt modelId="{10AF08C7-44C8-4312-8F2C-48EF4173E0AB}" type="sibTrans" cxnId="{9904F882-C105-4D05-BCE4-A82C71D6C9CB}">
      <dgm:prSet/>
      <dgm:spPr/>
      <dgm:t>
        <a:bodyPr/>
        <a:lstStyle/>
        <a:p>
          <a:endParaRPr lang="en-US"/>
        </a:p>
      </dgm:t>
    </dgm:pt>
    <dgm:pt modelId="{51BF39A5-9B2B-416C-A164-81983538E0E9}">
      <dgm:prSet phldrT="[Text]" custT="1"/>
      <dgm:spPr/>
      <dgm:t>
        <a:bodyPr/>
        <a:lstStyle/>
        <a:p>
          <a:r>
            <a:rPr lang="en-US" sz="1200" b="1" kern="1200" dirty="0">
              <a:solidFill>
                <a:srgbClr val="09539F"/>
              </a:solidFill>
              <a:latin typeface="+mn-lt"/>
              <a:ea typeface="+mn-ea"/>
              <a:cs typeface="+mn-cs"/>
            </a:rPr>
            <a:t>Transactions Monitoring (TMR</a:t>
          </a:r>
          <a:r>
            <a:rPr lang="en-US" sz="1200" kern="1200" dirty="0">
              <a:solidFill>
                <a:srgbClr val="4783B9"/>
              </a:solidFill>
              <a:latin typeface="+mn-lt"/>
              <a:ea typeface="+mn-ea"/>
              <a:cs typeface="+mn-cs"/>
            </a:rPr>
            <a:t>)</a:t>
          </a:r>
        </a:p>
        <a:p>
          <a:r>
            <a:rPr lang="en-US" sz="1200" kern="1200" dirty="0">
              <a:solidFill>
                <a:schemeClr val="tx1"/>
              </a:solidFill>
              <a:latin typeface="+mn-lt"/>
            </a:rPr>
            <a:t>More than 32 officers monitoring and providing independent valuation process</a:t>
          </a:r>
        </a:p>
      </dgm:t>
    </dgm:pt>
    <dgm:pt modelId="{113AE915-2AEA-4BB6-8C2F-B7EA28B53BCF}" type="parTrans" cxnId="{EB5415F7-7975-470A-9139-07FF03A9EA07}">
      <dgm:prSet/>
      <dgm:spPr/>
      <dgm:t>
        <a:bodyPr/>
        <a:lstStyle/>
        <a:p>
          <a:endParaRPr lang="en-US"/>
        </a:p>
      </dgm:t>
    </dgm:pt>
    <dgm:pt modelId="{2B917BE8-5C7B-4194-AD8F-4C1D715745D1}" type="sibTrans" cxnId="{EB5415F7-7975-470A-9139-07FF03A9EA07}">
      <dgm:prSet/>
      <dgm:spPr/>
      <dgm:t>
        <a:bodyPr/>
        <a:lstStyle/>
        <a:p>
          <a:endParaRPr lang="en-US"/>
        </a:p>
      </dgm:t>
    </dgm:pt>
    <dgm:pt modelId="{3B0C74A6-1FF0-4040-8641-7C6B31A2919B}" type="pres">
      <dgm:prSet presAssocID="{4973D20C-398E-445D-B2D0-E039BD564DE5}" presName="Name0" presStyleCnt="0">
        <dgm:presLayoutVars>
          <dgm:chPref val="1"/>
          <dgm:dir/>
          <dgm:animOne val="branch"/>
          <dgm:animLvl val="lvl"/>
          <dgm:resizeHandles val="exact"/>
        </dgm:presLayoutVars>
      </dgm:prSet>
      <dgm:spPr/>
    </dgm:pt>
    <dgm:pt modelId="{E2377BAB-96EE-4049-B63A-5504DC8D897D}" type="pres">
      <dgm:prSet presAssocID="{45D26CC3-DE04-4D39-A928-53AFAD3EB2C5}" presName="root1" presStyleCnt="0"/>
      <dgm:spPr/>
    </dgm:pt>
    <dgm:pt modelId="{145C52EB-A2FE-4C60-85F9-22FDC197E707}" type="pres">
      <dgm:prSet presAssocID="{45D26CC3-DE04-4D39-A928-53AFAD3EB2C5}" presName="LevelOneTextNode" presStyleLbl="node0" presStyleIdx="0" presStyleCnt="1">
        <dgm:presLayoutVars>
          <dgm:chPref val="3"/>
        </dgm:presLayoutVars>
      </dgm:prSet>
      <dgm:spPr/>
    </dgm:pt>
    <dgm:pt modelId="{6C533650-956F-4247-A9E7-349064529112}" type="pres">
      <dgm:prSet presAssocID="{45D26CC3-DE04-4D39-A928-53AFAD3EB2C5}" presName="level2hierChild" presStyleCnt="0"/>
      <dgm:spPr/>
    </dgm:pt>
    <dgm:pt modelId="{AB49464B-8EC7-4484-9CB6-18E04009384E}" type="pres">
      <dgm:prSet presAssocID="{1A737413-FAD7-4C79-8B0A-7CF4EAB76179}" presName="conn2-1" presStyleLbl="parChTrans1D2" presStyleIdx="0" presStyleCnt="5"/>
      <dgm:spPr/>
    </dgm:pt>
    <dgm:pt modelId="{0FE70310-2700-4447-BAE2-90B5694B3B21}" type="pres">
      <dgm:prSet presAssocID="{1A737413-FAD7-4C79-8B0A-7CF4EAB76179}" presName="connTx" presStyleLbl="parChTrans1D2" presStyleIdx="0" presStyleCnt="5"/>
      <dgm:spPr/>
    </dgm:pt>
    <dgm:pt modelId="{B09D3A36-939F-41F7-A746-1AA1EF0A82D7}" type="pres">
      <dgm:prSet presAssocID="{596EFEBC-6EBF-4D47-ABF8-9F78173A929B}" presName="root2" presStyleCnt="0"/>
      <dgm:spPr/>
    </dgm:pt>
    <dgm:pt modelId="{EAE4ABB0-7908-45DA-A120-6CFF5717512A}" type="pres">
      <dgm:prSet presAssocID="{596EFEBC-6EBF-4D47-ABF8-9F78173A929B}" presName="LevelTwoTextNode" presStyleLbl="node2" presStyleIdx="0" presStyleCnt="5">
        <dgm:presLayoutVars>
          <dgm:chPref val="3"/>
        </dgm:presLayoutVars>
      </dgm:prSet>
      <dgm:spPr/>
    </dgm:pt>
    <dgm:pt modelId="{D0ED6399-0799-4733-A8F9-F6C36481CE8F}" type="pres">
      <dgm:prSet presAssocID="{596EFEBC-6EBF-4D47-ABF8-9F78173A929B}" presName="level3hierChild" presStyleCnt="0"/>
      <dgm:spPr/>
    </dgm:pt>
    <dgm:pt modelId="{D2497DA6-987D-44C4-83EF-BD40B0AF3948}" type="pres">
      <dgm:prSet presAssocID="{FD39F04F-E17F-4394-B172-7E31AD28C3A8}" presName="conn2-1" presStyleLbl="parChTrans1D2" presStyleIdx="1" presStyleCnt="5"/>
      <dgm:spPr/>
    </dgm:pt>
    <dgm:pt modelId="{3B305BD6-881A-41F3-BF12-4BC62A1E7BCE}" type="pres">
      <dgm:prSet presAssocID="{FD39F04F-E17F-4394-B172-7E31AD28C3A8}" presName="connTx" presStyleLbl="parChTrans1D2" presStyleIdx="1" presStyleCnt="5"/>
      <dgm:spPr/>
    </dgm:pt>
    <dgm:pt modelId="{753B61E0-FD16-4185-8EC2-EC5E40B02CE8}" type="pres">
      <dgm:prSet presAssocID="{449B9AB1-18AF-434C-9333-4E3F001C167D}" presName="root2" presStyleCnt="0"/>
      <dgm:spPr/>
    </dgm:pt>
    <dgm:pt modelId="{9D3DB010-00B5-4DC8-98B1-619DF432BF3C}" type="pres">
      <dgm:prSet presAssocID="{449B9AB1-18AF-434C-9333-4E3F001C167D}" presName="LevelTwoTextNode" presStyleLbl="node2" presStyleIdx="1" presStyleCnt="5">
        <dgm:presLayoutVars>
          <dgm:chPref val="3"/>
        </dgm:presLayoutVars>
      </dgm:prSet>
      <dgm:spPr/>
    </dgm:pt>
    <dgm:pt modelId="{39558A89-8229-4674-B169-9B0017E19F19}" type="pres">
      <dgm:prSet presAssocID="{449B9AB1-18AF-434C-9333-4E3F001C167D}" presName="level3hierChild" presStyleCnt="0"/>
      <dgm:spPr/>
    </dgm:pt>
    <dgm:pt modelId="{26D13B1C-9964-413B-8E14-E3FA36C4F495}" type="pres">
      <dgm:prSet presAssocID="{F5F6C174-F1B1-40EC-9D7A-BEDC0EDCFB8C}" presName="conn2-1" presStyleLbl="parChTrans1D2" presStyleIdx="2" presStyleCnt="5"/>
      <dgm:spPr/>
    </dgm:pt>
    <dgm:pt modelId="{6D38DC98-81D6-4343-82B8-2E0AF9AB0EE1}" type="pres">
      <dgm:prSet presAssocID="{F5F6C174-F1B1-40EC-9D7A-BEDC0EDCFB8C}" presName="connTx" presStyleLbl="parChTrans1D2" presStyleIdx="2" presStyleCnt="5"/>
      <dgm:spPr/>
    </dgm:pt>
    <dgm:pt modelId="{780804AA-8A36-42D4-AA63-64ADCB5CECBF}" type="pres">
      <dgm:prSet presAssocID="{B98D4199-0899-4932-890A-42D93A1FE668}" presName="root2" presStyleCnt="0"/>
      <dgm:spPr/>
    </dgm:pt>
    <dgm:pt modelId="{BEE4BB15-E80D-415A-9991-F025AF936220}" type="pres">
      <dgm:prSet presAssocID="{B98D4199-0899-4932-890A-42D93A1FE668}" presName="LevelTwoTextNode" presStyleLbl="node2" presStyleIdx="2" presStyleCnt="5">
        <dgm:presLayoutVars>
          <dgm:chPref val="3"/>
        </dgm:presLayoutVars>
      </dgm:prSet>
      <dgm:spPr/>
    </dgm:pt>
    <dgm:pt modelId="{133BB14B-C088-4996-98DE-8F59652500D3}" type="pres">
      <dgm:prSet presAssocID="{B98D4199-0899-4932-890A-42D93A1FE668}" presName="level3hierChild" presStyleCnt="0"/>
      <dgm:spPr/>
    </dgm:pt>
    <dgm:pt modelId="{DDF8D4BB-5B7E-4DC7-B2EC-6B8F15D1706A}" type="pres">
      <dgm:prSet presAssocID="{D4F92387-027F-4513-9C04-CBE54ADD74FA}" presName="conn2-1" presStyleLbl="parChTrans1D2" presStyleIdx="3" presStyleCnt="5"/>
      <dgm:spPr/>
    </dgm:pt>
    <dgm:pt modelId="{E7997093-5DE1-491F-BFAD-BF9FFCAC6972}" type="pres">
      <dgm:prSet presAssocID="{D4F92387-027F-4513-9C04-CBE54ADD74FA}" presName="connTx" presStyleLbl="parChTrans1D2" presStyleIdx="3" presStyleCnt="5"/>
      <dgm:spPr/>
    </dgm:pt>
    <dgm:pt modelId="{B56357A8-0E1F-483E-91FA-F3C1A2F7685A}" type="pres">
      <dgm:prSet presAssocID="{56DEFAA3-D80A-4A83-86FA-1C197817E66B}" presName="root2" presStyleCnt="0"/>
      <dgm:spPr/>
    </dgm:pt>
    <dgm:pt modelId="{8AEA3834-BA0F-4A85-BFD3-CD60D85F70E2}" type="pres">
      <dgm:prSet presAssocID="{56DEFAA3-D80A-4A83-86FA-1C197817E66B}" presName="LevelTwoTextNode" presStyleLbl="node2" presStyleIdx="3" presStyleCnt="5">
        <dgm:presLayoutVars>
          <dgm:chPref val="3"/>
        </dgm:presLayoutVars>
      </dgm:prSet>
      <dgm:spPr/>
    </dgm:pt>
    <dgm:pt modelId="{9E7F1264-CD18-4309-8777-51220D13F34A}" type="pres">
      <dgm:prSet presAssocID="{56DEFAA3-D80A-4A83-86FA-1C197817E66B}" presName="level3hierChild" presStyleCnt="0"/>
      <dgm:spPr/>
    </dgm:pt>
    <dgm:pt modelId="{DC3C6BE1-6B3E-4088-89C4-B314F42D4CE0}" type="pres">
      <dgm:prSet presAssocID="{113AE915-2AEA-4BB6-8C2F-B7EA28B53BCF}" presName="conn2-1" presStyleLbl="parChTrans1D2" presStyleIdx="4" presStyleCnt="5"/>
      <dgm:spPr/>
    </dgm:pt>
    <dgm:pt modelId="{054A8989-5D8A-4A9B-BFE2-7F216BBEC866}" type="pres">
      <dgm:prSet presAssocID="{113AE915-2AEA-4BB6-8C2F-B7EA28B53BCF}" presName="connTx" presStyleLbl="parChTrans1D2" presStyleIdx="4" presStyleCnt="5"/>
      <dgm:spPr/>
    </dgm:pt>
    <dgm:pt modelId="{8746461D-75FC-485C-8437-35750B4520A4}" type="pres">
      <dgm:prSet presAssocID="{51BF39A5-9B2B-416C-A164-81983538E0E9}" presName="root2" presStyleCnt="0"/>
      <dgm:spPr/>
    </dgm:pt>
    <dgm:pt modelId="{A7100221-2E8D-46B6-94D8-D11896CB9106}" type="pres">
      <dgm:prSet presAssocID="{51BF39A5-9B2B-416C-A164-81983538E0E9}" presName="LevelTwoTextNode" presStyleLbl="node2" presStyleIdx="4" presStyleCnt="5">
        <dgm:presLayoutVars>
          <dgm:chPref val="3"/>
        </dgm:presLayoutVars>
      </dgm:prSet>
      <dgm:spPr/>
    </dgm:pt>
    <dgm:pt modelId="{13E05AC6-8494-4D89-874D-AE4BC068249B}" type="pres">
      <dgm:prSet presAssocID="{51BF39A5-9B2B-416C-A164-81983538E0E9}" presName="level3hierChild" presStyleCnt="0"/>
      <dgm:spPr/>
    </dgm:pt>
  </dgm:ptLst>
  <dgm:cxnLst>
    <dgm:cxn modelId="{81264E08-09EF-4AAC-820E-93A4C57B5E2E}" type="presOf" srcId="{56DEFAA3-D80A-4A83-86FA-1C197817E66B}" destId="{8AEA3834-BA0F-4A85-BFD3-CD60D85F70E2}" srcOrd="0" destOrd="0" presId="urn:microsoft.com/office/officeart/2008/layout/HorizontalMultiLevelHierarchy"/>
    <dgm:cxn modelId="{E04CE008-7DF8-4AE2-ADE4-0AF052C647C8}" type="presOf" srcId="{45D26CC3-DE04-4D39-A928-53AFAD3EB2C5}" destId="{145C52EB-A2FE-4C60-85F9-22FDC197E707}" srcOrd="0" destOrd="0" presId="urn:microsoft.com/office/officeart/2008/layout/HorizontalMultiLevelHierarchy"/>
    <dgm:cxn modelId="{E1C53C13-B434-45C2-8D73-EB594A753999}" type="presOf" srcId="{D4F92387-027F-4513-9C04-CBE54ADD74FA}" destId="{E7997093-5DE1-491F-BFAD-BF9FFCAC6972}" srcOrd="1" destOrd="0" presId="urn:microsoft.com/office/officeart/2008/layout/HorizontalMultiLevelHierarchy"/>
    <dgm:cxn modelId="{95ED105E-D949-478A-9144-9529BFA1FFED}" type="presOf" srcId="{1A737413-FAD7-4C79-8B0A-7CF4EAB76179}" destId="{0FE70310-2700-4447-BAE2-90B5694B3B21}" srcOrd="1" destOrd="0" presId="urn:microsoft.com/office/officeart/2008/layout/HorizontalMultiLevelHierarchy"/>
    <dgm:cxn modelId="{BC185863-3DE6-4E06-A43A-76E4F11FAACD}" srcId="{45D26CC3-DE04-4D39-A928-53AFAD3EB2C5}" destId="{B98D4199-0899-4932-890A-42D93A1FE668}" srcOrd="2" destOrd="0" parTransId="{F5F6C174-F1B1-40EC-9D7A-BEDC0EDCFB8C}" sibTransId="{AC3C910E-425A-425E-8509-7AEDEF671038}"/>
    <dgm:cxn modelId="{B5C66044-8F69-45B4-B31C-6D763BD61BDA}" type="presOf" srcId="{1A737413-FAD7-4C79-8B0A-7CF4EAB76179}" destId="{AB49464B-8EC7-4484-9CB6-18E04009384E}" srcOrd="0" destOrd="0" presId="urn:microsoft.com/office/officeart/2008/layout/HorizontalMultiLevelHierarchy"/>
    <dgm:cxn modelId="{E2977E71-16B4-4259-86B7-695FFBC3CE6A}" type="presOf" srcId="{B98D4199-0899-4932-890A-42D93A1FE668}" destId="{BEE4BB15-E80D-415A-9991-F025AF936220}" srcOrd="0" destOrd="0" presId="urn:microsoft.com/office/officeart/2008/layout/HorizontalMultiLevelHierarchy"/>
    <dgm:cxn modelId="{06A8DE72-12A7-4C8C-95A4-56C011B06615}" type="presOf" srcId="{51BF39A5-9B2B-416C-A164-81983538E0E9}" destId="{A7100221-2E8D-46B6-94D8-D11896CB9106}" srcOrd="0" destOrd="0" presId="urn:microsoft.com/office/officeart/2008/layout/HorizontalMultiLevelHierarchy"/>
    <dgm:cxn modelId="{4FB37357-C7B1-4929-89A6-AFEDB571CE9D}" type="presOf" srcId="{FD39F04F-E17F-4394-B172-7E31AD28C3A8}" destId="{3B305BD6-881A-41F3-BF12-4BC62A1E7BCE}" srcOrd="1" destOrd="0" presId="urn:microsoft.com/office/officeart/2008/layout/HorizontalMultiLevelHierarchy"/>
    <dgm:cxn modelId="{CA6B765A-879A-4E66-B4B6-296CA0B6DDF1}" srcId="{45D26CC3-DE04-4D39-A928-53AFAD3EB2C5}" destId="{449B9AB1-18AF-434C-9333-4E3F001C167D}" srcOrd="1" destOrd="0" parTransId="{FD39F04F-E17F-4394-B172-7E31AD28C3A8}" sibTransId="{873C4C9A-23E2-4D5C-BD66-981886A9D24C}"/>
    <dgm:cxn modelId="{D8DA217E-44F3-49C4-8B7B-A0F2A9F15A29}" type="presOf" srcId="{FD39F04F-E17F-4394-B172-7E31AD28C3A8}" destId="{D2497DA6-987D-44C4-83EF-BD40B0AF3948}" srcOrd="0" destOrd="0" presId="urn:microsoft.com/office/officeart/2008/layout/HorizontalMultiLevelHierarchy"/>
    <dgm:cxn modelId="{9904F882-C105-4D05-BCE4-A82C71D6C9CB}" srcId="{45D26CC3-DE04-4D39-A928-53AFAD3EB2C5}" destId="{56DEFAA3-D80A-4A83-86FA-1C197817E66B}" srcOrd="3" destOrd="0" parTransId="{D4F92387-027F-4513-9C04-CBE54ADD74FA}" sibTransId="{10AF08C7-44C8-4312-8F2C-48EF4173E0AB}"/>
    <dgm:cxn modelId="{76FF1C99-681D-4353-B43B-DB2C91F3A596}" type="presOf" srcId="{113AE915-2AEA-4BB6-8C2F-B7EA28B53BCF}" destId="{054A8989-5D8A-4A9B-BFE2-7F216BBEC866}" srcOrd="1" destOrd="0" presId="urn:microsoft.com/office/officeart/2008/layout/HorizontalMultiLevelHierarchy"/>
    <dgm:cxn modelId="{2D2EC19B-98DE-4A8E-A45D-CEDC743ACDB0}" srcId="{45D26CC3-DE04-4D39-A928-53AFAD3EB2C5}" destId="{596EFEBC-6EBF-4D47-ABF8-9F78173A929B}" srcOrd="0" destOrd="0" parTransId="{1A737413-FAD7-4C79-8B0A-7CF4EAB76179}" sibTransId="{957DA27D-A86B-4425-9CF0-3EF624557789}"/>
    <dgm:cxn modelId="{0A2E07BC-9C51-4D2C-8AFE-515B1864F32F}" type="presOf" srcId="{113AE915-2AEA-4BB6-8C2F-B7EA28B53BCF}" destId="{DC3C6BE1-6B3E-4088-89C4-B314F42D4CE0}" srcOrd="0" destOrd="0" presId="urn:microsoft.com/office/officeart/2008/layout/HorizontalMultiLevelHierarchy"/>
    <dgm:cxn modelId="{1F9EC3CC-A8D0-4109-A006-256D781DEF18}" type="presOf" srcId="{4973D20C-398E-445D-B2D0-E039BD564DE5}" destId="{3B0C74A6-1FF0-4040-8641-7C6B31A2919B}" srcOrd="0" destOrd="0" presId="urn:microsoft.com/office/officeart/2008/layout/HorizontalMultiLevelHierarchy"/>
    <dgm:cxn modelId="{678396E2-1104-4165-B1D5-B74B58B6A5E6}" type="presOf" srcId="{596EFEBC-6EBF-4D47-ABF8-9F78173A929B}" destId="{EAE4ABB0-7908-45DA-A120-6CFF5717512A}" srcOrd="0" destOrd="0" presId="urn:microsoft.com/office/officeart/2008/layout/HorizontalMultiLevelHierarchy"/>
    <dgm:cxn modelId="{CFFEB3EA-C9FD-4940-8877-DE2E8800F763}" type="presOf" srcId="{449B9AB1-18AF-434C-9333-4E3F001C167D}" destId="{9D3DB010-00B5-4DC8-98B1-619DF432BF3C}" srcOrd="0" destOrd="0" presId="urn:microsoft.com/office/officeart/2008/layout/HorizontalMultiLevelHierarchy"/>
    <dgm:cxn modelId="{60BEA1F2-D007-48A3-84A1-0F6AC49776EA}" type="presOf" srcId="{D4F92387-027F-4513-9C04-CBE54ADD74FA}" destId="{DDF8D4BB-5B7E-4DC7-B2EC-6B8F15D1706A}" srcOrd="0" destOrd="0" presId="urn:microsoft.com/office/officeart/2008/layout/HorizontalMultiLevelHierarchy"/>
    <dgm:cxn modelId="{EB5415F7-7975-470A-9139-07FF03A9EA07}" srcId="{45D26CC3-DE04-4D39-A928-53AFAD3EB2C5}" destId="{51BF39A5-9B2B-416C-A164-81983538E0E9}" srcOrd="4" destOrd="0" parTransId="{113AE915-2AEA-4BB6-8C2F-B7EA28B53BCF}" sibTransId="{2B917BE8-5C7B-4194-AD8F-4C1D715745D1}"/>
    <dgm:cxn modelId="{DA4937F9-9A54-49B1-BDCA-F10129957365}" type="presOf" srcId="{F5F6C174-F1B1-40EC-9D7A-BEDC0EDCFB8C}" destId="{26D13B1C-9964-413B-8E14-E3FA36C4F495}" srcOrd="0" destOrd="0" presId="urn:microsoft.com/office/officeart/2008/layout/HorizontalMultiLevelHierarchy"/>
    <dgm:cxn modelId="{8D854DF9-6F6E-4224-952E-C1B6E8EBCB05}" type="presOf" srcId="{F5F6C174-F1B1-40EC-9D7A-BEDC0EDCFB8C}" destId="{6D38DC98-81D6-4343-82B8-2E0AF9AB0EE1}" srcOrd="1" destOrd="0" presId="urn:microsoft.com/office/officeart/2008/layout/HorizontalMultiLevelHierarchy"/>
    <dgm:cxn modelId="{021183F9-DDAB-493B-99FB-38F960182904}" srcId="{4973D20C-398E-445D-B2D0-E039BD564DE5}" destId="{45D26CC3-DE04-4D39-A928-53AFAD3EB2C5}" srcOrd="0" destOrd="0" parTransId="{E6E083F0-1FD1-4792-8ACF-14AB671B09FD}" sibTransId="{B07464B1-467D-4DC2-B057-80308D6205B6}"/>
    <dgm:cxn modelId="{C004F96D-9DAD-4BE8-8CA9-B31DC0B4EE08}" type="presParOf" srcId="{3B0C74A6-1FF0-4040-8641-7C6B31A2919B}" destId="{E2377BAB-96EE-4049-B63A-5504DC8D897D}" srcOrd="0" destOrd="0" presId="urn:microsoft.com/office/officeart/2008/layout/HorizontalMultiLevelHierarchy"/>
    <dgm:cxn modelId="{1767CCE8-639A-4B62-A392-C11E4A07D890}" type="presParOf" srcId="{E2377BAB-96EE-4049-B63A-5504DC8D897D}" destId="{145C52EB-A2FE-4C60-85F9-22FDC197E707}" srcOrd="0" destOrd="0" presId="urn:microsoft.com/office/officeart/2008/layout/HorizontalMultiLevelHierarchy"/>
    <dgm:cxn modelId="{F1BC1B99-190D-4359-AACC-8FD6FF02EB9D}" type="presParOf" srcId="{E2377BAB-96EE-4049-B63A-5504DC8D897D}" destId="{6C533650-956F-4247-A9E7-349064529112}" srcOrd="1" destOrd="0" presId="urn:microsoft.com/office/officeart/2008/layout/HorizontalMultiLevelHierarchy"/>
    <dgm:cxn modelId="{ABFF868F-B919-45ED-A596-D26B9A70E4C3}" type="presParOf" srcId="{6C533650-956F-4247-A9E7-349064529112}" destId="{AB49464B-8EC7-4484-9CB6-18E04009384E}" srcOrd="0" destOrd="0" presId="urn:microsoft.com/office/officeart/2008/layout/HorizontalMultiLevelHierarchy"/>
    <dgm:cxn modelId="{3661A4F6-51EF-4888-8A4D-7D5AC035BF5E}" type="presParOf" srcId="{AB49464B-8EC7-4484-9CB6-18E04009384E}" destId="{0FE70310-2700-4447-BAE2-90B5694B3B21}" srcOrd="0" destOrd="0" presId="urn:microsoft.com/office/officeart/2008/layout/HorizontalMultiLevelHierarchy"/>
    <dgm:cxn modelId="{27AB446C-3956-4EE0-A89D-0E10D149C40A}" type="presParOf" srcId="{6C533650-956F-4247-A9E7-349064529112}" destId="{B09D3A36-939F-41F7-A746-1AA1EF0A82D7}" srcOrd="1" destOrd="0" presId="urn:microsoft.com/office/officeart/2008/layout/HorizontalMultiLevelHierarchy"/>
    <dgm:cxn modelId="{7A372331-1182-4910-BF31-6CEDE917C9F4}" type="presParOf" srcId="{B09D3A36-939F-41F7-A746-1AA1EF0A82D7}" destId="{EAE4ABB0-7908-45DA-A120-6CFF5717512A}" srcOrd="0" destOrd="0" presId="urn:microsoft.com/office/officeart/2008/layout/HorizontalMultiLevelHierarchy"/>
    <dgm:cxn modelId="{97731E07-8E40-4C8A-BF5C-C7F11B880275}" type="presParOf" srcId="{B09D3A36-939F-41F7-A746-1AA1EF0A82D7}" destId="{D0ED6399-0799-4733-A8F9-F6C36481CE8F}" srcOrd="1" destOrd="0" presId="urn:microsoft.com/office/officeart/2008/layout/HorizontalMultiLevelHierarchy"/>
    <dgm:cxn modelId="{2E59E23E-C8FC-4353-A068-E387751946C2}" type="presParOf" srcId="{6C533650-956F-4247-A9E7-349064529112}" destId="{D2497DA6-987D-44C4-83EF-BD40B0AF3948}" srcOrd="2" destOrd="0" presId="urn:microsoft.com/office/officeart/2008/layout/HorizontalMultiLevelHierarchy"/>
    <dgm:cxn modelId="{818A405F-C9DF-4869-8847-03F041C2C751}" type="presParOf" srcId="{D2497DA6-987D-44C4-83EF-BD40B0AF3948}" destId="{3B305BD6-881A-41F3-BF12-4BC62A1E7BCE}" srcOrd="0" destOrd="0" presId="urn:microsoft.com/office/officeart/2008/layout/HorizontalMultiLevelHierarchy"/>
    <dgm:cxn modelId="{AA77E843-3B17-4485-ABA8-E0C1F735F06F}" type="presParOf" srcId="{6C533650-956F-4247-A9E7-349064529112}" destId="{753B61E0-FD16-4185-8EC2-EC5E40B02CE8}" srcOrd="3" destOrd="0" presId="urn:microsoft.com/office/officeart/2008/layout/HorizontalMultiLevelHierarchy"/>
    <dgm:cxn modelId="{947FFFF5-65D5-4195-9AEA-2BB1A109F722}" type="presParOf" srcId="{753B61E0-FD16-4185-8EC2-EC5E40B02CE8}" destId="{9D3DB010-00B5-4DC8-98B1-619DF432BF3C}" srcOrd="0" destOrd="0" presId="urn:microsoft.com/office/officeart/2008/layout/HorizontalMultiLevelHierarchy"/>
    <dgm:cxn modelId="{A2A8A5C8-8597-49D3-8ECA-58B6E80AC54D}" type="presParOf" srcId="{753B61E0-FD16-4185-8EC2-EC5E40B02CE8}" destId="{39558A89-8229-4674-B169-9B0017E19F19}" srcOrd="1" destOrd="0" presId="urn:microsoft.com/office/officeart/2008/layout/HorizontalMultiLevelHierarchy"/>
    <dgm:cxn modelId="{05F7BB44-00EC-44A3-B90F-DA04C223906B}" type="presParOf" srcId="{6C533650-956F-4247-A9E7-349064529112}" destId="{26D13B1C-9964-413B-8E14-E3FA36C4F495}" srcOrd="4" destOrd="0" presId="urn:microsoft.com/office/officeart/2008/layout/HorizontalMultiLevelHierarchy"/>
    <dgm:cxn modelId="{D201FF38-B663-4ABF-A884-AEC1A14EF272}" type="presParOf" srcId="{26D13B1C-9964-413B-8E14-E3FA36C4F495}" destId="{6D38DC98-81D6-4343-82B8-2E0AF9AB0EE1}" srcOrd="0" destOrd="0" presId="urn:microsoft.com/office/officeart/2008/layout/HorizontalMultiLevelHierarchy"/>
    <dgm:cxn modelId="{08054AFD-EA48-4935-A213-B9823F307C26}" type="presParOf" srcId="{6C533650-956F-4247-A9E7-349064529112}" destId="{780804AA-8A36-42D4-AA63-64ADCB5CECBF}" srcOrd="5" destOrd="0" presId="urn:microsoft.com/office/officeart/2008/layout/HorizontalMultiLevelHierarchy"/>
    <dgm:cxn modelId="{06F70038-8DA4-4420-B3EE-CA4E7B36D518}" type="presParOf" srcId="{780804AA-8A36-42D4-AA63-64ADCB5CECBF}" destId="{BEE4BB15-E80D-415A-9991-F025AF936220}" srcOrd="0" destOrd="0" presId="urn:microsoft.com/office/officeart/2008/layout/HorizontalMultiLevelHierarchy"/>
    <dgm:cxn modelId="{B1E907FF-AAC5-40AD-B873-FE0F133E1198}" type="presParOf" srcId="{780804AA-8A36-42D4-AA63-64ADCB5CECBF}" destId="{133BB14B-C088-4996-98DE-8F59652500D3}" srcOrd="1" destOrd="0" presId="urn:microsoft.com/office/officeart/2008/layout/HorizontalMultiLevelHierarchy"/>
    <dgm:cxn modelId="{5EDC4ECC-FC84-4948-9C67-61EB8B3FD5EF}" type="presParOf" srcId="{6C533650-956F-4247-A9E7-349064529112}" destId="{DDF8D4BB-5B7E-4DC7-B2EC-6B8F15D1706A}" srcOrd="6" destOrd="0" presId="urn:microsoft.com/office/officeart/2008/layout/HorizontalMultiLevelHierarchy"/>
    <dgm:cxn modelId="{F44C7D16-1857-4D11-AD98-C47E4617A089}" type="presParOf" srcId="{DDF8D4BB-5B7E-4DC7-B2EC-6B8F15D1706A}" destId="{E7997093-5DE1-491F-BFAD-BF9FFCAC6972}" srcOrd="0" destOrd="0" presId="urn:microsoft.com/office/officeart/2008/layout/HorizontalMultiLevelHierarchy"/>
    <dgm:cxn modelId="{64443A54-7EDF-41D0-806C-D32FC5A5C83A}" type="presParOf" srcId="{6C533650-956F-4247-A9E7-349064529112}" destId="{B56357A8-0E1F-483E-91FA-F3C1A2F7685A}" srcOrd="7" destOrd="0" presId="urn:microsoft.com/office/officeart/2008/layout/HorizontalMultiLevelHierarchy"/>
    <dgm:cxn modelId="{F7C6C5A1-A7EE-4F82-9EEB-1784447F9714}" type="presParOf" srcId="{B56357A8-0E1F-483E-91FA-F3C1A2F7685A}" destId="{8AEA3834-BA0F-4A85-BFD3-CD60D85F70E2}" srcOrd="0" destOrd="0" presId="urn:microsoft.com/office/officeart/2008/layout/HorizontalMultiLevelHierarchy"/>
    <dgm:cxn modelId="{2E99AD27-7148-48CD-A75A-E22FFE01CC97}" type="presParOf" srcId="{B56357A8-0E1F-483E-91FA-F3C1A2F7685A}" destId="{9E7F1264-CD18-4309-8777-51220D13F34A}" srcOrd="1" destOrd="0" presId="urn:microsoft.com/office/officeart/2008/layout/HorizontalMultiLevelHierarchy"/>
    <dgm:cxn modelId="{267376FA-E6F1-4BF8-859A-D6BDB7BCC52A}" type="presParOf" srcId="{6C533650-956F-4247-A9E7-349064529112}" destId="{DC3C6BE1-6B3E-4088-89C4-B314F42D4CE0}" srcOrd="8" destOrd="0" presId="urn:microsoft.com/office/officeart/2008/layout/HorizontalMultiLevelHierarchy"/>
    <dgm:cxn modelId="{ED893658-D9C9-46C7-8BD5-DB461F2CC9B4}" type="presParOf" srcId="{DC3C6BE1-6B3E-4088-89C4-B314F42D4CE0}" destId="{054A8989-5D8A-4A9B-BFE2-7F216BBEC866}" srcOrd="0" destOrd="0" presId="urn:microsoft.com/office/officeart/2008/layout/HorizontalMultiLevelHierarchy"/>
    <dgm:cxn modelId="{052E22BC-9C6E-4EB5-B5A7-DA6CD702EF8F}" type="presParOf" srcId="{6C533650-956F-4247-A9E7-349064529112}" destId="{8746461D-75FC-485C-8437-35750B4520A4}" srcOrd="9" destOrd="0" presId="urn:microsoft.com/office/officeart/2008/layout/HorizontalMultiLevelHierarchy"/>
    <dgm:cxn modelId="{C9E497B1-F4A8-4A8B-8CBB-5B755E78827D}" type="presParOf" srcId="{8746461D-75FC-485C-8437-35750B4520A4}" destId="{A7100221-2E8D-46B6-94D8-D11896CB9106}" srcOrd="0" destOrd="0" presId="urn:microsoft.com/office/officeart/2008/layout/HorizontalMultiLevelHierarchy"/>
    <dgm:cxn modelId="{2251F5A7-A711-4B0A-8AA3-E3177B2F899E}" type="presParOf" srcId="{8746461D-75FC-485C-8437-35750B4520A4}" destId="{13E05AC6-8494-4D89-874D-AE4BC068249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C6BE1-6B3E-4088-89C4-B314F42D4CE0}">
      <dsp:nvSpPr>
        <dsp:cNvPr id="0" name=""/>
        <dsp:cNvSpPr/>
      </dsp:nvSpPr>
      <dsp:spPr>
        <a:xfrm>
          <a:off x="901238" y="2539504"/>
          <a:ext cx="555153" cy="2115674"/>
        </a:xfrm>
        <a:custGeom>
          <a:avLst/>
          <a:gdLst/>
          <a:ahLst/>
          <a:cxnLst/>
          <a:rect l="0" t="0" r="0" b="0"/>
          <a:pathLst>
            <a:path>
              <a:moveTo>
                <a:pt x="0" y="0"/>
              </a:moveTo>
              <a:lnTo>
                <a:pt x="277576" y="0"/>
              </a:lnTo>
              <a:lnTo>
                <a:pt x="277576" y="2115674"/>
              </a:lnTo>
              <a:lnTo>
                <a:pt x="555153" y="21156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124132" y="3542658"/>
        <a:ext cx="109364" cy="109364"/>
      </dsp:txXfrm>
    </dsp:sp>
    <dsp:sp modelId="{DDF8D4BB-5B7E-4DC7-B2EC-6B8F15D1706A}">
      <dsp:nvSpPr>
        <dsp:cNvPr id="0" name=""/>
        <dsp:cNvSpPr/>
      </dsp:nvSpPr>
      <dsp:spPr>
        <a:xfrm>
          <a:off x="901238" y="2539504"/>
          <a:ext cx="555153" cy="1057837"/>
        </a:xfrm>
        <a:custGeom>
          <a:avLst/>
          <a:gdLst/>
          <a:ahLst/>
          <a:cxnLst/>
          <a:rect l="0" t="0" r="0" b="0"/>
          <a:pathLst>
            <a:path>
              <a:moveTo>
                <a:pt x="0" y="0"/>
              </a:moveTo>
              <a:lnTo>
                <a:pt x="277576" y="0"/>
              </a:lnTo>
              <a:lnTo>
                <a:pt x="277576" y="1057837"/>
              </a:lnTo>
              <a:lnTo>
                <a:pt x="555153" y="105783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8948" y="3038556"/>
        <a:ext cx="59733" cy="59733"/>
      </dsp:txXfrm>
    </dsp:sp>
    <dsp:sp modelId="{26D13B1C-9964-413B-8E14-E3FA36C4F495}">
      <dsp:nvSpPr>
        <dsp:cNvPr id="0" name=""/>
        <dsp:cNvSpPr/>
      </dsp:nvSpPr>
      <dsp:spPr>
        <a:xfrm>
          <a:off x="901238" y="2493784"/>
          <a:ext cx="555153" cy="91440"/>
        </a:xfrm>
        <a:custGeom>
          <a:avLst/>
          <a:gdLst/>
          <a:ahLst/>
          <a:cxnLst/>
          <a:rect l="0" t="0" r="0" b="0"/>
          <a:pathLst>
            <a:path>
              <a:moveTo>
                <a:pt x="0" y="45720"/>
              </a:moveTo>
              <a:lnTo>
                <a:pt x="555153"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latin typeface="Futura Lt BT" panose="020B0402020204020303" pitchFamily="34" charset="0"/>
          </a:endParaRPr>
        </a:p>
      </dsp:txBody>
      <dsp:txXfrm>
        <a:off x="1164936" y="2525625"/>
        <a:ext cx="27757" cy="27757"/>
      </dsp:txXfrm>
    </dsp:sp>
    <dsp:sp modelId="{D2497DA6-987D-44C4-83EF-BD40B0AF3948}">
      <dsp:nvSpPr>
        <dsp:cNvPr id="0" name=""/>
        <dsp:cNvSpPr/>
      </dsp:nvSpPr>
      <dsp:spPr>
        <a:xfrm>
          <a:off x="901238" y="1481666"/>
          <a:ext cx="555153" cy="1057837"/>
        </a:xfrm>
        <a:custGeom>
          <a:avLst/>
          <a:gdLst/>
          <a:ahLst/>
          <a:cxnLst/>
          <a:rect l="0" t="0" r="0" b="0"/>
          <a:pathLst>
            <a:path>
              <a:moveTo>
                <a:pt x="0" y="1057837"/>
              </a:moveTo>
              <a:lnTo>
                <a:pt x="277576" y="1057837"/>
              </a:lnTo>
              <a:lnTo>
                <a:pt x="277576" y="0"/>
              </a:lnTo>
              <a:lnTo>
                <a:pt x="55515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latin typeface="Futura Lt BT" panose="020B0402020204020303" pitchFamily="34" charset="0"/>
          </a:endParaRPr>
        </a:p>
      </dsp:txBody>
      <dsp:txXfrm>
        <a:off x="1148948" y="1980718"/>
        <a:ext cx="59733" cy="59733"/>
      </dsp:txXfrm>
    </dsp:sp>
    <dsp:sp modelId="{AB49464B-8EC7-4484-9CB6-18E04009384E}">
      <dsp:nvSpPr>
        <dsp:cNvPr id="0" name=""/>
        <dsp:cNvSpPr/>
      </dsp:nvSpPr>
      <dsp:spPr>
        <a:xfrm>
          <a:off x="901238" y="423829"/>
          <a:ext cx="555153" cy="2115674"/>
        </a:xfrm>
        <a:custGeom>
          <a:avLst/>
          <a:gdLst/>
          <a:ahLst/>
          <a:cxnLst/>
          <a:rect l="0" t="0" r="0" b="0"/>
          <a:pathLst>
            <a:path>
              <a:moveTo>
                <a:pt x="0" y="2115674"/>
              </a:moveTo>
              <a:lnTo>
                <a:pt x="277576" y="2115674"/>
              </a:lnTo>
              <a:lnTo>
                <a:pt x="277576" y="0"/>
              </a:lnTo>
              <a:lnTo>
                <a:pt x="55515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latin typeface="Futura Lt BT" panose="020B0402020204020303" pitchFamily="34" charset="0"/>
          </a:endParaRPr>
        </a:p>
      </dsp:txBody>
      <dsp:txXfrm>
        <a:off x="1124132" y="1426984"/>
        <a:ext cx="109364" cy="109364"/>
      </dsp:txXfrm>
    </dsp:sp>
    <dsp:sp modelId="{145C52EB-A2FE-4C60-85F9-22FDC197E707}">
      <dsp:nvSpPr>
        <dsp:cNvPr id="0" name=""/>
        <dsp:cNvSpPr/>
      </dsp:nvSpPr>
      <dsp:spPr>
        <a:xfrm rot="16200000">
          <a:off x="-1748922" y="2116369"/>
          <a:ext cx="4454051" cy="846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n-lt"/>
            </a:rPr>
            <a:t>More than </a:t>
          </a:r>
          <a:r>
            <a:rPr lang="en-US" sz="1200" kern="1200" dirty="0">
              <a:solidFill>
                <a:srgbClr val="09539F"/>
              </a:solidFill>
              <a:latin typeface="+mn-lt"/>
              <a:ea typeface="+mn-ea"/>
              <a:cs typeface="+mn-cs"/>
            </a:rPr>
            <a:t>140</a:t>
          </a:r>
          <a:r>
            <a:rPr lang="en-US" sz="1200" kern="1200" dirty="0">
              <a:solidFill>
                <a:schemeClr val="bg1">
                  <a:lumMod val="50000"/>
                </a:schemeClr>
              </a:solidFill>
              <a:latin typeface="+mn-lt"/>
            </a:rPr>
            <a:t> </a:t>
          </a:r>
          <a:r>
            <a:rPr lang="en-US" sz="1200" kern="1200" dirty="0">
              <a:solidFill>
                <a:schemeClr val="tx1"/>
              </a:solidFill>
              <a:latin typeface="+mn-lt"/>
            </a:rPr>
            <a:t>people within the EIB dealing with equity-risk operations</a:t>
          </a:r>
        </a:p>
      </dsp:txBody>
      <dsp:txXfrm>
        <a:off x="-1748922" y="2116369"/>
        <a:ext cx="4454051" cy="846269"/>
      </dsp:txXfrm>
    </dsp:sp>
    <dsp:sp modelId="{EAE4ABB0-7908-45DA-A120-6CFF5717512A}">
      <dsp:nvSpPr>
        <dsp:cNvPr id="0" name=""/>
        <dsp:cNvSpPr/>
      </dsp:nvSpPr>
      <dsp:spPr>
        <a:xfrm>
          <a:off x="1456391" y="694"/>
          <a:ext cx="2775765" cy="846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9539F"/>
              </a:solidFill>
              <a:latin typeface="+mn-lt"/>
              <a:ea typeface="+mn-ea"/>
              <a:cs typeface="+mn-cs"/>
            </a:rPr>
            <a:t>Operations</a:t>
          </a:r>
        </a:p>
        <a:p>
          <a:pPr marL="0" lvl="0" indent="0" algn="ctr" defTabSz="533400">
            <a:lnSpc>
              <a:spcPct val="90000"/>
            </a:lnSpc>
            <a:spcBef>
              <a:spcPct val="0"/>
            </a:spcBef>
            <a:spcAft>
              <a:spcPct val="35000"/>
            </a:spcAft>
            <a:buNone/>
          </a:pPr>
          <a:r>
            <a:rPr lang="en-US" sz="1200" kern="1200" dirty="0">
              <a:solidFill>
                <a:schemeClr val="tx1"/>
              </a:solidFill>
              <a:latin typeface="+mn-lt"/>
            </a:rPr>
            <a:t>More than 30 people dedicated to direct quasi-equity operations</a:t>
          </a:r>
        </a:p>
      </dsp:txBody>
      <dsp:txXfrm>
        <a:off x="1456391" y="694"/>
        <a:ext cx="2775765" cy="846269"/>
      </dsp:txXfrm>
    </dsp:sp>
    <dsp:sp modelId="{9D3DB010-00B5-4DC8-98B1-619DF432BF3C}">
      <dsp:nvSpPr>
        <dsp:cNvPr id="0" name=""/>
        <dsp:cNvSpPr/>
      </dsp:nvSpPr>
      <dsp:spPr>
        <a:xfrm>
          <a:off x="1456391" y="1058531"/>
          <a:ext cx="2775765" cy="846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9539F"/>
              </a:solidFill>
              <a:latin typeface="+mn-lt"/>
              <a:ea typeface="+mn-ea"/>
              <a:cs typeface="+mn-cs"/>
            </a:rPr>
            <a:t>Projects</a:t>
          </a:r>
        </a:p>
        <a:p>
          <a:pPr marL="0" lvl="0" indent="0" algn="ctr" defTabSz="533400">
            <a:lnSpc>
              <a:spcPct val="90000"/>
            </a:lnSpc>
            <a:spcBef>
              <a:spcPct val="0"/>
            </a:spcBef>
            <a:spcAft>
              <a:spcPct val="35000"/>
            </a:spcAft>
            <a:buNone/>
          </a:pPr>
          <a:r>
            <a:rPr lang="en-US" sz="1200" kern="1200" dirty="0">
              <a:solidFill>
                <a:schemeClr val="tx1"/>
              </a:solidFill>
              <a:latin typeface="+mn-lt"/>
            </a:rPr>
            <a:t>More than 30 people with sector background covering ICT, engineering, life sciences and renewable energy</a:t>
          </a:r>
        </a:p>
      </dsp:txBody>
      <dsp:txXfrm>
        <a:off x="1456391" y="1058531"/>
        <a:ext cx="2775765" cy="846269"/>
      </dsp:txXfrm>
    </dsp:sp>
    <dsp:sp modelId="{BEE4BB15-E80D-415A-9991-F025AF936220}">
      <dsp:nvSpPr>
        <dsp:cNvPr id="0" name=""/>
        <dsp:cNvSpPr/>
      </dsp:nvSpPr>
      <dsp:spPr>
        <a:xfrm>
          <a:off x="1456391" y="2116369"/>
          <a:ext cx="2775765" cy="846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9539F"/>
              </a:solidFill>
              <a:latin typeface="+mn-lt"/>
              <a:ea typeface="+mn-ea"/>
              <a:cs typeface="+mn-cs"/>
            </a:rPr>
            <a:t>Legal</a:t>
          </a:r>
        </a:p>
        <a:p>
          <a:pPr marL="0" lvl="0" indent="0" algn="ctr" defTabSz="533400">
            <a:lnSpc>
              <a:spcPct val="90000"/>
            </a:lnSpc>
            <a:spcBef>
              <a:spcPct val="0"/>
            </a:spcBef>
            <a:spcAft>
              <a:spcPct val="35000"/>
            </a:spcAft>
            <a:buNone/>
          </a:pPr>
          <a:r>
            <a:rPr lang="en-US" sz="1200" kern="1200" dirty="0">
              <a:solidFill>
                <a:schemeClr val="tx1"/>
              </a:solidFill>
              <a:latin typeface="+mn-lt"/>
            </a:rPr>
            <a:t>More than 15 lawyers </a:t>
          </a:r>
          <a:r>
            <a:rPr lang="en-US" sz="1200" kern="1200" dirty="0" err="1">
              <a:solidFill>
                <a:schemeClr val="tx1"/>
              </a:solidFill>
              <a:latin typeface="+mn-lt"/>
            </a:rPr>
            <a:t>specialised</a:t>
          </a:r>
          <a:r>
            <a:rPr lang="en-US" sz="1200" kern="1200" dirty="0">
              <a:solidFill>
                <a:schemeClr val="tx1"/>
              </a:solidFill>
              <a:latin typeface="+mn-lt"/>
            </a:rPr>
            <a:t> in equity and quasi-equity structures</a:t>
          </a:r>
        </a:p>
      </dsp:txBody>
      <dsp:txXfrm>
        <a:off x="1456391" y="2116369"/>
        <a:ext cx="2775765" cy="846269"/>
      </dsp:txXfrm>
    </dsp:sp>
    <dsp:sp modelId="{8AEA3834-BA0F-4A85-BFD3-CD60D85F70E2}">
      <dsp:nvSpPr>
        <dsp:cNvPr id="0" name=""/>
        <dsp:cNvSpPr/>
      </dsp:nvSpPr>
      <dsp:spPr>
        <a:xfrm>
          <a:off x="1456391" y="3174206"/>
          <a:ext cx="2775765" cy="846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9539F"/>
              </a:solidFill>
              <a:latin typeface="+mn-lt"/>
              <a:ea typeface="+mn-ea"/>
              <a:cs typeface="+mn-cs"/>
            </a:rPr>
            <a:t>Risk Management</a:t>
          </a:r>
        </a:p>
        <a:p>
          <a:pPr marL="0" lvl="0" indent="0" algn="ctr" defTabSz="533400">
            <a:lnSpc>
              <a:spcPct val="90000"/>
            </a:lnSpc>
            <a:spcBef>
              <a:spcPct val="0"/>
            </a:spcBef>
            <a:spcAft>
              <a:spcPct val="35000"/>
            </a:spcAft>
            <a:buNone/>
          </a:pPr>
          <a:r>
            <a:rPr lang="en-US" sz="1200" kern="1200" dirty="0">
              <a:solidFill>
                <a:schemeClr val="tx1"/>
              </a:solidFill>
              <a:latin typeface="+mn-lt"/>
            </a:rPr>
            <a:t>More than 15 risk managers reviewing all quasi-equity and equity risk investments</a:t>
          </a:r>
        </a:p>
      </dsp:txBody>
      <dsp:txXfrm>
        <a:off x="1456391" y="3174206"/>
        <a:ext cx="2775765" cy="846269"/>
      </dsp:txXfrm>
    </dsp:sp>
    <dsp:sp modelId="{A7100221-2E8D-46B6-94D8-D11896CB9106}">
      <dsp:nvSpPr>
        <dsp:cNvPr id="0" name=""/>
        <dsp:cNvSpPr/>
      </dsp:nvSpPr>
      <dsp:spPr>
        <a:xfrm>
          <a:off x="1456391" y="4232043"/>
          <a:ext cx="2775765" cy="846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9539F"/>
              </a:solidFill>
              <a:latin typeface="+mn-lt"/>
              <a:ea typeface="+mn-ea"/>
              <a:cs typeface="+mn-cs"/>
            </a:rPr>
            <a:t>Transactions Monitoring (TMR</a:t>
          </a:r>
          <a:r>
            <a:rPr lang="en-US" sz="1200" kern="1200" dirty="0">
              <a:solidFill>
                <a:srgbClr val="4783B9"/>
              </a:solidFill>
              <a:latin typeface="+mn-lt"/>
              <a:ea typeface="+mn-ea"/>
              <a:cs typeface="+mn-cs"/>
            </a:rPr>
            <a:t>)</a:t>
          </a:r>
        </a:p>
        <a:p>
          <a:pPr marL="0" lvl="0" indent="0" algn="ctr" defTabSz="533400">
            <a:lnSpc>
              <a:spcPct val="90000"/>
            </a:lnSpc>
            <a:spcBef>
              <a:spcPct val="0"/>
            </a:spcBef>
            <a:spcAft>
              <a:spcPct val="35000"/>
            </a:spcAft>
            <a:buNone/>
          </a:pPr>
          <a:r>
            <a:rPr lang="en-US" sz="1200" kern="1200" dirty="0">
              <a:solidFill>
                <a:schemeClr val="tx1"/>
              </a:solidFill>
              <a:latin typeface="+mn-lt"/>
            </a:rPr>
            <a:t>More than 32 officers monitoring and providing independent valuation process</a:t>
          </a:r>
        </a:p>
      </dsp:txBody>
      <dsp:txXfrm>
        <a:off x="1456391" y="4232043"/>
        <a:ext cx="2775765" cy="84626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F996D36-E84A-3E47-92AA-4E85DDFC4D40}" type="datetimeFigureOut">
              <a:rPr lang="en-GB" smtClean="0"/>
              <a:t>22/11/2023</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B388B80-8D30-174B-9529-003FE2E730AC}" type="slidenum">
              <a:rPr lang="en-GB" smtClean="0"/>
              <a:t>‹#›</a:t>
            </a:fld>
            <a:endParaRPr lang="en-GB"/>
          </a:p>
        </p:txBody>
      </p:sp>
    </p:spTree>
    <p:extLst>
      <p:ext uri="{BB962C8B-B14F-4D97-AF65-F5344CB8AC3E}">
        <p14:creationId xmlns:p14="http://schemas.microsoft.com/office/powerpoint/2010/main" val="30510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D597-30DC-AC45-B3AA-D3D0FE2AE28D}"/>
              </a:ext>
            </a:extLst>
          </p:cNvPr>
          <p:cNvSpPr>
            <a:spLocks noGrp="1"/>
          </p:cNvSpPr>
          <p:nvPr>
            <p:ph type="title" hasCustomPrompt="1"/>
          </p:nvPr>
        </p:nvSpPr>
        <p:spPr>
          <a:xfrm>
            <a:off x="710804" y="736170"/>
            <a:ext cx="7722394" cy="1426007"/>
          </a:xfrm>
          <a:prstGeom prst="rect">
            <a:avLst/>
          </a:prstGeom>
        </p:spPr>
        <p:txBody>
          <a:bodyPr anchor="t" anchorCtr="0"/>
          <a:lstStyle>
            <a:lvl1pPr algn="ctr">
              <a:defRPr cap="all" baseline="0"/>
            </a:lvl1pPr>
          </a:lstStyle>
          <a:p>
            <a:r>
              <a:rPr lang="en-GB" dirty="0"/>
              <a:t>CLICK TO EDIT MASTER TITLE STYLE</a:t>
            </a:r>
          </a:p>
        </p:txBody>
      </p:sp>
      <p:pic>
        <p:nvPicPr>
          <p:cNvPr id="5" name="Image 6">
            <a:extLst>
              <a:ext uri="{FF2B5EF4-FFF2-40B4-BE49-F238E27FC236}">
                <a16:creationId xmlns:a16="http://schemas.microsoft.com/office/drawing/2014/main" id="{00F3B5C3-19E3-48E5-BFB9-89DC44F224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3288" y="6076713"/>
            <a:ext cx="2359890" cy="665443"/>
          </a:xfrm>
          <a:prstGeom prst="rect">
            <a:avLst/>
          </a:prstGeom>
        </p:spPr>
      </p:pic>
    </p:spTree>
    <p:extLst>
      <p:ext uri="{BB962C8B-B14F-4D97-AF65-F5344CB8AC3E}">
        <p14:creationId xmlns:p14="http://schemas.microsoft.com/office/powerpoint/2010/main" val="423280375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192E-7918-5843-9CC8-5AB8241928B3}"/>
              </a:ext>
            </a:extLst>
          </p:cNvPr>
          <p:cNvSpPr>
            <a:spLocks noGrp="1"/>
          </p:cNvSpPr>
          <p:nvPr>
            <p:ph type="title"/>
          </p:nvPr>
        </p:nvSpPr>
        <p:spPr>
          <a:xfrm>
            <a:off x="710804" y="365126"/>
            <a:ext cx="7722394"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C27B6F1F-8F26-9844-AB2F-B33FB53B84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F72EAA-61CA-8945-A5A2-74F30FD97C27}"/>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5" name="Footer Placeholder 4">
            <a:extLst>
              <a:ext uri="{FF2B5EF4-FFF2-40B4-BE49-F238E27FC236}">
                <a16:creationId xmlns:a16="http://schemas.microsoft.com/office/drawing/2014/main" id="{549FB6AB-5A7E-EE48-9534-15B4F90A63A9}"/>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94C5803-6258-AB46-9095-1B9276BA3F78}"/>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48799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AFB6-521B-9246-9774-9A3B3B92CCCB}"/>
              </a:ext>
            </a:extLst>
          </p:cNvPr>
          <p:cNvSpPr>
            <a:spLocks noGrp="1"/>
          </p:cNvSpPr>
          <p:nvPr>
            <p:ph type="title"/>
          </p:nvPr>
        </p:nvSpPr>
        <p:spPr>
          <a:xfrm>
            <a:off x="710804" y="1709739"/>
            <a:ext cx="7722394" cy="2852737"/>
          </a:xfrm>
          <a:prstGeom prst="rect">
            <a:avLst/>
          </a:prstGeom>
        </p:spPr>
        <p:txBody>
          <a:bodyPr anchor="b"/>
          <a:lstStyle>
            <a:lvl1pPr>
              <a:defRPr sz="4500"/>
            </a:lvl1pPr>
          </a:lstStyle>
          <a:p>
            <a:r>
              <a:rPr lang="en-GB" dirty="0"/>
              <a:t>Click to edit Master title style</a:t>
            </a:r>
          </a:p>
        </p:txBody>
      </p:sp>
      <p:sp>
        <p:nvSpPr>
          <p:cNvPr id="3" name="Text Placeholder 2">
            <a:extLst>
              <a:ext uri="{FF2B5EF4-FFF2-40B4-BE49-F238E27FC236}">
                <a16:creationId xmlns:a16="http://schemas.microsoft.com/office/drawing/2014/main" id="{BDAF4A4E-2E84-7B4E-8F0D-7A1B54F78F2E}"/>
              </a:ext>
            </a:extLst>
          </p:cNvPr>
          <p:cNvSpPr>
            <a:spLocks noGrp="1"/>
          </p:cNvSpPr>
          <p:nvPr>
            <p:ph type="body" idx="1"/>
          </p:nvPr>
        </p:nvSpPr>
        <p:spPr>
          <a:xfrm>
            <a:off x="710804" y="4589464"/>
            <a:ext cx="7722394" cy="143192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1168FCE6-31D9-0B41-ADC6-22453EF79115}"/>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5" name="Footer Placeholder 4">
            <a:extLst>
              <a:ext uri="{FF2B5EF4-FFF2-40B4-BE49-F238E27FC236}">
                <a16:creationId xmlns:a16="http://schemas.microsoft.com/office/drawing/2014/main" id="{25D2C5DB-C9A7-CD4B-B0A9-193EA211268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3809092-1380-8344-BC6E-D72826E230DC}"/>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260312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ED80-A6EA-C745-93B5-F5BC4EBB719F}"/>
              </a:ext>
            </a:extLst>
          </p:cNvPr>
          <p:cNvSpPr>
            <a:spLocks noGrp="1"/>
          </p:cNvSpPr>
          <p:nvPr>
            <p:ph type="title"/>
          </p:nvPr>
        </p:nvSpPr>
        <p:spPr>
          <a:xfrm>
            <a:off x="710804" y="365126"/>
            <a:ext cx="7722394"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C74E1123-F21D-474F-9DD2-2C1F60E9CDFD}"/>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2EFB236-8AA9-5945-9752-BA7FFC46311A}"/>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717A1B-3F3D-C142-A0F8-A8DB2E2FDD07}"/>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6" name="Footer Placeholder 5">
            <a:extLst>
              <a:ext uri="{FF2B5EF4-FFF2-40B4-BE49-F238E27FC236}">
                <a16:creationId xmlns:a16="http://schemas.microsoft.com/office/drawing/2014/main" id="{5778F84A-D8C6-D843-940E-2D94A9CA1642}"/>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9827BF-3EBD-124F-989E-16C1D68339BB}"/>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154409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37F6-C14B-6C4C-95FC-75DC742EA8B7}"/>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0B7B17B3-62F3-B745-8B36-44344483FF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31EAC8B-B689-F546-A6EA-5E7B89AEB1A2}"/>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0BDE812-D0A3-6144-B7F4-FCA1ADF0EF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ED140F0-2693-DF41-A8BD-8C691282503A}"/>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1B7394F-F8AC-9E49-9D4D-FA691F6730BB}"/>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8" name="Footer Placeholder 7">
            <a:extLst>
              <a:ext uri="{FF2B5EF4-FFF2-40B4-BE49-F238E27FC236}">
                <a16:creationId xmlns:a16="http://schemas.microsoft.com/office/drawing/2014/main" id="{93D472A2-B4DB-2A44-9595-62ACAD6FF7B5}"/>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1C0AA93-C2AC-334B-B4E0-CDC6772D536D}"/>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185427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125F6-E950-1A40-A89D-71BC6EE8A39E}"/>
              </a:ext>
            </a:extLst>
          </p:cNvPr>
          <p:cNvSpPr>
            <a:spLocks noGrp="1"/>
          </p:cNvSpPr>
          <p:nvPr>
            <p:ph type="dt" sz="half" idx="10"/>
          </p:nvPr>
        </p:nvSpPr>
        <p:spPr>
          <a:xfrm>
            <a:off x="2341836" y="6356351"/>
            <a:ext cx="2057400" cy="365125"/>
          </a:xfrm>
          <a:prstGeom prst="rect">
            <a:avLst/>
          </a:prstGeom>
        </p:spPr>
        <p:txBody>
          <a:bodyPr vert="horz" lIns="91440" tIns="45720" rIns="91440" bIns="45720" rtlCol="0" anchor="ctr"/>
          <a:lstStyle>
            <a:lvl1pPr>
              <a:defRPr lang="en-GB" sz="900" smtClean="0">
                <a:solidFill>
                  <a:schemeClr val="tx1">
                    <a:tint val="75000"/>
                  </a:schemeClr>
                </a:solidFill>
              </a:defRPr>
            </a:lvl1pPr>
          </a:lstStyle>
          <a:p>
            <a:pPr algn="ctr"/>
            <a:fld id="{4657020A-098E-1147-A676-4CB7AACEB201}" type="datetimeFigureOut">
              <a:rPr lang="en-GB" smtClean="0"/>
              <a:pPr algn="ctr"/>
              <a:t>22/11/2023</a:t>
            </a:fld>
            <a:endParaRPr lang="en-GB" dirty="0"/>
          </a:p>
        </p:txBody>
      </p:sp>
      <p:sp>
        <p:nvSpPr>
          <p:cNvPr id="3" name="Footer Placeholder 2">
            <a:extLst>
              <a:ext uri="{FF2B5EF4-FFF2-40B4-BE49-F238E27FC236}">
                <a16:creationId xmlns:a16="http://schemas.microsoft.com/office/drawing/2014/main" id="{F72BF9F5-DB29-1F4F-9F42-5CD4527A0D8D}"/>
              </a:ext>
            </a:extLst>
          </p:cNvPr>
          <p:cNvSpPr>
            <a:spLocks noGrp="1"/>
          </p:cNvSpPr>
          <p:nvPr>
            <p:ph type="ftr" sz="quarter" idx="11"/>
          </p:nvPr>
        </p:nvSpPr>
        <p:spPr>
          <a:xfrm>
            <a:off x="4656082" y="6356351"/>
            <a:ext cx="1458967"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1BD59528-CCA0-7C42-8EF2-97A7DC8FF36A}"/>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169508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F413-78BC-4545-B56C-A4B347616FC3}"/>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C91DBD61-7715-7145-879F-F77EB21B5F9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8F05DCE-636F-014F-A1D6-C83BABDA14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EA480F8-0452-B149-83B6-CDED17A15DB9}"/>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6" name="Footer Placeholder 5">
            <a:extLst>
              <a:ext uri="{FF2B5EF4-FFF2-40B4-BE49-F238E27FC236}">
                <a16:creationId xmlns:a16="http://schemas.microsoft.com/office/drawing/2014/main" id="{6CBF0722-ACA2-5543-B470-8E48C924C0C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8BDDE5D-9E6E-EA46-B948-70151DFA7C12}"/>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404974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5F38-992F-4A4B-8059-052E50A97D4D}"/>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32E0CB69-E501-E94A-AEAD-E3D6C0A07DE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C7112D5-5385-7249-93DF-900D5AE283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170F63E-FF08-C141-AC2C-9FE99623AF37}"/>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6" name="Footer Placeholder 5">
            <a:extLst>
              <a:ext uri="{FF2B5EF4-FFF2-40B4-BE49-F238E27FC236}">
                <a16:creationId xmlns:a16="http://schemas.microsoft.com/office/drawing/2014/main" id="{6CF0F5F8-16DD-584D-BDC1-3CEA9EEA8147}"/>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A56F15A-FD75-CA43-8EDE-311122B7160C}"/>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414115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AF62-9808-9942-B980-7F529A2DE6D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28F797C-1593-164F-9168-C2CFB7D234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CC7759-1CBA-B64D-9174-EF03EE1F9396}"/>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5" name="Footer Placeholder 4">
            <a:extLst>
              <a:ext uri="{FF2B5EF4-FFF2-40B4-BE49-F238E27FC236}">
                <a16:creationId xmlns:a16="http://schemas.microsoft.com/office/drawing/2014/main" id="{81F14C55-B051-9248-9B75-45C4A5DC337C}"/>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3E04061-D515-C746-864E-D40A6B5168B5}"/>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279598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E23AC-4A82-3345-83B0-5B4C34F28333}"/>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E4B9573-D86B-1C44-ADB0-AC78C0B61320}"/>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9293D7-DC61-F54E-B482-2D1ADADFC75C}"/>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5" name="Footer Placeholder 4">
            <a:extLst>
              <a:ext uri="{FF2B5EF4-FFF2-40B4-BE49-F238E27FC236}">
                <a16:creationId xmlns:a16="http://schemas.microsoft.com/office/drawing/2014/main" id="{896D7B39-E4DF-9B4D-95E2-094433BBC96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6FD7BF6-8E8A-944A-B906-4D11C3630191}"/>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309709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D597-30DC-AC45-B3AA-D3D0FE2AE28D}"/>
              </a:ext>
            </a:extLst>
          </p:cNvPr>
          <p:cNvSpPr>
            <a:spLocks noGrp="1"/>
          </p:cNvSpPr>
          <p:nvPr>
            <p:ph type="title" hasCustomPrompt="1"/>
          </p:nvPr>
        </p:nvSpPr>
        <p:spPr>
          <a:xfrm>
            <a:off x="3626644" y="736170"/>
            <a:ext cx="4806554" cy="1588577"/>
          </a:xfrm>
          <a:prstGeom prst="rect">
            <a:avLst/>
          </a:prstGeom>
        </p:spPr>
        <p:txBody>
          <a:bodyPr anchor="t" anchorCtr="0"/>
          <a:lstStyle/>
          <a:p>
            <a:r>
              <a:rPr lang="en-GB" dirty="0"/>
              <a:t>CLICK TO EDIT MASTER TITLE STYLE</a:t>
            </a:r>
          </a:p>
        </p:txBody>
      </p:sp>
      <p:sp>
        <p:nvSpPr>
          <p:cNvPr id="7" name="Content Placeholder 5">
            <a:extLst>
              <a:ext uri="{FF2B5EF4-FFF2-40B4-BE49-F238E27FC236}">
                <a16:creationId xmlns:a16="http://schemas.microsoft.com/office/drawing/2014/main" id="{CC67A4AC-8774-5647-B328-2AC09BD348C1}"/>
              </a:ext>
            </a:extLst>
          </p:cNvPr>
          <p:cNvSpPr>
            <a:spLocks noGrp="1"/>
          </p:cNvSpPr>
          <p:nvPr>
            <p:ph sz="quarter" idx="4"/>
          </p:nvPr>
        </p:nvSpPr>
        <p:spPr>
          <a:xfrm>
            <a:off x="3626644" y="1998134"/>
            <a:ext cx="3887391" cy="4023255"/>
          </a:xfrm>
        </p:spPr>
        <p:txBody>
          <a:bodyPr>
            <a:noAutofit/>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6" name="Image 6">
            <a:extLst>
              <a:ext uri="{FF2B5EF4-FFF2-40B4-BE49-F238E27FC236}">
                <a16:creationId xmlns:a16="http://schemas.microsoft.com/office/drawing/2014/main" id="{5602896B-4E16-4C0C-BD46-EC2FEB24B5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3288" y="6076713"/>
            <a:ext cx="2359890" cy="665443"/>
          </a:xfrm>
          <a:prstGeom prst="rect">
            <a:avLst/>
          </a:prstGeom>
        </p:spPr>
      </p:pic>
    </p:spTree>
    <p:extLst>
      <p:ext uri="{BB962C8B-B14F-4D97-AF65-F5344CB8AC3E}">
        <p14:creationId xmlns:p14="http://schemas.microsoft.com/office/powerpoint/2010/main" val="2322386914"/>
      </p:ext>
    </p:extLst>
  </p:cSld>
  <p:clrMapOvr>
    <a:masterClrMapping/>
  </p:clrMapOvr>
  <p:extLst>
    <p:ext uri="{DCECCB84-F9BA-43D5-87BE-67443E8EF086}">
      <p15:sldGuideLst xmlns:p15="http://schemas.microsoft.com/office/powerpoint/2012/main">
        <p15:guide id="1" pos="2132" userDrawn="1">
          <p15:clr>
            <a:srgbClr val="FBAE40"/>
          </p15:clr>
        </p15:guide>
        <p15:guide id="2" pos="22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3" name="Espace réservé pour une image  13">
            <a:extLst>
              <a:ext uri="{FF2B5EF4-FFF2-40B4-BE49-F238E27FC236}">
                <a16:creationId xmlns:a16="http://schemas.microsoft.com/office/drawing/2014/main" id="{13AD3334-A732-A8FF-550C-FA05FBB13739}"/>
              </a:ext>
            </a:extLst>
          </p:cNvPr>
          <p:cNvSpPr>
            <a:spLocks noGrp="1"/>
          </p:cNvSpPr>
          <p:nvPr>
            <p:ph type="pic" sz="quarter" idx="11"/>
          </p:nvPr>
        </p:nvSpPr>
        <p:spPr>
          <a:xfrm>
            <a:off x="0" y="0"/>
            <a:ext cx="3383756" cy="6858000"/>
          </a:xfrm>
        </p:spPr>
        <p:txBody>
          <a:bodyPr/>
          <a:lstStyle/>
          <a:p>
            <a:endParaRPr lang="fr-FR" dirty="0"/>
          </a:p>
        </p:txBody>
      </p:sp>
      <p:sp>
        <p:nvSpPr>
          <p:cNvPr id="5" name="Espace réservé du contenu 14">
            <a:extLst>
              <a:ext uri="{FF2B5EF4-FFF2-40B4-BE49-F238E27FC236}">
                <a16:creationId xmlns:a16="http://schemas.microsoft.com/office/drawing/2014/main" id="{DCC6B0A8-7186-A3D1-50E3-04AF56DC5B80}"/>
              </a:ext>
            </a:extLst>
          </p:cNvPr>
          <p:cNvSpPr>
            <a:spLocks noGrp="1"/>
          </p:cNvSpPr>
          <p:nvPr>
            <p:ph sz="quarter" idx="12" hasCustomPrompt="1"/>
          </p:nvPr>
        </p:nvSpPr>
        <p:spPr>
          <a:xfrm>
            <a:off x="3626644" y="2776860"/>
            <a:ext cx="3625454" cy="643025"/>
          </a:xfrm>
        </p:spPr>
        <p:txBody>
          <a:bodyPr/>
          <a:lstStyle>
            <a:lvl1pPr marL="0" indent="0">
              <a:buNone/>
              <a:defRPr sz="1650">
                <a:solidFill>
                  <a:srgbClr val="114FA0"/>
                </a:solidFill>
              </a:defRPr>
            </a:lvl1pPr>
            <a:lvl2pPr marL="557213" indent="-214313">
              <a:buFont typeface="Arial" panose="020B0604020202020204" pitchFamily="34" charset="0"/>
              <a:buChar char="•"/>
              <a:defRPr sz="1350"/>
            </a:lvl2pPr>
          </a:lstStyle>
          <a:p>
            <a:pPr lvl="0"/>
            <a:r>
              <a:rPr lang="fr-FR" dirty="0"/>
              <a:t>Click to </a:t>
            </a:r>
            <a:r>
              <a:rPr lang="fr-FR" dirty="0" err="1"/>
              <a:t>edit</a:t>
            </a:r>
            <a:r>
              <a:rPr lang="fr-FR" dirty="0"/>
              <a:t> Master </a:t>
            </a:r>
            <a:r>
              <a:rPr lang="fr-FR" dirty="0" err="1"/>
              <a:t>text</a:t>
            </a:r>
            <a:r>
              <a:rPr lang="fr-FR" dirty="0"/>
              <a:t> styles</a:t>
            </a:r>
          </a:p>
        </p:txBody>
      </p:sp>
      <p:sp>
        <p:nvSpPr>
          <p:cNvPr id="6" name="Espace réservé du contenu 2">
            <a:extLst>
              <a:ext uri="{FF2B5EF4-FFF2-40B4-BE49-F238E27FC236}">
                <a16:creationId xmlns:a16="http://schemas.microsoft.com/office/drawing/2014/main" id="{DA642F75-1082-4394-56E9-CE4A7FBD03B7}"/>
              </a:ext>
            </a:extLst>
          </p:cNvPr>
          <p:cNvSpPr>
            <a:spLocks noGrp="1"/>
          </p:cNvSpPr>
          <p:nvPr>
            <p:ph sz="quarter" idx="10" hasCustomPrompt="1"/>
          </p:nvPr>
        </p:nvSpPr>
        <p:spPr>
          <a:xfrm>
            <a:off x="3626644" y="3639944"/>
            <a:ext cx="3625334" cy="1827398"/>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Click to </a:t>
            </a:r>
            <a:r>
              <a:rPr lang="fr-FR" dirty="0" err="1"/>
              <a:t>edit</a:t>
            </a:r>
            <a:r>
              <a:rPr lang="fr-FR" dirty="0"/>
              <a:t> Master </a:t>
            </a:r>
            <a:r>
              <a:rPr lang="fr-FR" dirty="0" err="1"/>
              <a:t>text</a:t>
            </a:r>
            <a:r>
              <a:rPr lang="fr-FR" dirty="0"/>
              <a:t> styles</a:t>
            </a:r>
          </a:p>
        </p:txBody>
      </p:sp>
      <p:sp>
        <p:nvSpPr>
          <p:cNvPr id="8" name="Titre 1">
            <a:extLst>
              <a:ext uri="{FF2B5EF4-FFF2-40B4-BE49-F238E27FC236}">
                <a16:creationId xmlns:a16="http://schemas.microsoft.com/office/drawing/2014/main" id="{EE043018-120D-19FB-B29B-80E15DEF605E}"/>
              </a:ext>
            </a:extLst>
          </p:cNvPr>
          <p:cNvSpPr>
            <a:spLocks noGrp="1"/>
          </p:cNvSpPr>
          <p:nvPr>
            <p:ph type="title"/>
          </p:nvPr>
        </p:nvSpPr>
        <p:spPr>
          <a:xfrm>
            <a:off x="3626644" y="873263"/>
            <a:ext cx="3625334" cy="1204730"/>
          </a:xfrm>
        </p:spPr>
        <p:txBody>
          <a:bodyPr/>
          <a:lstStyle>
            <a:lvl1pPr algn="l">
              <a:defRPr/>
            </a:lvl1pPr>
          </a:lstStyle>
          <a:p>
            <a:endParaRPr lang="fr-FR" dirty="0"/>
          </a:p>
        </p:txBody>
      </p:sp>
      <p:pic>
        <p:nvPicPr>
          <p:cNvPr id="9" name="Image 6">
            <a:extLst>
              <a:ext uri="{FF2B5EF4-FFF2-40B4-BE49-F238E27FC236}">
                <a16:creationId xmlns:a16="http://schemas.microsoft.com/office/drawing/2014/main" id="{42A47B0A-B7F8-415B-9092-676F352B79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89288" y="6018552"/>
            <a:ext cx="2359890" cy="665443"/>
          </a:xfrm>
          <a:prstGeom prst="rect">
            <a:avLst/>
          </a:prstGeom>
        </p:spPr>
      </p:pic>
    </p:spTree>
    <p:extLst>
      <p:ext uri="{BB962C8B-B14F-4D97-AF65-F5344CB8AC3E}">
        <p14:creationId xmlns:p14="http://schemas.microsoft.com/office/powerpoint/2010/main" val="1290079331"/>
      </p:ext>
    </p:extLst>
  </p:cSld>
  <p:clrMapOvr>
    <a:masterClrMapping/>
  </p:clrMapOvr>
  <p:extLst>
    <p:ext uri="{DCECCB84-F9BA-43D5-87BE-67443E8EF086}">
      <p15:sldGuideLst xmlns:p15="http://schemas.microsoft.com/office/powerpoint/2012/main">
        <p15:guide id="1" pos="2132" userDrawn="1">
          <p15:clr>
            <a:srgbClr val="FBAE40"/>
          </p15:clr>
        </p15:guide>
        <p15:guide id="2" pos="22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obal">
    <p:spTree>
      <p:nvGrpSpPr>
        <p:cNvPr id="1" name=""/>
        <p:cNvGrpSpPr/>
        <p:nvPr/>
      </p:nvGrpSpPr>
      <p:grpSpPr>
        <a:xfrm>
          <a:off x="0" y="0"/>
          <a:ext cx="0" cy="0"/>
          <a:chOff x="0" y="0"/>
          <a:chExt cx="0" cy="0"/>
        </a:xfrm>
      </p:grpSpPr>
      <p:sp>
        <p:nvSpPr>
          <p:cNvPr id="2" name="Espace réservé du contenu 30">
            <a:extLst>
              <a:ext uri="{FF2B5EF4-FFF2-40B4-BE49-F238E27FC236}">
                <a16:creationId xmlns:a16="http://schemas.microsoft.com/office/drawing/2014/main" id="{C37700B5-F899-C331-BA38-828D5F3D6844}"/>
              </a:ext>
            </a:extLst>
          </p:cNvPr>
          <p:cNvSpPr>
            <a:spLocks noGrp="1"/>
          </p:cNvSpPr>
          <p:nvPr>
            <p:ph sz="quarter" idx="12" hasCustomPrompt="1"/>
          </p:nvPr>
        </p:nvSpPr>
        <p:spPr>
          <a:xfrm>
            <a:off x="1514112" y="3739233"/>
            <a:ext cx="2406253" cy="312026"/>
          </a:xfrm>
        </p:spPr>
        <p:txBody>
          <a:bodyPr/>
          <a:lstStyle>
            <a:lvl1pPr marL="0" indent="0" algn="l">
              <a:buNone/>
              <a:defRPr sz="1500" b="1">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TEXT</a:t>
            </a:r>
          </a:p>
        </p:txBody>
      </p:sp>
      <p:sp>
        <p:nvSpPr>
          <p:cNvPr id="4" name="Espace réservé du contenu 35">
            <a:extLst>
              <a:ext uri="{FF2B5EF4-FFF2-40B4-BE49-F238E27FC236}">
                <a16:creationId xmlns:a16="http://schemas.microsoft.com/office/drawing/2014/main" id="{988D6AC2-5819-F030-1E16-1D4FDC0E9E6B}"/>
              </a:ext>
            </a:extLst>
          </p:cNvPr>
          <p:cNvSpPr>
            <a:spLocks noGrp="1"/>
          </p:cNvSpPr>
          <p:nvPr>
            <p:ph sz="quarter" idx="13" hasCustomPrompt="1"/>
          </p:nvPr>
        </p:nvSpPr>
        <p:spPr>
          <a:xfrm>
            <a:off x="710803" y="3362506"/>
            <a:ext cx="746576" cy="993594"/>
          </a:xfrm>
          <a:prstGeom prst="ellipse">
            <a:avLst/>
          </a:prstGeom>
          <a:solidFill>
            <a:srgbClr val="4772B4"/>
          </a:solidFill>
        </p:spPr>
        <p:txBody>
          <a:bodyPr anchor="ctr"/>
          <a:lstStyle>
            <a:lvl1pPr marL="0" indent="0" algn="ctr">
              <a:buNone/>
              <a:defRPr sz="1350">
                <a:solidFill>
                  <a:schemeClr val="bg1"/>
                </a:solidFill>
              </a:defRPr>
            </a:lvl1pPr>
          </a:lstStyle>
          <a:p>
            <a:pPr lvl="0"/>
            <a:r>
              <a:rPr lang="fr-FR" dirty="0" err="1"/>
              <a:t>Text</a:t>
            </a:r>
            <a:endParaRPr lang="fr-FR" dirty="0"/>
          </a:p>
        </p:txBody>
      </p:sp>
      <p:sp>
        <p:nvSpPr>
          <p:cNvPr id="7" name="Espace réservé du contenu 30">
            <a:extLst>
              <a:ext uri="{FF2B5EF4-FFF2-40B4-BE49-F238E27FC236}">
                <a16:creationId xmlns:a16="http://schemas.microsoft.com/office/drawing/2014/main" id="{5452F2BE-EC51-49EF-1DED-18918D30330E}"/>
              </a:ext>
            </a:extLst>
          </p:cNvPr>
          <p:cNvSpPr>
            <a:spLocks noGrp="1"/>
          </p:cNvSpPr>
          <p:nvPr>
            <p:ph sz="quarter" idx="14" hasCustomPrompt="1"/>
          </p:nvPr>
        </p:nvSpPr>
        <p:spPr>
          <a:xfrm>
            <a:off x="1514112" y="5041200"/>
            <a:ext cx="2406253" cy="312026"/>
          </a:xfrm>
        </p:spPr>
        <p:txBody>
          <a:bodyPr/>
          <a:lstStyle>
            <a:lvl1pPr marL="0" indent="0" algn="l">
              <a:buNone/>
              <a:defRPr sz="1500" b="1">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TEXT</a:t>
            </a:r>
          </a:p>
        </p:txBody>
      </p:sp>
      <p:sp>
        <p:nvSpPr>
          <p:cNvPr id="10" name="Espace réservé du contenu 35">
            <a:extLst>
              <a:ext uri="{FF2B5EF4-FFF2-40B4-BE49-F238E27FC236}">
                <a16:creationId xmlns:a16="http://schemas.microsoft.com/office/drawing/2014/main" id="{FB47FA04-4881-F761-D8C0-2B231CB1C0EC}"/>
              </a:ext>
            </a:extLst>
          </p:cNvPr>
          <p:cNvSpPr>
            <a:spLocks noGrp="1"/>
          </p:cNvSpPr>
          <p:nvPr>
            <p:ph sz="quarter" idx="15" hasCustomPrompt="1"/>
          </p:nvPr>
        </p:nvSpPr>
        <p:spPr>
          <a:xfrm>
            <a:off x="710803" y="4664473"/>
            <a:ext cx="746576" cy="993594"/>
          </a:xfrm>
          <a:prstGeom prst="ellipse">
            <a:avLst/>
          </a:prstGeom>
          <a:solidFill>
            <a:srgbClr val="8DA7D0"/>
          </a:solidFill>
        </p:spPr>
        <p:txBody>
          <a:bodyPr anchor="ctr"/>
          <a:lstStyle>
            <a:lvl1pPr marL="0" indent="0" algn="ctr">
              <a:buNone/>
              <a:defRPr sz="1350">
                <a:solidFill>
                  <a:schemeClr val="bg1"/>
                </a:solidFill>
              </a:defRPr>
            </a:lvl1pPr>
          </a:lstStyle>
          <a:p>
            <a:pPr lvl="0"/>
            <a:r>
              <a:rPr lang="fr-FR" dirty="0" err="1"/>
              <a:t>Text</a:t>
            </a:r>
            <a:endParaRPr lang="fr-FR" dirty="0"/>
          </a:p>
        </p:txBody>
      </p:sp>
      <p:sp>
        <p:nvSpPr>
          <p:cNvPr id="11" name="Espace réservé du contenu 30">
            <a:extLst>
              <a:ext uri="{FF2B5EF4-FFF2-40B4-BE49-F238E27FC236}">
                <a16:creationId xmlns:a16="http://schemas.microsoft.com/office/drawing/2014/main" id="{9395B089-BE0C-7ECC-6599-4713D582322E}"/>
              </a:ext>
            </a:extLst>
          </p:cNvPr>
          <p:cNvSpPr>
            <a:spLocks noGrp="1"/>
          </p:cNvSpPr>
          <p:nvPr>
            <p:ph sz="quarter" idx="10" hasCustomPrompt="1"/>
          </p:nvPr>
        </p:nvSpPr>
        <p:spPr>
          <a:xfrm>
            <a:off x="1515879" y="2460195"/>
            <a:ext cx="2406253" cy="312026"/>
          </a:xfrm>
        </p:spPr>
        <p:txBody>
          <a:bodyPr/>
          <a:lstStyle>
            <a:lvl1pPr marL="0" indent="0" algn="l">
              <a:buNone/>
              <a:defRPr sz="1500" b="1">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TEXT</a:t>
            </a:r>
          </a:p>
        </p:txBody>
      </p:sp>
      <p:sp>
        <p:nvSpPr>
          <p:cNvPr id="12" name="Espace réservé du contenu 35">
            <a:extLst>
              <a:ext uri="{FF2B5EF4-FFF2-40B4-BE49-F238E27FC236}">
                <a16:creationId xmlns:a16="http://schemas.microsoft.com/office/drawing/2014/main" id="{B932D69D-C9D9-0E54-AB80-F6BC1544A1D7}"/>
              </a:ext>
            </a:extLst>
          </p:cNvPr>
          <p:cNvSpPr>
            <a:spLocks noGrp="1"/>
          </p:cNvSpPr>
          <p:nvPr>
            <p:ph sz="quarter" idx="11" hasCustomPrompt="1"/>
          </p:nvPr>
        </p:nvSpPr>
        <p:spPr>
          <a:xfrm>
            <a:off x="712570" y="2083468"/>
            <a:ext cx="746576" cy="993594"/>
          </a:xfrm>
          <a:prstGeom prst="ellipse">
            <a:avLst/>
          </a:prstGeom>
          <a:solidFill>
            <a:srgbClr val="114FA0"/>
          </a:solidFill>
        </p:spPr>
        <p:txBody>
          <a:bodyPr anchor="ctr"/>
          <a:lstStyle>
            <a:lvl1pPr marL="0" indent="0" algn="ctr">
              <a:buNone/>
              <a:defRPr sz="1350">
                <a:solidFill>
                  <a:schemeClr val="bg1"/>
                </a:solidFill>
              </a:defRPr>
            </a:lvl1pPr>
          </a:lstStyle>
          <a:p>
            <a:pPr lvl="0"/>
            <a:r>
              <a:rPr lang="fr-FR" dirty="0" err="1"/>
              <a:t>Text</a:t>
            </a:r>
            <a:endParaRPr lang="fr-FR" dirty="0"/>
          </a:p>
        </p:txBody>
      </p:sp>
      <p:sp>
        <p:nvSpPr>
          <p:cNvPr id="13" name="Titre 1">
            <a:extLst>
              <a:ext uri="{FF2B5EF4-FFF2-40B4-BE49-F238E27FC236}">
                <a16:creationId xmlns:a16="http://schemas.microsoft.com/office/drawing/2014/main" id="{0A2EF639-4D78-7724-42D2-78879965D246}"/>
              </a:ext>
            </a:extLst>
          </p:cNvPr>
          <p:cNvSpPr>
            <a:spLocks noGrp="1"/>
          </p:cNvSpPr>
          <p:nvPr>
            <p:ph type="title"/>
          </p:nvPr>
        </p:nvSpPr>
        <p:spPr>
          <a:xfrm>
            <a:off x="710804" y="365126"/>
            <a:ext cx="7722394" cy="1204730"/>
          </a:xfrm>
        </p:spPr>
        <p:txBody>
          <a:bodyPr/>
          <a:lstStyle/>
          <a:p>
            <a:endParaRPr lang="fr-FR" dirty="0"/>
          </a:p>
        </p:txBody>
      </p:sp>
      <p:sp>
        <p:nvSpPr>
          <p:cNvPr id="15" name="Espace réservé du contenu 14">
            <a:extLst>
              <a:ext uri="{FF2B5EF4-FFF2-40B4-BE49-F238E27FC236}">
                <a16:creationId xmlns:a16="http://schemas.microsoft.com/office/drawing/2014/main" id="{B9BBC8B3-ABDF-755B-70D9-4B054C5C2BE8}"/>
              </a:ext>
            </a:extLst>
          </p:cNvPr>
          <p:cNvSpPr>
            <a:spLocks noGrp="1"/>
          </p:cNvSpPr>
          <p:nvPr>
            <p:ph sz="quarter" idx="16" hasCustomPrompt="1"/>
          </p:nvPr>
        </p:nvSpPr>
        <p:spPr>
          <a:xfrm>
            <a:off x="4805976" y="2521776"/>
            <a:ext cx="3625454" cy="643025"/>
          </a:xfrm>
        </p:spPr>
        <p:txBody>
          <a:bodyPr/>
          <a:lstStyle>
            <a:lvl1pPr marL="0" indent="0">
              <a:buNone/>
              <a:defRPr sz="1650">
                <a:solidFill>
                  <a:srgbClr val="114FA0"/>
                </a:solidFill>
              </a:defRPr>
            </a:lvl1pPr>
            <a:lvl2pPr marL="557213" indent="-214313">
              <a:buFont typeface="Arial" panose="020B0604020202020204" pitchFamily="34" charset="0"/>
              <a:buChar char="•"/>
              <a:defRPr sz="1350"/>
            </a:lvl2pPr>
          </a:lstStyle>
          <a:p>
            <a:pPr lvl="0"/>
            <a:r>
              <a:rPr lang="fr-FR" dirty="0"/>
              <a:t>Click to </a:t>
            </a:r>
            <a:r>
              <a:rPr lang="fr-FR" dirty="0" err="1"/>
              <a:t>edit</a:t>
            </a:r>
            <a:r>
              <a:rPr lang="fr-FR" dirty="0"/>
              <a:t> Master </a:t>
            </a:r>
            <a:r>
              <a:rPr lang="fr-FR" dirty="0" err="1"/>
              <a:t>text</a:t>
            </a:r>
            <a:r>
              <a:rPr lang="fr-FR" dirty="0"/>
              <a:t> styles</a:t>
            </a:r>
          </a:p>
        </p:txBody>
      </p:sp>
      <p:sp>
        <p:nvSpPr>
          <p:cNvPr id="16" name="Espace réservé du contenu 2">
            <a:extLst>
              <a:ext uri="{FF2B5EF4-FFF2-40B4-BE49-F238E27FC236}">
                <a16:creationId xmlns:a16="http://schemas.microsoft.com/office/drawing/2014/main" id="{7C59A328-2D4A-ED40-8C8B-29CE0EF1E392}"/>
              </a:ext>
            </a:extLst>
          </p:cNvPr>
          <p:cNvSpPr>
            <a:spLocks noGrp="1"/>
          </p:cNvSpPr>
          <p:nvPr>
            <p:ph sz="quarter" idx="17" hasCustomPrompt="1"/>
          </p:nvPr>
        </p:nvSpPr>
        <p:spPr>
          <a:xfrm>
            <a:off x="4805977" y="3384860"/>
            <a:ext cx="3625334" cy="1827398"/>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Click to </a:t>
            </a:r>
            <a:r>
              <a:rPr lang="fr-FR" dirty="0" err="1"/>
              <a:t>edit</a:t>
            </a:r>
            <a:r>
              <a:rPr lang="fr-FR" dirty="0"/>
              <a:t> Master </a:t>
            </a:r>
            <a:r>
              <a:rPr lang="fr-FR" dirty="0" err="1"/>
              <a:t>text</a:t>
            </a:r>
            <a:r>
              <a:rPr lang="fr-FR" dirty="0"/>
              <a:t> styles</a:t>
            </a:r>
          </a:p>
        </p:txBody>
      </p:sp>
      <p:pic>
        <p:nvPicPr>
          <p:cNvPr id="18" name="Image 17">
            <a:extLst>
              <a:ext uri="{FF2B5EF4-FFF2-40B4-BE49-F238E27FC236}">
                <a16:creationId xmlns:a16="http://schemas.microsoft.com/office/drawing/2014/main" id="{F5CCC364-0E63-C716-53B7-47481C3F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9430" y="363740"/>
            <a:ext cx="2791880" cy="1198647"/>
          </a:xfrm>
          <a:prstGeom prst="rect">
            <a:avLst/>
          </a:prstGeom>
        </p:spPr>
      </p:pic>
      <p:pic>
        <p:nvPicPr>
          <p:cNvPr id="14" name="Image 6">
            <a:extLst>
              <a:ext uri="{FF2B5EF4-FFF2-40B4-BE49-F238E27FC236}">
                <a16:creationId xmlns:a16="http://schemas.microsoft.com/office/drawing/2014/main" id="{7080BE11-C9C4-4E5A-BAB2-1E0A3386A5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3288" y="6076713"/>
            <a:ext cx="2359890" cy="665443"/>
          </a:xfrm>
          <a:prstGeom prst="rect">
            <a:avLst/>
          </a:prstGeom>
        </p:spPr>
      </p:pic>
    </p:spTree>
    <p:extLst>
      <p:ext uri="{BB962C8B-B14F-4D97-AF65-F5344CB8AC3E}">
        <p14:creationId xmlns:p14="http://schemas.microsoft.com/office/powerpoint/2010/main" val="3444640538"/>
      </p:ext>
    </p:extLst>
  </p:cSld>
  <p:clrMapOvr>
    <a:masterClrMapping/>
  </p:clrMapOvr>
  <p:extLst>
    <p:ext uri="{DCECCB84-F9BA-43D5-87BE-67443E8EF086}">
      <p15:sldGuideLst xmlns:p15="http://schemas.microsoft.com/office/powerpoint/2012/main">
        <p15:guide id="1" pos="2132" userDrawn="1">
          <p15:clr>
            <a:srgbClr val="FBAE40"/>
          </p15:clr>
        </p15:guide>
        <p15:guide id="2" pos="22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lth">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0A2EF639-4D78-7724-42D2-78879965D246}"/>
              </a:ext>
            </a:extLst>
          </p:cNvPr>
          <p:cNvSpPr>
            <a:spLocks noGrp="1"/>
          </p:cNvSpPr>
          <p:nvPr>
            <p:ph type="title"/>
          </p:nvPr>
        </p:nvSpPr>
        <p:spPr>
          <a:xfrm>
            <a:off x="710804" y="365126"/>
            <a:ext cx="7722394" cy="1204730"/>
          </a:xfrm>
        </p:spPr>
        <p:txBody>
          <a:bodyPr/>
          <a:lstStyle/>
          <a:p>
            <a:endParaRPr lang="fr-FR" dirty="0"/>
          </a:p>
        </p:txBody>
      </p:sp>
      <p:sp>
        <p:nvSpPr>
          <p:cNvPr id="15" name="Espace réservé du contenu 14">
            <a:extLst>
              <a:ext uri="{FF2B5EF4-FFF2-40B4-BE49-F238E27FC236}">
                <a16:creationId xmlns:a16="http://schemas.microsoft.com/office/drawing/2014/main" id="{B9BBC8B3-ABDF-755B-70D9-4B054C5C2BE8}"/>
              </a:ext>
            </a:extLst>
          </p:cNvPr>
          <p:cNvSpPr>
            <a:spLocks noGrp="1"/>
          </p:cNvSpPr>
          <p:nvPr>
            <p:ph sz="quarter" idx="16" hasCustomPrompt="1"/>
          </p:nvPr>
        </p:nvSpPr>
        <p:spPr>
          <a:xfrm>
            <a:off x="710804" y="1952751"/>
            <a:ext cx="4974132" cy="643025"/>
          </a:xfrm>
        </p:spPr>
        <p:txBody>
          <a:bodyPr/>
          <a:lstStyle>
            <a:lvl1pPr marL="0" indent="0">
              <a:buNone/>
              <a:defRPr sz="1650">
                <a:solidFill>
                  <a:srgbClr val="114FA0"/>
                </a:solidFill>
              </a:defRPr>
            </a:lvl1pPr>
            <a:lvl2pPr marL="557213" indent="-214313">
              <a:buFont typeface="Arial" panose="020B0604020202020204" pitchFamily="34" charset="0"/>
              <a:buChar char="•"/>
              <a:defRPr sz="1350"/>
            </a:lvl2pPr>
          </a:lstStyle>
          <a:p>
            <a:pPr lvl="0"/>
            <a:r>
              <a:rPr lang="fr-FR" dirty="0"/>
              <a:t>Click to </a:t>
            </a:r>
            <a:r>
              <a:rPr lang="fr-FR" dirty="0" err="1"/>
              <a:t>edit</a:t>
            </a:r>
            <a:r>
              <a:rPr lang="fr-FR" dirty="0"/>
              <a:t> Master </a:t>
            </a:r>
            <a:r>
              <a:rPr lang="fr-FR" dirty="0" err="1"/>
              <a:t>text</a:t>
            </a:r>
            <a:r>
              <a:rPr lang="fr-FR" dirty="0"/>
              <a:t> styles</a:t>
            </a:r>
          </a:p>
        </p:txBody>
      </p:sp>
      <p:sp>
        <p:nvSpPr>
          <p:cNvPr id="16" name="Espace réservé du contenu 2">
            <a:extLst>
              <a:ext uri="{FF2B5EF4-FFF2-40B4-BE49-F238E27FC236}">
                <a16:creationId xmlns:a16="http://schemas.microsoft.com/office/drawing/2014/main" id="{7C59A328-2D4A-ED40-8C8B-29CE0EF1E392}"/>
              </a:ext>
            </a:extLst>
          </p:cNvPr>
          <p:cNvSpPr>
            <a:spLocks noGrp="1"/>
          </p:cNvSpPr>
          <p:nvPr>
            <p:ph sz="quarter" idx="17" hasCustomPrompt="1"/>
          </p:nvPr>
        </p:nvSpPr>
        <p:spPr>
          <a:xfrm>
            <a:off x="710803" y="2815835"/>
            <a:ext cx="4973969" cy="306396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Click to </a:t>
            </a:r>
            <a:r>
              <a:rPr lang="fr-FR" dirty="0" err="1"/>
              <a:t>edit</a:t>
            </a:r>
            <a:r>
              <a:rPr lang="fr-FR" dirty="0"/>
              <a:t> Master </a:t>
            </a:r>
            <a:r>
              <a:rPr lang="fr-FR" dirty="0" err="1"/>
              <a:t>text</a:t>
            </a:r>
            <a:r>
              <a:rPr lang="fr-FR" dirty="0"/>
              <a:t> styles</a:t>
            </a:r>
          </a:p>
        </p:txBody>
      </p:sp>
      <p:sp>
        <p:nvSpPr>
          <p:cNvPr id="5" name="Espace réservé du contenu 2">
            <a:extLst>
              <a:ext uri="{FF2B5EF4-FFF2-40B4-BE49-F238E27FC236}">
                <a16:creationId xmlns:a16="http://schemas.microsoft.com/office/drawing/2014/main" id="{C47C22FC-905D-EAB7-3574-5F802454D721}"/>
              </a:ext>
            </a:extLst>
          </p:cNvPr>
          <p:cNvSpPr>
            <a:spLocks noGrp="1"/>
          </p:cNvSpPr>
          <p:nvPr>
            <p:ph sz="quarter" idx="18" hasCustomPrompt="1"/>
          </p:nvPr>
        </p:nvSpPr>
        <p:spPr>
          <a:xfrm>
            <a:off x="6349391" y="2168866"/>
            <a:ext cx="1874542" cy="1413164"/>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Click to </a:t>
            </a:r>
            <a:r>
              <a:rPr lang="fr-FR" dirty="0" err="1"/>
              <a:t>edit</a:t>
            </a:r>
            <a:r>
              <a:rPr lang="fr-FR" dirty="0"/>
              <a:t> Master </a:t>
            </a:r>
            <a:r>
              <a:rPr lang="fr-FR" dirty="0" err="1"/>
              <a:t>text</a:t>
            </a:r>
            <a:r>
              <a:rPr lang="fr-FR" dirty="0"/>
              <a:t> styles</a:t>
            </a:r>
          </a:p>
        </p:txBody>
      </p:sp>
      <p:sp>
        <p:nvSpPr>
          <p:cNvPr id="6" name="Espace réservé du contenu 2">
            <a:extLst>
              <a:ext uri="{FF2B5EF4-FFF2-40B4-BE49-F238E27FC236}">
                <a16:creationId xmlns:a16="http://schemas.microsoft.com/office/drawing/2014/main" id="{24C03D6F-E978-8C68-499B-048017B6604C}"/>
              </a:ext>
            </a:extLst>
          </p:cNvPr>
          <p:cNvSpPr>
            <a:spLocks noGrp="1"/>
          </p:cNvSpPr>
          <p:nvPr>
            <p:ph sz="quarter" idx="19" hasCustomPrompt="1"/>
          </p:nvPr>
        </p:nvSpPr>
        <p:spPr>
          <a:xfrm>
            <a:off x="6349390" y="3778513"/>
            <a:ext cx="1874542" cy="1919555"/>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Click to </a:t>
            </a:r>
            <a:r>
              <a:rPr lang="fr-FR" dirty="0" err="1"/>
              <a:t>edit</a:t>
            </a:r>
            <a:r>
              <a:rPr lang="fr-FR" dirty="0"/>
              <a:t> Master </a:t>
            </a:r>
            <a:r>
              <a:rPr lang="fr-FR" dirty="0" err="1"/>
              <a:t>text</a:t>
            </a:r>
            <a:r>
              <a:rPr lang="fr-FR" dirty="0"/>
              <a:t> styles</a:t>
            </a:r>
          </a:p>
        </p:txBody>
      </p:sp>
      <p:sp>
        <p:nvSpPr>
          <p:cNvPr id="8" name="Rounded Rectangle 2">
            <a:extLst>
              <a:ext uri="{FF2B5EF4-FFF2-40B4-BE49-F238E27FC236}">
                <a16:creationId xmlns:a16="http://schemas.microsoft.com/office/drawing/2014/main" id="{16A70B90-3812-7D2E-0807-D3F1D1754EA3}"/>
              </a:ext>
            </a:extLst>
          </p:cNvPr>
          <p:cNvSpPr/>
          <p:nvPr userDrawn="1"/>
        </p:nvSpPr>
        <p:spPr>
          <a:xfrm>
            <a:off x="6115523" y="1952751"/>
            <a:ext cx="2317556" cy="3927045"/>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Image 6">
            <a:extLst>
              <a:ext uri="{FF2B5EF4-FFF2-40B4-BE49-F238E27FC236}">
                <a16:creationId xmlns:a16="http://schemas.microsoft.com/office/drawing/2014/main" id="{6E2B73FA-7EED-41D2-B13E-2C51AD4C4D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3288" y="6076713"/>
            <a:ext cx="2359890" cy="665443"/>
          </a:xfrm>
          <a:prstGeom prst="rect">
            <a:avLst/>
          </a:prstGeom>
        </p:spPr>
      </p:pic>
    </p:spTree>
    <p:extLst>
      <p:ext uri="{BB962C8B-B14F-4D97-AF65-F5344CB8AC3E}">
        <p14:creationId xmlns:p14="http://schemas.microsoft.com/office/powerpoint/2010/main" val="6768059"/>
      </p:ext>
    </p:extLst>
  </p:cSld>
  <p:clrMapOvr>
    <a:masterClrMapping/>
  </p:clrMapOvr>
  <p:extLst>
    <p:ext uri="{DCECCB84-F9BA-43D5-87BE-67443E8EF086}">
      <p15:sldGuideLst xmlns:p15="http://schemas.microsoft.com/office/powerpoint/2012/main">
        <p15:guide id="1" pos="2132" userDrawn="1">
          <p15:clr>
            <a:srgbClr val="FBAE40"/>
          </p15:clr>
        </p15:guide>
        <p15:guide id="2" pos="228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72FCB-7B71-6843-B5AE-A6EFB9DE3B15}"/>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7DFD597-30DC-AC45-B3AA-D3D0FE2AE28D}"/>
              </a:ext>
            </a:extLst>
          </p:cNvPr>
          <p:cNvSpPr>
            <a:spLocks noGrp="1"/>
          </p:cNvSpPr>
          <p:nvPr>
            <p:ph type="title" hasCustomPrompt="1"/>
          </p:nvPr>
        </p:nvSpPr>
        <p:spPr>
          <a:xfrm>
            <a:off x="710804" y="736170"/>
            <a:ext cx="7722394" cy="1426007"/>
          </a:xfrm>
          <a:prstGeom prst="rect">
            <a:avLst/>
          </a:prstGeom>
        </p:spPr>
        <p:txBody>
          <a:bodyPr anchor="t" anchorCtr="0"/>
          <a:lstStyle>
            <a:lvl1pPr>
              <a:defRPr>
                <a:solidFill>
                  <a:schemeClr val="bg1"/>
                </a:solidFill>
              </a:defRPr>
            </a:lvl1pPr>
          </a:lstStyle>
          <a:p>
            <a:r>
              <a:rPr lang="en-GB" dirty="0"/>
              <a:t>CLICK TO EDIT MASTER TITLE STYLE</a:t>
            </a:r>
          </a:p>
        </p:txBody>
      </p:sp>
      <p:pic>
        <p:nvPicPr>
          <p:cNvPr id="8" name="Image 9">
            <a:extLst>
              <a:ext uri="{FF2B5EF4-FFF2-40B4-BE49-F238E27FC236}">
                <a16:creationId xmlns:a16="http://schemas.microsoft.com/office/drawing/2014/main" id="{5220D466-71F1-42D8-8725-0B1F45F934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0486" y="6057180"/>
            <a:ext cx="2220872" cy="626243"/>
          </a:xfrm>
          <a:prstGeom prst="rect">
            <a:avLst/>
          </a:prstGeom>
        </p:spPr>
      </p:pic>
    </p:spTree>
    <p:extLst>
      <p:ext uri="{BB962C8B-B14F-4D97-AF65-F5344CB8AC3E}">
        <p14:creationId xmlns:p14="http://schemas.microsoft.com/office/powerpoint/2010/main" val="3733988397"/>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kraine-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72FCB-7B71-6843-B5AE-A6EFB9DE3B15}"/>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B7DFD597-30DC-AC45-B3AA-D3D0FE2AE28D}"/>
              </a:ext>
            </a:extLst>
          </p:cNvPr>
          <p:cNvSpPr>
            <a:spLocks noGrp="1"/>
          </p:cNvSpPr>
          <p:nvPr>
            <p:ph type="title"/>
          </p:nvPr>
        </p:nvSpPr>
        <p:spPr>
          <a:xfrm>
            <a:off x="710805" y="736170"/>
            <a:ext cx="3625334" cy="1426007"/>
          </a:xfrm>
          <a:prstGeom prst="rect">
            <a:avLst/>
          </a:prstGeom>
        </p:spPr>
        <p:txBody>
          <a:bodyPr anchor="t" anchorCtr="0"/>
          <a:lstStyle>
            <a:lvl1pPr>
              <a:defRPr>
                <a:solidFill>
                  <a:schemeClr val="bg1"/>
                </a:solidFill>
              </a:defRPr>
            </a:lvl1pPr>
          </a:lstStyle>
          <a:p>
            <a:endParaRPr lang="en-GB" dirty="0"/>
          </a:p>
        </p:txBody>
      </p:sp>
      <p:sp>
        <p:nvSpPr>
          <p:cNvPr id="7" name="Espace réservé pour une image  13">
            <a:extLst>
              <a:ext uri="{FF2B5EF4-FFF2-40B4-BE49-F238E27FC236}">
                <a16:creationId xmlns:a16="http://schemas.microsoft.com/office/drawing/2014/main" id="{BECB74CE-42AB-B3D2-222C-F2576810371B}"/>
              </a:ext>
            </a:extLst>
          </p:cNvPr>
          <p:cNvSpPr>
            <a:spLocks noGrp="1"/>
          </p:cNvSpPr>
          <p:nvPr>
            <p:ph type="pic" sz="quarter" idx="11"/>
          </p:nvPr>
        </p:nvSpPr>
        <p:spPr>
          <a:xfrm>
            <a:off x="5760244" y="0"/>
            <a:ext cx="3383756" cy="6858000"/>
          </a:xfrm>
        </p:spPr>
        <p:txBody>
          <a:bodyPr/>
          <a:lstStyle/>
          <a:p>
            <a:endParaRPr lang="fr-FR" dirty="0"/>
          </a:p>
        </p:txBody>
      </p:sp>
      <p:sp>
        <p:nvSpPr>
          <p:cNvPr id="8" name="Espace réservé du contenu 14">
            <a:extLst>
              <a:ext uri="{FF2B5EF4-FFF2-40B4-BE49-F238E27FC236}">
                <a16:creationId xmlns:a16="http://schemas.microsoft.com/office/drawing/2014/main" id="{3B3C6795-C513-F80D-D1A8-07DB4BE0D8C1}"/>
              </a:ext>
            </a:extLst>
          </p:cNvPr>
          <p:cNvSpPr>
            <a:spLocks noGrp="1"/>
          </p:cNvSpPr>
          <p:nvPr>
            <p:ph sz="quarter" idx="12" hasCustomPrompt="1"/>
          </p:nvPr>
        </p:nvSpPr>
        <p:spPr>
          <a:xfrm>
            <a:off x="710804" y="2746632"/>
            <a:ext cx="3625454" cy="643025"/>
          </a:xfrm>
        </p:spPr>
        <p:txBody>
          <a:bodyPr/>
          <a:lstStyle>
            <a:lvl1pPr marL="0" indent="0">
              <a:buNone/>
              <a:defRPr sz="1650">
                <a:solidFill>
                  <a:schemeClr val="bg1"/>
                </a:solidFill>
              </a:defRPr>
            </a:lvl1pPr>
            <a:lvl2pPr marL="557213" indent="-214313">
              <a:buFont typeface="Arial" panose="020B0604020202020204" pitchFamily="34" charset="0"/>
              <a:buChar char="•"/>
              <a:defRPr sz="1350"/>
            </a:lvl2pPr>
          </a:lstStyle>
          <a:p>
            <a:pPr lvl="0"/>
            <a:r>
              <a:rPr lang="fr-FR" dirty="0"/>
              <a:t>Click to </a:t>
            </a:r>
            <a:r>
              <a:rPr lang="fr-FR" dirty="0" err="1"/>
              <a:t>edit</a:t>
            </a:r>
            <a:r>
              <a:rPr lang="fr-FR" dirty="0"/>
              <a:t> Master </a:t>
            </a:r>
            <a:r>
              <a:rPr lang="fr-FR" dirty="0" err="1"/>
              <a:t>text</a:t>
            </a:r>
            <a:r>
              <a:rPr lang="fr-FR" dirty="0"/>
              <a:t> styles</a:t>
            </a:r>
          </a:p>
        </p:txBody>
      </p:sp>
      <p:sp>
        <p:nvSpPr>
          <p:cNvPr id="9" name="Espace réservé du contenu 2">
            <a:extLst>
              <a:ext uri="{FF2B5EF4-FFF2-40B4-BE49-F238E27FC236}">
                <a16:creationId xmlns:a16="http://schemas.microsoft.com/office/drawing/2014/main" id="{19F34054-9A0A-B21A-3C89-82A61BA8B4C8}"/>
              </a:ext>
            </a:extLst>
          </p:cNvPr>
          <p:cNvSpPr>
            <a:spLocks noGrp="1"/>
          </p:cNvSpPr>
          <p:nvPr>
            <p:ph sz="quarter" idx="10" hasCustomPrompt="1"/>
          </p:nvPr>
        </p:nvSpPr>
        <p:spPr>
          <a:xfrm>
            <a:off x="710805" y="3609716"/>
            <a:ext cx="3625334" cy="1827398"/>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Click to </a:t>
            </a:r>
            <a:r>
              <a:rPr lang="fr-FR" dirty="0" err="1"/>
              <a:t>edit</a:t>
            </a:r>
            <a:r>
              <a:rPr lang="fr-FR" dirty="0"/>
              <a:t> Master </a:t>
            </a:r>
            <a:r>
              <a:rPr lang="fr-FR" dirty="0" err="1"/>
              <a:t>text</a:t>
            </a:r>
            <a:r>
              <a:rPr lang="fr-FR" dirty="0"/>
              <a:t> styles</a:t>
            </a:r>
          </a:p>
        </p:txBody>
      </p:sp>
      <p:pic>
        <p:nvPicPr>
          <p:cNvPr id="11" name="Image 9">
            <a:extLst>
              <a:ext uri="{FF2B5EF4-FFF2-40B4-BE49-F238E27FC236}">
                <a16:creationId xmlns:a16="http://schemas.microsoft.com/office/drawing/2014/main" id="{7955029F-01DA-4CA3-92AB-791C9DFDCB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0486" y="6057180"/>
            <a:ext cx="2220872" cy="626243"/>
          </a:xfrm>
          <a:prstGeom prst="rect">
            <a:avLst/>
          </a:prstGeom>
        </p:spPr>
      </p:pic>
    </p:spTree>
    <p:extLst>
      <p:ext uri="{BB962C8B-B14F-4D97-AF65-F5344CB8AC3E}">
        <p14:creationId xmlns:p14="http://schemas.microsoft.com/office/powerpoint/2010/main" val="230426401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kraine-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72FCB-7B71-6843-B5AE-A6EFB9DE3B15}"/>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 name="Espace réservé du contenu 2">
            <a:extLst>
              <a:ext uri="{FF2B5EF4-FFF2-40B4-BE49-F238E27FC236}">
                <a16:creationId xmlns:a16="http://schemas.microsoft.com/office/drawing/2014/main" id="{419A0E62-A240-7C91-42BD-886FAAB05567}"/>
              </a:ext>
            </a:extLst>
          </p:cNvPr>
          <p:cNvSpPr>
            <a:spLocks noGrp="1"/>
          </p:cNvSpPr>
          <p:nvPr>
            <p:ph sz="quarter" idx="30"/>
          </p:nvPr>
        </p:nvSpPr>
        <p:spPr>
          <a:xfrm>
            <a:off x="2766611" y="3400779"/>
            <a:ext cx="1633356" cy="2181077"/>
          </a:xfrm>
          <a:prstGeom prst="ellipse">
            <a:avLst/>
          </a:prstGeom>
          <a:solidFill>
            <a:schemeClr val="bg1"/>
          </a:solidFill>
        </p:spPr>
        <p:txBody>
          <a:bodyPr/>
          <a:lstStyle>
            <a:lvl1pPr marL="0" indent="0">
              <a:buNone/>
              <a:defRPr/>
            </a:lvl1pPr>
          </a:lstStyle>
          <a:p>
            <a:pPr lvl="0"/>
            <a:endParaRPr lang="fr-FR" dirty="0"/>
          </a:p>
        </p:txBody>
      </p:sp>
      <p:sp>
        <p:nvSpPr>
          <p:cNvPr id="29" name="Espace réservé du contenu 2">
            <a:extLst>
              <a:ext uri="{FF2B5EF4-FFF2-40B4-BE49-F238E27FC236}">
                <a16:creationId xmlns:a16="http://schemas.microsoft.com/office/drawing/2014/main" id="{1C7D4624-4427-3EDC-0D99-612F03E8D1E8}"/>
              </a:ext>
            </a:extLst>
          </p:cNvPr>
          <p:cNvSpPr>
            <a:spLocks noGrp="1"/>
          </p:cNvSpPr>
          <p:nvPr>
            <p:ph sz="quarter" idx="31"/>
          </p:nvPr>
        </p:nvSpPr>
        <p:spPr>
          <a:xfrm>
            <a:off x="4744033" y="3400779"/>
            <a:ext cx="1633356" cy="2181077"/>
          </a:xfrm>
          <a:prstGeom prst="ellipse">
            <a:avLst/>
          </a:prstGeom>
          <a:solidFill>
            <a:schemeClr val="bg1"/>
          </a:solidFill>
        </p:spPr>
        <p:txBody>
          <a:bodyPr/>
          <a:lstStyle>
            <a:lvl1pPr marL="0" indent="0">
              <a:buNone/>
              <a:defRPr/>
            </a:lvl1pPr>
          </a:lstStyle>
          <a:p>
            <a:pPr lvl="0"/>
            <a:endParaRPr lang="fr-FR" dirty="0"/>
          </a:p>
        </p:txBody>
      </p:sp>
      <p:sp>
        <p:nvSpPr>
          <p:cNvPr id="30" name="Espace réservé du contenu 2">
            <a:extLst>
              <a:ext uri="{FF2B5EF4-FFF2-40B4-BE49-F238E27FC236}">
                <a16:creationId xmlns:a16="http://schemas.microsoft.com/office/drawing/2014/main" id="{6AB3197C-2E17-9247-0E79-AF622A105BD4}"/>
              </a:ext>
            </a:extLst>
          </p:cNvPr>
          <p:cNvSpPr>
            <a:spLocks noGrp="1"/>
          </p:cNvSpPr>
          <p:nvPr>
            <p:ph sz="quarter" idx="32"/>
          </p:nvPr>
        </p:nvSpPr>
        <p:spPr>
          <a:xfrm>
            <a:off x="6725701" y="3400779"/>
            <a:ext cx="1633356" cy="2181077"/>
          </a:xfrm>
          <a:prstGeom prst="ellipse">
            <a:avLst/>
          </a:prstGeom>
          <a:solidFill>
            <a:schemeClr val="bg1"/>
          </a:solidFill>
        </p:spPr>
        <p:txBody>
          <a:bodyPr/>
          <a:lstStyle>
            <a:lvl1pPr marL="0" indent="0">
              <a:buNone/>
              <a:defRPr/>
            </a:lvl1pPr>
          </a:lstStyle>
          <a:p>
            <a:pPr lvl="0"/>
            <a:endParaRPr lang="fr-FR" dirty="0"/>
          </a:p>
        </p:txBody>
      </p:sp>
      <p:sp>
        <p:nvSpPr>
          <p:cNvPr id="33" name="Rounded Rectangle 3">
            <a:extLst>
              <a:ext uri="{FF2B5EF4-FFF2-40B4-BE49-F238E27FC236}">
                <a16:creationId xmlns:a16="http://schemas.microsoft.com/office/drawing/2014/main" id="{F32FADB5-DFCA-0F59-5057-7F241A916AA7}"/>
              </a:ext>
            </a:extLst>
          </p:cNvPr>
          <p:cNvSpPr/>
          <p:nvPr userDrawn="1"/>
        </p:nvSpPr>
        <p:spPr>
          <a:xfrm>
            <a:off x="2688225" y="1659467"/>
            <a:ext cx="1790129"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ounded Rectangle 4">
            <a:extLst>
              <a:ext uri="{FF2B5EF4-FFF2-40B4-BE49-F238E27FC236}">
                <a16:creationId xmlns:a16="http://schemas.microsoft.com/office/drawing/2014/main" id="{54DE0E68-234D-23B7-994A-99AEE9C952F5}"/>
              </a:ext>
            </a:extLst>
          </p:cNvPr>
          <p:cNvSpPr/>
          <p:nvPr userDrawn="1"/>
        </p:nvSpPr>
        <p:spPr>
          <a:xfrm>
            <a:off x="4665646" y="1659467"/>
            <a:ext cx="1790129"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Rounded Rectangle 24">
            <a:extLst>
              <a:ext uri="{FF2B5EF4-FFF2-40B4-BE49-F238E27FC236}">
                <a16:creationId xmlns:a16="http://schemas.microsoft.com/office/drawing/2014/main" id="{ED32E723-CAA9-336C-026A-3BEAA8C2C60A}"/>
              </a:ext>
            </a:extLst>
          </p:cNvPr>
          <p:cNvSpPr/>
          <p:nvPr userDrawn="1"/>
        </p:nvSpPr>
        <p:spPr>
          <a:xfrm>
            <a:off x="6643069" y="1659467"/>
            <a:ext cx="1790129"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Espace réservé du contenu 30">
            <a:extLst>
              <a:ext uri="{FF2B5EF4-FFF2-40B4-BE49-F238E27FC236}">
                <a16:creationId xmlns:a16="http://schemas.microsoft.com/office/drawing/2014/main" id="{246149E2-2F4E-A251-AE5A-DB1A1837C95F}"/>
              </a:ext>
            </a:extLst>
          </p:cNvPr>
          <p:cNvSpPr>
            <a:spLocks noGrp="1"/>
          </p:cNvSpPr>
          <p:nvPr>
            <p:ph sz="quarter" idx="20" hasCustomPrompt="1"/>
          </p:nvPr>
        </p:nvSpPr>
        <p:spPr>
          <a:xfrm>
            <a:off x="2688264" y="1905270"/>
            <a:ext cx="1790128" cy="1027504"/>
          </a:xfrm>
        </p:spPr>
        <p:txBody>
          <a:bodyPr/>
          <a:lstStyle>
            <a:lvl1pPr marL="0" indent="0" algn="ctr">
              <a:buNone/>
              <a:defRPr sz="1800" b="1">
                <a:solidFill>
                  <a:schemeClr val="bg1"/>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TEXT</a:t>
            </a:r>
          </a:p>
        </p:txBody>
      </p:sp>
      <p:sp>
        <p:nvSpPr>
          <p:cNvPr id="40" name="Espace réservé du contenu 30">
            <a:extLst>
              <a:ext uri="{FF2B5EF4-FFF2-40B4-BE49-F238E27FC236}">
                <a16:creationId xmlns:a16="http://schemas.microsoft.com/office/drawing/2014/main" id="{E4DE20AE-E7CD-4D1C-DC03-70A7537675D2}"/>
              </a:ext>
            </a:extLst>
          </p:cNvPr>
          <p:cNvSpPr>
            <a:spLocks noGrp="1"/>
          </p:cNvSpPr>
          <p:nvPr>
            <p:ph sz="quarter" idx="21" hasCustomPrompt="1"/>
          </p:nvPr>
        </p:nvSpPr>
        <p:spPr>
          <a:xfrm>
            <a:off x="2688262" y="3815506"/>
            <a:ext cx="1790129" cy="991447"/>
          </a:xfrm>
        </p:spPr>
        <p:txBody>
          <a:bodyPr/>
          <a:lstStyle>
            <a:lvl1pPr marL="0" indent="0" algn="ctr">
              <a:buNone/>
              <a:defRPr sz="6000" b="0">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XX</a:t>
            </a:r>
          </a:p>
        </p:txBody>
      </p:sp>
      <p:sp>
        <p:nvSpPr>
          <p:cNvPr id="41" name="Espace réservé du contenu 30">
            <a:extLst>
              <a:ext uri="{FF2B5EF4-FFF2-40B4-BE49-F238E27FC236}">
                <a16:creationId xmlns:a16="http://schemas.microsoft.com/office/drawing/2014/main" id="{854424FE-E2A1-3BEE-832B-83F7F0A059D6}"/>
              </a:ext>
            </a:extLst>
          </p:cNvPr>
          <p:cNvSpPr>
            <a:spLocks noGrp="1"/>
          </p:cNvSpPr>
          <p:nvPr>
            <p:ph sz="quarter" idx="22" hasCustomPrompt="1"/>
          </p:nvPr>
        </p:nvSpPr>
        <p:spPr>
          <a:xfrm>
            <a:off x="2688262" y="4805416"/>
            <a:ext cx="1790129" cy="750375"/>
          </a:xfrm>
        </p:spPr>
        <p:txBody>
          <a:bodyPr/>
          <a:lstStyle>
            <a:lvl1pPr marL="0" indent="0" algn="ctr">
              <a:buNone/>
              <a:defRPr sz="1800" b="0">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a:t>
            </a:r>
            <a:r>
              <a:rPr lang="fr-FR" dirty="0" err="1"/>
              <a:t>text</a:t>
            </a:r>
            <a:endParaRPr lang="fr-FR" dirty="0"/>
          </a:p>
        </p:txBody>
      </p:sp>
      <p:sp>
        <p:nvSpPr>
          <p:cNvPr id="42" name="Espace réservé du contenu 30">
            <a:extLst>
              <a:ext uri="{FF2B5EF4-FFF2-40B4-BE49-F238E27FC236}">
                <a16:creationId xmlns:a16="http://schemas.microsoft.com/office/drawing/2014/main" id="{3C05E921-2E51-5535-9157-30C232C563AF}"/>
              </a:ext>
            </a:extLst>
          </p:cNvPr>
          <p:cNvSpPr>
            <a:spLocks noGrp="1"/>
          </p:cNvSpPr>
          <p:nvPr>
            <p:ph sz="quarter" idx="23" hasCustomPrompt="1"/>
          </p:nvPr>
        </p:nvSpPr>
        <p:spPr>
          <a:xfrm>
            <a:off x="4669932" y="1905270"/>
            <a:ext cx="1790128" cy="1027504"/>
          </a:xfrm>
        </p:spPr>
        <p:txBody>
          <a:bodyPr/>
          <a:lstStyle>
            <a:lvl1pPr marL="0" indent="0" algn="ctr">
              <a:buNone/>
              <a:defRPr sz="1800" b="1">
                <a:solidFill>
                  <a:schemeClr val="bg1"/>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TEXT</a:t>
            </a:r>
          </a:p>
        </p:txBody>
      </p:sp>
      <p:sp>
        <p:nvSpPr>
          <p:cNvPr id="43" name="Espace réservé du contenu 30">
            <a:extLst>
              <a:ext uri="{FF2B5EF4-FFF2-40B4-BE49-F238E27FC236}">
                <a16:creationId xmlns:a16="http://schemas.microsoft.com/office/drawing/2014/main" id="{B04E239A-86BC-F141-42B6-1C13DCEF658D}"/>
              </a:ext>
            </a:extLst>
          </p:cNvPr>
          <p:cNvSpPr>
            <a:spLocks noGrp="1"/>
          </p:cNvSpPr>
          <p:nvPr>
            <p:ph sz="quarter" idx="24" hasCustomPrompt="1"/>
          </p:nvPr>
        </p:nvSpPr>
        <p:spPr>
          <a:xfrm>
            <a:off x="4669930" y="3815506"/>
            <a:ext cx="1790129" cy="991447"/>
          </a:xfrm>
        </p:spPr>
        <p:txBody>
          <a:bodyPr/>
          <a:lstStyle>
            <a:lvl1pPr marL="0" indent="0" algn="ctr">
              <a:buNone/>
              <a:defRPr sz="6000" b="0">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XX</a:t>
            </a:r>
          </a:p>
        </p:txBody>
      </p:sp>
      <p:sp>
        <p:nvSpPr>
          <p:cNvPr id="44" name="Espace réservé du contenu 30">
            <a:extLst>
              <a:ext uri="{FF2B5EF4-FFF2-40B4-BE49-F238E27FC236}">
                <a16:creationId xmlns:a16="http://schemas.microsoft.com/office/drawing/2014/main" id="{5119E82B-C6FE-1E7F-FB80-6343B2E281C5}"/>
              </a:ext>
            </a:extLst>
          </p:cNvPr>
          <p:cNvSpPr>
            <a:spLocks noGrp="1"/>
          </p:cNvSpPr>
          <p:nvPr>
            <p:ph sz="quarter" idx="25" hasCustomPrompt="1"/>
          </p:nvPr>
        </p:nvSpPr>
        <p:spPr>
          <a:xfrm>
            <a:off x="4669930" y="4805416"/>
            <a:ext cx="1790129" cy="750375"/>
          </a:xfrm>
        </p:spPr>
        <p:txBody>
          <a:bodyPr/>
          <a:lstStyle>
            <a:lvl1pPr marL="0" indent="0" algn="ctr">
              <a:buNone/>
              <a:defRPr sz="1800" b="0">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a:t>
            </a:r>
            <a:r>
              <a:rPr lang="fr-FR" dirty="0" err="1"/>
              <a:t>text</a:t>
            </a:r>
            <a:endParaRPr lang="fr-FR" dirty="0"/>
          </a:p>
        </p:txBody>
      </p:sp>
      <p:sp>
        <p:nvSpPr>
          <p:cNvPr id="45" name="Espace réservé du contenu 30">
            <a:extLst>
              <a:ext uri="{FF2B5EF4-FFF2-40B4-BE49-F238E27FC236}">
                <a16:creationId xmlns:a16="http://schemas.microsoft.com/office/drawing/2014/main" id="{34650A51-E32F-7D7E-E93D-54416951E1ED}"/>
              </a:ext>
            </a:extLst>
          </p:cNvPr>
          <p:cNvSpPr>
            <a:spLocks noGrp="1"/>
          </p:cNvSpPr>
          <p:nvPr>
            <p:ph sz="quarter" idx="26" hasCustomPrompt="1"/>
          </p:nvPr>
        </p:nvSpPr>
        <p:spPr>
          <a:xfrm>
            <a:off x="6643184" y="1905270"/>
            <a:ext cx="1790128" cy="1027504"/>
          </a:xfrm>
        </p:spPr>
        <p:txBody>
          <a:bodyPr/>
          <a:lstStyle>
            <a:lvl1pPr marL="0" indent="0" algn="ctr">
              <a:buNone/>
              <a:defRPr sz="1800" b="1">
                <a:solidFill>
                  <a:schemeClr val="bg1"/>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TEXT</a:t>
            </a:r>
          </a:p>
        </p:txBody>
      </p:sp>
      <p:sp>
        <p:nvSpPr>
          <p:cNvPr id="46" name="Espace réservé du contenu 30">
            <a:extLst>
              <a:ext uri="{FF2B5EF4-FFF2-40B4-BE49-F238E27FC236}">
                <a16:creationId xmlns:a16="http://schemas.microsoft.com/office/drawing/2014/main" id="{6B509485-CE99-5A5E-5CD2-40042614A3B6}"/>
              </a:ext>
            </a:extLst>
          </p:cNvPr>
          <p:cNvSpPr>
            <a:spLocks noGrp="1"/>
          </p:cNvSpPr>
          <p:nvPr>
            <p:ph sz="quarter" idx="27" hasCustomPrompt="1"/>
          </p:nvPr>
        </p:nvSpPr>
        <p:spPr>
          <a:xfrm>
            <a:off x="6643183" y="3815506"/>
            <a:ext cx="1790129" cy="991447"/>
          </a:xfrm>
        </p:spPr>
        <p:txBody>
          <a:bodyPr/>
          <a:lstStyle>
            <a:lvl1pPr marL="0" indent="0" algn="ctr">
              <a:buNone/>
              <a:defRPr sz="6000" b="0">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XX</a:t>
            </a:r>
          </a:p>
        </p:txBody>
      </p:sp>
      <p:sp>
        <p:nvSpPr>
          <p:cNvPr id="47" name="Espace réservé du contenu 30">
            <a:extLst>
              <a:ext uri="{FF2B5EF4-FFF2-40B4-BE49-F238E27FC236}">
                <a16:creationId xmlns:a16="http://schemas.microsoft.com/office/drawing/2014/main" id="{3A8C92E8-F7CE-1D78-C1AE-6F15884E8311}"/>
              </a:ext>
            </a:extLst>
          </p:cNvPr>
          <p:cNvSpPr>
            <a:spLocks noGrp="1"/>
          </p:cNvSpPr>
          <p:nvPr>
            <p:ph sz="quarter" idx="28" hasCustomPrompt="1"/>
          </p:nvPr>
        </p:nvSpPr>
        <p:spPr>
          <a:xfrm>
            <a:off x="6643183" y="4805416"/>
            <a:ext cx="1790129" cy="750375"/>
          </a:xfrm>
        </p:spPr>
        <p:txBody>
          <a:bodyPr/>
          <a:lstStyle>
            <a:lvl1pPr marL="0" indent="0" algn="ctr">
              <a:buNone/>
              <a:defRPr sz="1800" b="0">
                <a:solidFill>
                  <a:srgbClr val="114FA0"/>
                </a:solidFill>
              </a:defRPr>
            </a:lvl1pPr>
            <a:lvl2pPr marL="342900" indent="0">
              <a:buNone/>
              <a:defRPr sz="1800">
                <a:solidFill>
                  <a:srgbClr val="114FA0"/>
                </a:solidFill>
              </a:defRPr>
            </a:lvl2pPr>
            <a:lvl3pPr marL="685800" indent="0">
              <a:buNone/>
              <a:defRPr sz="1800">
                <a:solidFill>
                  <a:srgbClr val="114FA0"/>
                </a:solidFill>
              </a:defRPr>
            </a:lvl3pPr>
            <a:lvl4pPr marL="1028700" indent="0">
              <a:buNone/>
              <a:defRPr sz="1800">
                <a:solidFill>
                  <a:srgbClr val="114FA0"/>
                </a:solidFill>
              </a:defRPr>
            </a:lvl4pPr>
            <a:lvl5pPr marL="1371600" indent="0">
              <a:buNone/>
              <a:defRPr sz="1800">
                <a:solidFill>
                  <a:srgbClr val="114FA0"/>
                </a:solidFill>
              </a:defRPr>
            </a:lvl5pPr>
          </a:lstStyle>
          <a:p>
            <a:pPr lvl="0"/>
            <a:r>
              <a:rPr lang="fr-FR" dirty="0"/>
              <a:t>Insert </a:t>
            </a:r>
            <a:r>
              <a:rPr lang="fr-FR" dirty="0" err="1"/>
              <a:t>text</a:t>
            </a:r>
            <a:endParaRPr lang="fr-FR" dirty="0"/>
          </a:p>
        </p:txBody>
      </p:sp>
      <p:sp>
        <p:nvSpPr>
          <p:cNvPr id="48" name="Titre 1">
            <a:extLst>
              <a:ext uri="{FF2B5EF4-FFF2-40B4-BE49-F238E27FC236}">
                <a16:creationId xmlns:a16="http://schemas.microsoft.com/office/drawing/2014/main" id="{A4DAF95C-8DAA-EA60-C73B-640528948C5C}"/>
              </a:ext>
            </a:extLst>
          </p:cNvPr>
          <p:cNvSpPr>
            <a:spLocks noGrp="1"/>
          </p:cNvSpPr>
          <p:nvPr>
            <p:ph type="title"/>
          </p:nvPr>
        </p:nvSpPr>
        <p:spPr>
          <a:xfrm>
            <a:off x="710804" y="365126"/>
            <a:ext cx="7722394" cy="1204730"/>
          </a:xfrm>
        </p:spPr>
        <p:txBody>
          <a:bodyPr/>
          <a:lstStyle>
            <a:lvl1pPr algn="ctr">
              <a:defRPr>
                <a:solidFill>
                  <a:schemeClr val="bg1"/>
                </a:solidFill>
              </a:defRPr>
            </a:lvl1pPr>
          </a:lstStyle>
          <a:p>
            <a:endParaRPr lang="fr-FR" dirty="0"/>
          </a:p>
        </p:txBody>
      </p:sp>
      <p:pic>
        <p:nvPicPr>
          <p:cNvPr id="21" name="Image 9">
            <a:extLst>
              <a:ext uri="{FF2B5EF4-FFF2-40B4-BE49-F238E27FC236}">
                <a16:creationId xmlns:a16="http://schemas.microsoft.com/office/drawing/2014/main" id="{20AB4BC7-8917-4147-85F9-008DDAABDF7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0486" y="6057180"/>
            <a:ext cx="2220872" cy="626243"/>
          </a:xfrm>
          <a:prstGeom prst="rect">
            <a:avLst/>
          </a:prstGeom>
        </p:spPr>
      </p:pic>
    </p:spTree>
    <p:extLst>
      <p:ext uri="{BB962C8B-B14F-4D97-AF65-F5344CB8AC3E}">
        <p14:creationId xmlns:p14="http://schemas.microsoft.com/office/powerpoint/2010/main" val="2911726577"/>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A4F4-A14F-A94F-883C-0AD8B09908AC}"/>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GB" dirty="0"/>
              <a:t>Click to edit Master title style</a:t>
            </a:r>
          </a:p>
        </p:txBody>
      </p:sp>
      <p:sp>
        <p:nvSpPr>
          <p:cNvPr id="3" name="Subtitle 2">
            <a:extLst>
              <a:ext uri="{FF2B5EF4-FFF2-40B4-BE49-F238E27FC236}">
                <a16:creationId xmlns:a16="http://schemas.microsoft.com/office/drawing/2014/main" id="{09D83341-55D1-A24E-AE84-D6AA73FCC4C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9B58726A-579C-4948-B13C-BFD1EF4BDB7F}"/>
              </a:ext>
            </a:extLst>
          </p:cNvPr>
          <p:cNvSpPr>
            <a:spLocks noGrp="1"/>
          </p:cNvSpPr>
          <p:nvPr>
            <p:ph type="dt" sz="half" idx="10"/>
          </p:nvPr>
        </p:nvSpPr>
        <p:spPr>
          <a:xfrm>
            <a:off x="628650" y="6356351"/>
            <a:ext cx="2057400" cy="365125"/>
          </a:xfrm>
          <a:prstGeom prst="rect">
            <a:avLst/>
          </a:prstGeom>
        </p:spPr>
        <p:txBody>
          <a:bodyPr/>
          <a:lstStyle/>
          <a:p>
            <a:fld id="{4657020A-098E-1147-A676-4CB7AACEB201}" type="datetimeFigureOut">
              <a:rPr lang="en-GB" smtClean="0"/>
              <a:t>22/11/2023</a:t>
            </a:fld>
            <a:endParaRPr lang="en-GB"/>
          </a:p>
        </p:txBody>
      </p:sp>
      <p:sp>
        <p:nvSpPr>
          <p:cNvPr id="5" name="Footer Placeholder 4">
            <a:extLst>
              <a:ext uri="{FF2B5EF4-FFF2-40B4-BE49-F238E27FC236}">
                <a16:creationId xmlns:a16="http://schemas.microsoft.com/office/drawing/2014/main" id="{9B2A3005-3C20-0B4A-8C89-7BAB200B1DF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99E2B2F-6D43-8D4B-BFB9-5466E21E31B1}"/>
              </a:ext>
            </a:extLst>
          </p:cNvPr>
          <p:cNvSpPr>
            <a:spLocks noGrp="1"/>
          </p:cNvSpPr>
          <p:nvPr>
            <p:ph type="sldNum" sz="quarter" idx="12"/>
          </p:nvPr>
        </p:nvSpPr>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19880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EABB76-2C0D-D647-A157-3E2411412D9C}"/>
              </a:ext>
            </a:extLst>
          </p:cNvPr>
          <p:cNvSpPr>
            <a:spLocks noGrp="1"/>
          </p:cNvSpPr>
          <p:nvPr>
            <p:ph type="body" idx="1"/>
          </p:nvPr>
        </p:nvSpPr>
        <p:spPr>
          <a:xfrm>
            <a:off x="710804" y="1825625"/>
            <a:ext cx="7722394"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DEEECE7F-D315-014E-AD58-6C1227A9DF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66B47B-D32B-C441-B6D4-EE3F7175CE29}" type="slidenum">
              <a:rPr lang="en-GB" smtClean="0"/>
              <a:t>‹#›</a:t>
            </a:fld>
            <a:endParaRPr lang="en-GB"/>
          </a:p>
        </p:txBody>
      </p:sp>
      <p:sp>
        <p:nvSpPr>
          <p:cNvPr id="7" name="Title Placeholder 6">
            <a:extLst>
              <a:ext uri="{FF2B5EF4-FFF2-40B4-BE49-F238E27FC236}">
                <a16:creationId xmlns:a16="http://schemas.microsoft.com/office/drawing/2014/main" id="{248D1368-80EC-0643-89DA-6990B3205C86}"/>
              </a:ext>
            </a:extLst>
          </p:cNvPr>
          <p:cNvSpPr>
            <a:spLocks noGrp="1"/>
          </p:cNvSpPr>
          <p:nvPr>
            <p:ph type="title"/>
          </p:nvPr>
        </p:nvSpPr>
        <p:spPr>
          <a:xfrm>
            <a:off x="710804" y="365126"/>
            <a:ext cx="7722394" cy="1325563"/>
          </a:xfrm>
          <a:prstGeom prst="rect">
            <a:avLst/>
          </a:prstGeom>
        </p:spPr>
        <p:txBody>
          <a:bodyPr vert="horz" lIns="91440" tIns="45720" rIns="91440" bIns="45720" rtlCol="0" anchor="ctr">
            <a:normAutofit/>
          </a:bodyPr>
          <a:lstStyle/>
          <a:p>
            <a:r>
              <a:rPr lang="en-GB" dirty="0"/>
              <a:t>CLICK TO EDIT MASTER TITLE STYLE</a:t>
            </a:r>
          </a:p>
        </p:txBody>
      </p:sp>
      <p:sp>
        <p:nvSpPr>
          <p:cNvPr id="8" name="Footer Placeholder 7">
            <a:extLst>
              <a:ext uri="{FF2B5EF4-FFF2-40B4-BE49-F238E27FC236}">
                <a16:creationId xmlns:a16="http://schemas.microsoft.com/office/drawing/2014/main" id="{9CDE5E60-CF6E-9846-85E3-5A96F5B2F7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pic>
        <p:nvPicPr>
          <p:cNvPr id="9" name="Image 6">
            <a:extLst>
              <a:ext uri="{FF2B5EF4-FFF2-40B4-BE49-F238E27FC236}">
                <a16:creationId xmlns:a16="http://schemas.microsoft.com/office/drawing/2014/main" id="{A004F532-D859-4FB0-A329-0583A9E0F52B}"/>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853699" y="6312299"/>
            <a:ext cx="1607301" cy="453228"/>
          </a:xfrm>
          <a:prstGeom prst="rect">
            <a:avLst/>
          </a:prstGeom>
        </p:spPr>
      </p:pic>
      <p:pic>
        <p:nvPicPr>
          <p:cNvPr id="10" name="Picture 9">
            <a:extLst>
              <a:ext uri="{FF2B5EF4-FFF2-40B4-BE49-F238E27FC236}">
                <a16:creationId xmlns:a16="http://schemas.microsoft.com/office/drawing/2014/main" id="{F36B1213-9109-4AE9-8626-ACA2B3F17ED3}"/>
              </a:ext>
            </a:extLst>
          </p:cNvPr>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05294" y="6356351"/>
            <a:ext cx="761351" cy="471730"/>
          </a:xfrm>
          <a:prstGeom prst="rect">
            <a:avLst/>
          </a:prstGeom>
          <a:noFill/>
        </p:spPr>
      </p:pic>
      <p:pic>
        <p:nvPicPr>
          <p:cNvPr id="12" name="Picture 11">
            <a:extLst>
              <a:ext uri="{FF2B5EF4-FFF2-40B4-BE49-F238E27FC236}">
                <a16:creationId xmlns:a16="http://schemas.microsoft.com/office/drawing/2014/main" id="{7FEB60D1-1595-431D-984D-105B0688A07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303172" y="0"/>
            <a:ext cx="840828" cy="192605"/>
          </a:xfrm>
          <a:prstGeom prst="rect">
            <a:avLst/>
          </a:prstGeom>
        </p:spPr>
      </p:pic>
    </p:spTree>
    <p:extLst>
      <p:ext uri="{BB962C8B-B14F-4D97-AF65-F5344CB8AC3E}">
        <p14:creationId xmlns:p14="http://schemas.microsoft.com/office/powerpoint/2010/main" val="2404114521"/>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64" r:id="rId3"/>
    <p:sldLayoutId id="2147483665" r:id="rId4"/>
    <p:sldLayoutId id="2147483666" r:id="rId5"/>
    <p:sldLayoutId id="2147483661" r:id="rId6"/>
    <p:sldLayoutId id="2147483662" r:id="rId7"/>
    <p:sldLayoutId id="2147483663" r:id="rId8"/>
    <p:sldLayoutId id="2147483649" r:id="rId9"/>
    <p:sldLayoutId id="2147483650" r:id="rId10"/>
    <p:sldLayoutId id="2147483651" r:id="rId11"/>
    <p:sldLayoutId id="2147483652" r:id="rId12"/>
    <p:sldLayoutId id="2147483653" r:id="rId13"/>
    <p:sldLayoutId id="2147483655" r:id="rId14"/>
    <p:sldLayoutId id="2147483656" r:id="rId15"/>
    <p:sldLayoutId id="2147483657" r:id="rId16"/>
    <p:sldLayoutId id="2147483658" r:id="rId17"/>
    <p:sldLayoutId id="2147483659" r:id="rId18"/>
  </p:sldLayoutIdLst>
  <p:txStyles>
    <p:title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48" userDrawn="1">
          <p15:clr>
            <a:srgbClr val="F26B43"/>
          </p15:clr>
        </p15:guide>
        <p15:guide id="3" pos="5312" userDrawn="1">
          <p15:clr>
            <a:srgbClr val="F26B43"/>
          </p15:clr>
        </p15:guide>
        <p15:guide id="5" orient="horz" pos="527" userDrawn="1">
          <p15:clr>
            <a:srgbClr val="F26B43"/>
          </p15:clr>
        </p15:guide>
        <p15:guide id="6"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17.wdp"/><Relationship Id="rId7" Type="http://schemas.microsoft.com/office/2007/relationships/hdphoto" Target="../media/hdphoto19.wdp"/><Relationship Id="rId2"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71.png"/><Relationship Id="rId5" Type="http://schemas.microsoft.com/office/2007/relationships/hdphoto" Target="../media/hdphoto18.wdp"/><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117" Type="http://schemas.openxmlformats.org/officeDocument/2006/relationships/image" Target="../media/image187.jpeg"/><Relationship Id="rId21" Type="http://schemas.openxmlformats.org/officeDocument/2006/relationships/image" Target="../media/image91.png"/><Relationship Id="rId42" Type="http://schemas.openxmlformats.org/officeDocument/2006/relationships/image" Target="../media/image112.png"/><Relationship Id="rId63" Type="http://schemas.openxmlformats.org/officeDocument/2006/relationships/image" Target="../media/image133.png"/><Relationship Id="rId84" Type="http://schemas.openxmlformats.org/officeDocument/2006/relationships/image" Target="../media/image154.png"/><Relationship Id="rId138" Type="http://schemas.openxmlformats.org/officeDocument/2006/relationships/image" Target="../media/image208.png"/><Relationship Id="rId107" Type="http://schemas.openxmlformats.org/officeDocument/2006/relationships/image" Target="../media/image177.png"/><Relationship Id="rId11" Type="http://schemas.openxmlformats.org/officeDocument/2006/relationships/image" Target="../media/image81.png"/><Relationship Id="rId32" Type="http://schemas.openxmlformats.org/officeDocument/2006/relationships/image" Target="../media/image102.png"/><Relationship Id="rId53" Type="http://schemas.openxmlformats.org/officeDocument/2006/relationships/image" Target="../media/image123.png"/><Relationship Id="rId74" Type="http://schemas.openxmlformats.org/officeDocument/2006/relationships/image" Target="../media/image144.jpeg"/><Relationship Id="rId128" Type="http://schemas.openxmlformats.org/officeDocument/2006/relationships/image" Target="../media/image198.png"/><Relationship Id="rId5" Type="http://schemas.openxmlformats.org/officeDocument/2006/relationships/image" Target="../media/image75.png"/><Relationship Id="rId90" Type="http://schemas.openxmlformats.org/officeDocument/2006/relationships/image" Target="../media/image160.png"/><Relationship Id="rId95" Type="http://schemas.openxmlformats.org/officeDocument/2006/relationships/image" Target="../media/image165.png"/><Relationship Id="rId22" Type="http://schemas.openxmlformats.org/officeDocument/2006/relationships/image" Target="../media/image92.png"/><Relationship Id="rId27" Type="http://schemas.openxmlformats.org/officeDocument/2006/relationships/image" Target="../media/image97.png"/><Relationship Id="rId43" Type="http://schemas.openxmlformats.org/officeDocument/2006/relationships/image" Target="../media/image113.png"/><Relationship Id="rId48" Type="http://schemas.openxmlformats.org/officeDocument/2006/relationships/image" Target="../media/image118.png"/><Relationship Id="rId64" Type="http://schemas.openxmlformats.org/officeDocument/2006/relationships/image" Target="../media/image134.png"/><Relationship Id="rId69" Type="http://schemas.openxmlformats.org/officeDocument/2006/relationships/image" Target="../media/image139.png"/><Relationship Id="rId113" Type="http://schemas.openxmlformats.org/officeDocument/2006/relationships/image" Target="../media/image183.png"/><Relationship Id="rId118" Type="http://schemas.openxmlformats.org/officeDocument/2006/relationships/image" Target="../media/image188.png"/><Relationship Id="rId134" Type="http://schemas.openxmlformats.org/officeDocument/2006/relationships/image" Target="../media/image204.png"/><Relationship Id="rId139" Type="http://schemas.openxmlformats.org/officeDocument/2006/relationships/image" Target="../media/image209.png"/><Relationship Id="rId80" Type="http://schemas.openxmlformats.org/officeDocument/2006/relationships/image" Target="../media/image150.jpeg"/><Relationship Id="rId85" Type="http://schemas.openxmlformats.org/officeDocument/2006/relationships/image" Target="../media/image155.png"/><Relationship Id="rId12" Type="http://schemas.openxmlformats.org/officeDocument/2006/relationships/image" Target="../media/image82.png"/><Relationship Id="rId17" Type="http://schemas.openxmlformats.org/officeDocument/2006/relationships/image" Target="../media/image87.png"/><Relationship Id="rId33" Type="http://schemas.openxmlformats.org/officeDocument/2006/relationships/image" Target="../media/image103.png"/><Relationship Id="rId38" Type="http://schemas.openxmlformats.org/officeDocument/2006/relationships/image" Target="../media/image108.png"/><Relationship Id="rId59" Type="http://schemas.openxmlformats.org/officeDocument/2006/relationships/image" Target="../media/image129.png"/><Relationship Id="rId103" Type="http://schemas.openxmlformats.org/officeDocument/2006/relationships/image" Target="../media/image173.png"/><Relationship Id="rId108" Type="http://schemas.openxmlformats.org/officeDocument/2006/relationships/image" Target="../media/image178.png"/><Relationship Id="rId124" Type="http://schemas.openxmlformats.org/officeDocument/2006/relationships/image" Target="../media/image194.png"/><Relationship Id="rId129" Type="http://schemas.openxmlformats.org/officeDocument/2006/relationships/image" Target="../media/image199.png"/><Relationship Id="rId54" Type="http://schemas.openxmlformats.org/officeDocument/2006/relationships/image" Target="../media/image124.png"/><Relationship Id="rId70" Type="http://schemas.openxmlformats.org/officeDocument/2006/relationships/image" Target="../media/image140.png"/><Relationship Id="rId75" Type="http://schemas.openxmlformats.org/officeDocument/2006/relationships/image" Target="../media/image145.jpeg"/><Relationship Id="rId91" Type="http://schemas.openxmlformats.org/officeDocument/2006/relationships/image" Target="../media/image161.png"/><Relationship Id="rId96" Type="http://schemas.openxmlformats.org/officeDocument/2006/relationships/image" Target="../media/image166.png"/><Relationship Id="rId140" Type="http://schemas.openxmlformats.org/officeDocument/2006/relationships/image" Target="../media/image210.png"/><Relationship Id="rId145" Type="http://schemas.openxmlformats.org/officeDocument/2006/relationships/image" Target="../media/image215.png"/><Relationship Id="rId1" Type="http://schemas.openxmlformats.org/officeDocument/2006/relationships/slideLayout" Target="../slideLayouts/slideLayout14.xml"/><Relationship Id="rId6" Type="http://schemas.openxmlformats.org/officeDocument/2006/relationships/image" Target="../media/image76.png"/><Relationship Id="rId23" Type="http://schemas.openxmlformats.org/officeDocument/2006/relationships/image" Target="../media/image93.png"/><Relationship Id="rId28" Type="http://schemas.openxmlformats.org/officeDocument/2006/relationships/image" Target="../media/image98.png"/><Relationship Id="rId49" Type="http://schemas.openxmlformats.org/officeDocument/2006/relationships/image" Target="../media/image119.png"/><Relationship Id="rId114" Type="http://schemas.openxmlformats.org/officeDocument/2006/relationships/image" Target="../media/image184.png"/><Relationship Id="rId119" Type="http://schemas.openxmlformats.org/officeDocument/2006/relationships/image" Target="../media/image189.png"/><Relationship Id="rId44" Type="http://schemas.openxmlformats.org/officeDocument/2006/relationships/image" Target="../media/image114.png"/><Relationship Id="rId60" Type="http://schemas.openxmlformats.org/officeDocument/2006/relationships/image" Target="../media/image130.png"/><Relationship Id="rId65" Type="http://schemas.openxmlformats.org/officeDocument/2006/relationships/image" Target="../media/image135.png"/><Relationship Id="rId81" Type="http://schemas.openxmlformats.org/officeDocument/2006/relationships/image" Target="../media/image151.jpeg"/><Relationship Id="rId86" Type="http://schemas.openxmlformats.org/officeDocument/2006/relationships/image" Target="../media/image156.png"/><Relationship Id="rId130" Type="http://schemas.openxmlformats.org/officeDocument/2006/relationships/image" Target="../media/image200.png"/><Relationship Id="rId135" Type="http://schemas.openxmlformats.org/officeDocument/2006/relationships/image" Target="../media/image205.png"/><Relationship Id="rId13" Type="http://schemas.openxmlformats.org/officeDocument/2006/relationships/image" Target="../media/image83.png"/><Relationship Id="rId18" Type="http://schemas.openxmlformats.org/officeDocument/2006/relationships/image" Target="../media/image88.png"/><Relationship Id="rId39" Type="http://schemas.openxmlformats.org/officeDocument/2006/relationships/image" Target="../media/image109.png"/><Relationship Id="rId109" Type="http://schemas.openxmlformats.org/officeDocument/2006/relationships/image" Target="../media/image179.png"/><Relationship Id="rId34" Type="http://schemas.openxmlformats.org/officeDocument/2006/relationships/image" Target="../media/image104.png"/><Relationship Id="rId50" Type="http://schemas.openxmlformats.org/officeDocument/2006/relationships/image" Target="../media/image120.png"/><Relationship Id="rId55" Type="http://schemas.openxmlformats.org/officeDocument/2006/relationships/image" Target="../media/image125.png"/><Relationship Id="rId76" Type="http://schemas.openxmlformats.org/officeDocument/2006/relationships/image" Target="../media/image146.png"/><Relationship Id="rId97" Type="http://schemas.openxmlformats.org/officeDocument/2006/relationships/image" Target="../media/image167.png"/><Relationship Id="rId104" Type="http://schemas.openxmlformats.org/officeDocument/2006/relationships/image" Target="../media/image174.png"/><Relationship Id="rId120" Type="http://schemas.openxmlformats.org/officeDocument/2006/relationships/image" Target="../media/image190.png"/><Relationship Id="rId125" Type="http://schemas.openxmlformats.org/officeDocument/2006/relationships/image" Target="../media/image195.png"/><Relationship Id="rId141" Type="http://schemas.openxmlformats.org/officeDocument/2006/relationships/image" Target="../media/image211.png"/><Relationship Id="rId146" Type="http://schemas.openxmlformats.org/officeDocument/2006/relationships/image" Target="../media/image216.png"/><Relationship Id="rId7" Type="http://schemas.openxmlformats.org/officeDocument/2006/relationships/image" Target="../media/image77.png"/><Relationship Id="rId71" Type="http://schemas.openxmlformats.org/officeDocument/2006/relationships/image" Target="../media/image141.png"/><Relationship Id="rId92" Type="http://schemas.openxmlformats.org/officeDocument/2006/relationships/image" Target="../media/image162.png"/><Relationship Id="rId2" Type="http://schemas.openxmlformats.org/officeDocument/2006/relationships/image" Target="../media/image72.png"/><Relationship Id="rId29" Type="http://schemas.openxmlformats.org/officeDocument/2006/relationships/image" Target="../media/image99.jpeg"/><Relationship Id="rId24" Type="http://schemas.openxmlformats.org/officeDocument/2006/relationships/image" Target="../media/image94.png"/><Relationship Id="rId40" Type="http://schemas.openxmlformats.org/officeDocument/2006/relationships/image" Target="../media/image110.png"/><Relationship Id="rId45" Type="http://schemas.openxmlformats.org/officeDocument/2006/relationships/image" Target="../media/image115.png"/><Relationship Id="rId66" Type="http://schemas.openxmlformats.org/officeDocument/2006/relationships/image" Target="../media/image136.png"/><Relationship Id="rId87" Type="http://schemas.openxmlformats.org/officeDocument/2006/relationships/image" Target="../media/image157.jpeg"/><Relationship Id="rId110" Type="http://schemas.openxmlformats.org/officeDocument/2006/relationships/image" Target="../media/image180.jpeg"/><Relationship Id="rId115" Type="http://schemas.openxmlformats.org/officeDocument/2006/relationships/image" Target="../media/image185.jpeg"/><Relationship Id="rId131" Type="http://schemas.openxmlformats.org/officeDocument/2006/relationships/image" Target="../media/image201.png"/><Relationship Id="rId136" Type="http://schemas.openxmlformats.org/officeDocument/2006/relationships/image" Target="../media/image206.png"/><Relationship Id="rId61" Type="http://schemas.openxmlformats.org/officeDocument/2006/relationships/image" Target="../media/image131.png"/><Relationship Id="rId82" Type="http://schemas.openxmlformats.org/officeDocument/2006/relationships/image" Target="../media/image152.png"/><Relationship Id="rId19" Type="http://schemas.openxmlformats.org/officeDocument/2006/relationships/image" Target="../media/image89.png"/><Relationship Id="rId14" Type="http://schemas.openxmlformats.org/officeDocument/2006/relationships/image" Target="../media/image84.png"/><Relationship Id="rId30" Type="http://schemas.openxmlformats.org/officeDocument/2006/relationships/image" Target="../media/image100.png"/><Relationship Id="rId35" Type="http://schemas.openxmlformats.org/officeDocument/2006/relationships/image" Target="../media/image105.png"/><Relationship Id="rId56" Type="http://schemas.openxmlformats.org/officeDocument/2006/relationships/image" Target="../media/image126.png"/><Relationship Id="rId77" Type="http://schemas.openxmlformats.org/officeDocument/2006/relationships/image" Target="../media/image147.png"/><Relationship Id="rId100" Type="http://schemas.openxmlformats.org/officeDocument/2006/relationships/image" Target="../media/image170.png"/><Relationship Id="rId105" Type="http://schemas.openxmlformats.org/officeDocument/2006/relationships/image" Target="../media/image175.png"/><Relationship Id="rId126" Type="http://schemas.openxmlformats.org/officeDocument/2006/relationships/image" Target="../media/image196.png"/><Relationship Id="rId147" Type="http://schemas.openxmlformats.org/officeDocument/2006/relationships/image" Target="../media/image217.png"/><Relationship Id="rId8" Type="http://schemas.openxmlformats.org/officeDocument/2006/relationships/image" Target="../media/image78.png"/><Relationship Id="rId51" Type="http://schemas.openxmlformats.org/officeDocument/2006/relationships/image" Target="../media/image121.png"/><Relationship Id="rId72" Type="http://schemas.openxmlformats.org/officeDocument/2006/relationships/image" Target="../media/image142.jpeg"/><Relationship Id="rId93" Type="http://schemas.openxmlformats.org/officeDocument/2006/relationships/image" Target="../media/image163.png"/><Relationship Id="rId98" Type="http://schemas.openxmlformats.org/officeDocument/2006/relationships/image" Target="../media/image168.png"/><Relationship Id="rId121" Type="http://schemas.openxmlformats.org/officeDocument/2006/relationships/image" Target="../media/image191.jpeg"/><Relationship Id="rId142" Type="http://schemas.openxmlformats.org/officeDocument/2006/relationships/image" Target="../media/image212.png"/><Relationship Id="rId3" Type="http://schemas.openxmlformats.org/officeDocument/2006/relationships/image" Target="../media/image73.png"/><Relationship Id="rId25" Type="http://schemas.openxmlformats.org/officeDocument/2006/relationships/image" Target="../media/image95.png"/><Relationship Id="rId46" Type="http://schemas.openxmlformats.org/officeDocument/2006/relationships/image" Target="../media/image116.png"/><Relationship Id="rId67" Type="http://schemas.openxmlformats.org/officeDocument/2006/relationships/image" Target="../media/image137.png"/><Relationship Id="rId116" Type="http://schemas.openxmlformats.org/officeDocument/2006/relationships/image" Target="../media/image186.png"/><Relationship Id="rId137" Type="http://schemas.openxmlformats.org/officeDocument/2006/relationships/image" Target="../media/image207.png"/><Relationship Id="rId20" Type="http://schemas.openxmlformats.org/officeDocument/2006/relationships/image" Target="../media/image90.png"/><Relationship Id="rId41" Type="http://schemas.openxmlformats.org/officeDocument/2006/relationships/image" Target="../media/image111.png"/><Relationship Id="rId62" Type="http://schemas.openxmlformats.org/officeDocument/2006/relationships/image" Target="../media/image132.jpeg"/><Relationship Id="rId83" Type="http://schemas.openxmlformats.org/officeDocument/2006/relationships/image" Target="../media/image153.png"/><Relationship Id="rId88" Type="http://schemas.openxmlformats.org/officeDocument/2006/relationships/image" Target="../media/image158.png"/><Relationship Id="rId111" Type="http://schemas.openxmlformats.org/officeDocument/2006/relationships/image" Target="../media/image181.png"/><Relationship Id="rId132" Type="http://schemas.openxmlformats.org/officeDocument/2006/relationships/image" Target="../media/image202.png"/><Relationship Id="rId15" Type="http://schemas.openxmlformats.org/officeDocument/2006/relationships/image" Target="../media/image85.png"/><Relationship Id="rId36" Type="http://schemas.openxmlformats.org/officeDocument/2006/relationships/image" Target="../media/image106.png"/><Relationship Id="rId57" Type="http://schemas.openxmlformats.org/officeDocument/2006/relationships/image" Target="../media/image127.png"/><Relationship Id="rId106" Type="http://schemas.openxmlformats.org/officeDocument/2006/relationships/image" Target="../media/image176.png"/><Relationship Id="rId127" Type="http://schemas.openxmlformats.org/officeDocument/2006/relationships/image" Target="../media/image197.png"/><Relationship Id="rId10" Type="http://schemas.openxmlformats.org/officeDocument/2006/relationships/image" Target="../media/image80.png"/><Relationship Id="rId31" Type="http://schemas.openxmlformats.org/officeDocument/2006/relationships/image" Target="../media/image101.png"/><Relationship Id="rId52" Type="http://schemas.openxmlformats.org/officeDocument/2006/relationships/image" Target="../media/image122.png"/><Relationship Id="rId73" Type="http://schemas.openxmlformats.org/officeDocument/2006/relationships/image" Target="../media/image143.jpeg"/><Relationship Id="rId78" Type="http://schemas.openxmlformats.org/officeDocument/2006/relationships/image" Target="../media/image148.png"/><Relationship Id="rId94" Type="http://schemas.openxmlformats.org/officeDocument/2006/relationships/image" Target="../media/image164.png"/><Relationship Id="rId99" Type="http://schemas.openxmlformats.org/officeDocument/2006/relationships/image" Target="../media/image169.png"/><Relationship Id="rId101" Type="http://schemas.openxmlformats.org/officeDocument/2006/relationships/image" Target="../media/image171.png"/><Relationship Id="rId122" Type="http://schemas.openxmlformats.org/officeDocument/2006/relationships/image" Target="../media/image192.png"/><Relationship Id="rId143" Type="http://schemas.openxmlformats.org/officeDocument/2006/relationships/image" Target="../media/image213.png"/><Relationship Id="rId148" Type="http://schemas.openxmlformats.org/officeDocument/2006/relationships/image" Target="../media/image218.png"/><Relationship Id="rId4" Type="http://schemas.openxmlformats.org/officeDocument/2006/relationships/image" Target="../media/image74.png"/><Relationship Id="rId9" Type="http://schemas.openxmlformats.org/officeDocument/2006/relationships/image" Target="../media/image79.png"/><Relationship Id="rId26" Type="http://schemas.openxmlformats.org/officeDocument/2006/relationships/image" Target="../media/image96.png"/><Relationship Id="rId47" Type="http://schemas.openxmlformats.org/officeDocument/2006/relationships/image" Target="../media/image117.png"/><Relationship Id="rId68" Type="http://schemas.openxmlformats.org/officeDocument/2006/relationships/image" Target="../media/image138.png"/><Relationship Id="rId89" Type="http://schemas.openxmlformats.org/officeDocument/2006/relationships/image" Target="../media/image159.png"/><Relationship Id="rId112" Type="http://schemas.openxmlformats.org/officeDocument/2006/relationships/image" Target="../media/image182.png"/><Relationship Id="rId133" Type="http://schemas.openxmlformats.org/officeDocument/2006/relationships/image" Target="../media/image203.png"/><Relationship Id="rId16" Type="http://schemas.openxmlformats.org/officeDocument/2006/relationships/image" Target="../media/image86.png"/><Relationship Id="rId37" Type="http://schemas.openxmlformats.org/officeDocument/2006/relationships/image" Target="../media/image107.png"/><Relationship Id="rId58" Type="http://schemas.openxmlformats.org/officeDocument/2006/relationships/image" Target="../media/image128.png"/><Relationship Id="rId79" Type="http://schemas.openxmlformats.org/officeDocument/2006/relationships/image" Target="../media/image149.jpeg"/><Relationship Id="rId102" Type="http://schemas.openxmlformats.org/officeDocument/2006/relationships/image" Target="../media/image172.png"/><Relationship Id="rId123" Type="http://schemas.openxmlformats.org/officeDocument/2006/relationships/image" Target="../media/image193.png"/><Relationship Id="rId144" Type="http://schemas.openxmlformats.org/officeDocument/2006/relationships/image" Target="../media/image2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9.png"/><Relationship Id="rId1" Type="http://schemas.openxmlformats.org/officeDocument/2006/relationships/slideLayout" Target="../slideLayouts/slideLayout14.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25.png"/><Relationship Id="rId1" Type="http://schemas.openxmlformats.org/officeDocument/2006/relationships/slideLayout" Target="../slideLayouts/slideLayout14.xml"/><Relationship Id="rId4" Type="http://schemas.openxmlformats.org/officeDocument/2006/relationships/image" Target="../media/image2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image" Target="../media/image227.png"/><Relationship Id="rId1" Type="http://schemas.openxmlformats.org/officeDocument/2006/relationships/slideLayout" Target="../slideLayouts/slideLayout14.xml"/><Relationship Id="rId5" Type="http://schemas.openxmlformats.org/officeDocument/2006/relationships/image" Target="../media/image230.jpeg"/><Relationship Id="rId4" Type="http://schemas.openxmlformats.org/officeDocument/2006/relationships/image" Target="../media/image2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2.jpeg"/><Relationship Id="rId2" Type="http://schemas.openxmlformats.org/officeDocument/2006/relationships/image" Target="../media/image231.jpeg"/><Relationship Id="rId1" Type="http://schemas.openxmlformats.org/officeDocument/2006/relationships/slideLayout" Target="../slideLayouts/slideLayout14.xml"/><Relationship Id="rId5" Type="http://schemas.openxmlformats.org/officeDocument/2006/relationships/image" Target="../media/image234.png"/><Relationship Id="rId4" Type="http://schemas.openxmlformats.org/officeDocument/2006/relationships/image" Target="../media/image2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image" Target="../media/image235.jpeg"/><Relationship Id="rId1" Type="http://schemas.openxmlformats.org/officeDocument/2006/relationships/slideLayout" Target="../slideLayouts/slideLayout14.xml"/><Relationship Id="rId5" Type="http://schemas.openxmlformats.org/officeDocument/2006/relationships/image" Target="../media/image238.png"/><Relationship Id="rId4" Type="http://schemas.openxmlformats.org/officeDocument/2006/relationships/image" Target="../media/image237.png"/></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14.xml"/><Relationship Id="rId4" Type="http://schemas.openxmlformats.org/officeDocument/2006/relationships/image" Target="../media/image24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14.xml"/><Relationship Id="rId5" Type="http://schemas.openxmlformats.org/officeDocument/2006/relationships/image" Target="../media/image245.png"/><Relationship Id="rId4" Type="http://schemas.openxmlformats.org/officeDocument/2006/relationships/image" Target="../media/image244.jpeg"/></Relationships>
</file>

<file path=ppt/slides/_rels/slide19.xml.rels><?xml version="1.0" encoding="UTF-8" standalone="yes"?>
<Relationships xmlns="http://schemas.openxmlformats.org/package/2006/relationships"><Relationship Id="rId3" Type="http://schemas.openxmlformats.org/officeDocument/2006/relationships/hyperlink" Target="https://www.eib.org/en/products/equity/venture-debt/index.htm" TargetMode="External"/><Relationship Id="rId2" Type="http://schemas.openxmlformats.org/officeDocument/2006/relationships/image" Target="../media/image246.png"/><Relationship Id="rId1" Type="http://schemas.openxmlformats.org/officeDocument/2006/relationships/slideLayout" Target="../slideLayouts/slideLayout14.xml"/><Relationship Id="rId4" Type="http://schemas.openxmlformats.org/officeDocument/2006/relationships/image" Target="../media/image247.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4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3" Type="http://schemas.microsoft.com/office/2007/relationships/hdphoto" Target="../media/hdphoto5.wdp"/><Relationship Id="rId18" Type="http://schemas.openxmlformats.org/officeDocument/2006/relationships/image" Target="../media/image25.png"/><Relationship Id="rId26" Type="http://schemas.openxmlformats.org/officeDocument/2006/relationships/image" Target="../media/image33.png"/><Relationship Id="rId3" Type="http://schemas.microsoft.com/office/2007/relationships/hdphoto" Target="../media/hdphoto1.wdp"/><Relationship Id="rId21" Type="http://schemas.openxmlformats.org/officeDocument/2006/relationships/image" Target="../media/image28.png"/><Relationship Id="rId34" Type="http://schemas.openxmlformats.org/officeDocument/2006/relationships/image" Target="../media/image40.png"/><Relationship Id="rId7" Type="http://schemas.openxmlformats.org/officeDocument/2006/relationships/image" Target="../media/image19.png"/><Relationship Id="rId12" Type="http://schemas.openxmlformats.org/officeDocument/2006/relationships/image" Target="../media/image22.png"/><Relationship Id="rId17" Type="http://schemas.microsoft.com/office/2007/relationships/hdphoto" Target="../media/hdphoto7.wdp"/><Relationship Id="rId25" Type="http://schemas.openxmlformats.org/officeDocument/2006/relationships/image" Target="../media/image32.png"/><Relationship Id="rId33"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24.png"/><Relationship Id="rId20" Type="http://schemas.openxmlformats.org/officeDocument/2006/relationships/image" Target="../media/image27.png"/><Relationship Id="rId29"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18.png"/><Relationship Id="rId11" Type="http://schemas.microsoft.com/office/2007/relationships/hdphoto" Target="../media/hdphoto4.wdp"/><Relationship Id="rId24" Type="http://schemas.openxmlformats.org/officeDocument/2006/relationships/image" Target="../media/image31.jpeg"/><Relationship Id="rId32" Type="http://schemas.openxmlformats.org/officeDocument/2006/relationships/image" Target="../media/image38.png"/><Relationship Id="rId5" Type="http://schemas.microsoft.com/office/2007/relationships/hdphoto" Target="../media/hdphoto2.wdp"/><Relationship Id="rId15" Type="http://schemas.microsoft.com/office/2007/relationships/hdphoto" Target="../media/hdphoto6.wdp"/><Relationship Id="rId23" Type="http://schemas.openxmlformats.org/officeDocument/2006/relationships/image" Target="../media/image30.png"/><Relationship Id="rId28"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26.png"/><Relationship Id="rId31" Type="http://schemas.openxmlformats.org/officeDocument/2006/relationships/image" Target="../media/image37.png"/><Relationship Id="rId4" Type="http://schemas.openxmlformats.org/officeDocument/2006/relationships/image" Target="../media/image17.png"/><Relationship Id="rId9" Type="http://schemas.microsoft.com/office/2007/relationships/hdphoto" Target="../media/hdphoto3.wdp"/><Relationship Id="rId14" Type="http://schemas.openxmlformats.org/officeDocument/2006/relationships/image" Target="../media/image23.png"/><Relationship Id="rId22" Type="http://schemas.openxmlformats.org/officeDocument/2006/relationships/image" Target="../media/image29.png"/><Relationship Id="rId27" Type="http://schemas.microsoft.com/office/2007/relationships/hdphoto" Target="../media/hdphoto8.wdp"/><Relationship Id="rId30" Type="http://schemas.openxmlformats.org/officeDocument/2006/relationships/image" Target="../media/image36.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12.wdp"/><Relationship Id="rId3" Type="http://schemas.microsoft.com/office/2007/relationships/hdphoto" Target="../media/hdphoto9.wdp"/><Relationship Id="rId7" Type="http://schemas.openxmlformats.org/officeDocument/2006/relationships/image" Target="../media/image51.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image" Target="../media/image49.png"/><Relationship Id="rId16" Type="http://schemas.openxmlformats.org/officeDocument/2006/relationships/image" Target="../media/image57.png"/><Relationship Id="rId1" Type="http://schemas.openxmlformats.org/officeDocument/2006/relationships/slideLayout" Target="../slideLayouts/slideLayout14.xml"/><Relationship Id="rId6" Type="http://schemas.microsoft.com/office/2007/relationships/hdphoto" Target="../media/hdphoto10.wdp"/><Relationship Id="rId11" Type="http://schemas.microsoft.com/office/2007/relationships/hdphoto" Target="../media/hdphoto11.wdp"/><Relationship Id="rId5" Type="http://schemas.openxmlformats.org/officeDocument/2006/relationships/image" Target="../media/image50.png"/><Relationship Id="rId15" Type="http://schemas.microsoft.com/office/2007/relationships/hdphoto" Target="../media/hdphoto13.wdp"/><Relationship Id="rId10" Type="http://schemas.openxmlformats.org/officeDocument/2006/relationships/image" Target="../media/image54.png"/><Relationship Id="rId4" Type="http://schemas.openxmlformats.org/officeDocument/2006/relationships/image" Target="../media/image19.png"/><Relationship Id="rId9" Type="http://schemas.openxmlformats.org/officeDocument/2006/relationships/image" Target="../media/image53.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7.png"/><Relationship Id="rId18" Type="http://schemas.openxmlformats.org/officeDocument/2006/relationships/image" Target="../media/image31.jpeg"/><Relationship Id="rId3" Type="http://schemas.microsoft.com/office/2007/relationships/hdphoto" Target="../media/hdphoto14.wdp"/><Relationship Id="rId21" Type="http://schemas.openxmlformats.org/officeDocument/2006/relationships/image" Target="../media/image66.png"/><Relationship Id="rId7" Type="http://schemas.openxmlformats.org/officeDocument/2006/relationships/image" Target="../media/image61.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image" Target="../media/image59.png"/><Relationship Id="rId16" Type="http://schemas.openxmlformats.org/officeDocument/2006/relationships/image" Target="../media/image29.png"/><Relationship Id="rId20" Type="http://schemas.openxmlformats.org/officeDocument/2006/relationships/image" Target="../media/image65.jpeg"/><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25.png"/><Relationship Id="rId24" Type="http://schemas.openxmlformats.org/officeDocument/2006/relationships/image" Target="../media/image68.jpeg"/><Relationship Id="rId5" Type="http://schemas.microsoft.com/office/2007/relationships/hdphoto" Target="../media/hdphoto15.wdp"/><Relationship Id="rId15" Type="http://schemas.openxmlformats.org/officeDocument/2006/relationships/image" Target="../media/image28.png"/><Relationship Id="rId23" Type="http://schemas.openxmlformats.org/officeDocument/2006/relationships/image" Target="../media/image39.png"/><Relationship Id="rId10" Type="http://schemas.microsoft.com/office/2007/relationships/hdphoto" Target="../media/hdphoto16.wdp"/><Relationship Id="rId19"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2.png"/><Relationship Id="rId14" Type="http://schemas.openxmlformats.org/officeDocument/2006/relationships/image" Target="../media/image63.png"/><Relationship Id="rId22"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2">
            <a:extLst>
              <a:ext uri="{FF2B5EF4-FFF2-40B4-BE49-F238E27FC236}">
                <a16:creationId xmlns:a16="http://schemas.microsoft.com/office/drawing/2014/main" id="{2BE29BF2-C0A7-4A76-BB88-A4A9A72AC4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763"/>
          <a:stretch/>
        </p:blipFill>
        <p:spPr>
          <a:xfrm>
            <a:off x="4798969" y="0"/>
            <a:ext cx="4345031" cy="6858000"/>
          </a:xfrm>
          <a:prstGeom prst="rect">
            <a:avLst/>
          </a:prstGeom>
        </p:spPr>
      </p:pic>
      <p:sp>
        <p:nvSpPr>
          <p:cNvPr id="5" name="Title 1">
            <a:extLst>
              <a:ext uri="{FF2B5EF4-FFF2-40B4-BE49-F238E27FC236}">
                <a16:creationId xmlns:a16="http://schemas.microsoft.com/office/drawing/2014/main" id="{B5781FE7-7104-47F7-8E68-A3030CB62EFB}"/>
              </a:ext>
            </a:extLst>
          </p:cNvPr>
          <p:cNvSpPr txBox="1">
            <a:spLocks/>
          </p:cNvSpPr>
          <p:nvPr/>
        </p:nvSpPr>
        <p:spPr>
          <a:xfrm>
            <a:off x="710804" y="836613"/>
            <a:ext cx="3634229" cy="571823"/>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dirty="0"/>
              <a:t>EIB</a:t>
            </a:r>
            <a:endParaRPr lang="en-GB" dirty="0"/>
          </a:p>
        </p:txBody>
      </p:sp>
      <p:sp>
        <p:nvSpPr>
          <p:cNvPr id="6" name="Content Placeholder 2">
            <a:extLst>
              <a:ext uri="{FF2B5EF4-FFF2-40B4-BE49-F238E27FC236}">
                <a16:creationId xmlns:a16="http://schemas.microsoft.com/office/drawing/2014/main" id="{C3414796-FE6D-4576-9A81-26C45A0E7CFE}"/>
              </a:ext>
            </a:extLst>
          </p:cNvPr>
          <p:cNvSpPr txBox="1">
            <a:spLocks/>
          </p:cNvSpPr>
          <p:nvPr/>
        </p:nvSpPr>
        <p:spPr>
          <a:xfrm>
            <a:off x="710804" y="2937845"/>
            <a:ext cx="3861196" cy="194001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GB" sz="1800" dirty="0">
                <a:solidFill>
                  <a:schemeClr val="accent1"/>
                </a:solidFill>
              </a:rPr>
              <a:t>Venture Debt</a:t>
            </a:r>
            <a:endParaRPr lang="en-GB" sz="1800" dirty="0"/>
          </a:p>
          <a:p>
            <a:pPr marL="0" indent="0">
              <a:spcBef>
                <a:spcPts val="600"/>
              </a:spcBef>
              <a:buNone/>
            </a:pPr>
            <a:endParaRPr lang="en-US" sz="1600" dirty="0"/>
          </a:p>
          <a:p>
            <a:pPr marL="0" indent="0">
              <a:spcBef>
                <a:spcPts val="600"/>
              </a:spcBef>
              <a:buNone/>
            </a:pPr>
            <a:endParaRPr lang="en-US" sz="1600" dirty="0"/>
          </a:p>
          <a:p>
            <a:pPr marL="0" indent="0">
              <a:spcBef>
                <a:spcPts val="600"/>
              </a:spcBef>
              <a:buNone/>
            </a:pPr>
            <a:endParaRPr lang="en-US" sz="1600" dirty="0"/>
          </a:p>
          <a:p>
            <a:pPr marL="0" indent="0">
              <a:spcBef>
                <a:spcPts val="600"/>
              </a:spcBef>
              <a:buNone/>
            </a:pPr>
            <a:r>
              <a:rPr lang="en-US" sz="1600" dirty="0"/>
              <a:t>Oslo, 24</a:t>
            </a:r>
            <a:r>
              <a:rPr lang="en-US" sz="1600" baseline="30000" dirty="0"/>
              <a:t>th</a:t>
            </a:r>
            <a:r>
              <a:rPr lang="en-US" sz="1600" dirty="0"/>
              <a:t> November 2023</a:t>
            </a:r>
          </a:p>
          <a:p>
            <a:pPr marL="0" indent="0">
              <a:spcBef>
                <a:spcPts val="600"/>
              </a:spcBef>
              <a:buNone/>
            </a:pPr>
            <a:r>
              <a:rPr lang="en-US" sz="1600" dirty="0"/>
              <a:t> </a:t>
            </a:r>
          </a:p>
          <a:p>
            <a:pPr marL="0" indent="0">
              <a:buNone/>
            </a:pPr>
            <a:endParaRPr lang="en-GB" sz="2000" dirty="0"/>
          </a:p>
        </p:txBody>
      </p:sp>
      <p:sp>
        <p:nvSpPr>
          <p:cNvPr id="7" name="TextBox 6">
            <a:extLst>
              <a:ext uri="{FF2B5EF4-FFF2-40B4-BE49-F238E27FC236}">
                <a16:creationId xmlns:a16="http://schemas.microsoft.com/office/drawing/2014/main" id="{9B8B1FA2-3FDB-4A31-AF3F-2575CF19EEFA}"/>
              </a:ext>
            </a:extLst>
          </p:cNvPr>
          <p:cNvSpPr txBox="1"/>
          <p:nvPr/>
        </p:nvSpPr>
        <p:spPr>
          <a:xfrm>
            <a:off x="711399" y="1492497"/>
            <a:ext cx="2732445" cy="765402"/>
          </a:xfrm>
          <a:prstGeom prst="rect">
            <a:avLst/>
          </a:prstGeom>
          <a:noFill/>
        </p:spPr>
        <p:txBody>
          <a:bodyPr wrap="square" rtlCol="0">
            <a:spAutoFit/>
          </a:bodyPr>
          <a:lstStyle/>
          <a:p>
            <a:pPr>
              <a:lnSpc>
                <a:spcPct val="80000"/>
              </a:lnSpc>
            </a:pPr>
            <a:r>
              <a:rPr lang="en-US" sz="2700" dirty="0">
                <a:solidFill>
                  <a:schemeClr val="accent1"/>
                </a:solidFill>
              </a:rPr>
              <a:t>European Investment Bank</a:t>
            </a:r>
          </a:p>
        </p:txBody>
      </p:sp>
    </p:spTree>
    <p:extLst>
      <p:ext uri="{BB962C8B-B14F-4D97-AF65-F5344CB8AC3E}">
        <p14:creationId xmlns:p14="http://schemas.microsoft.com/office/powerpoint/2010/main" val="286641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10</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11EFC1C6-5CF3-4F4C-85F3-ED7C5B9DC39C}"/>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Advantages of the EIB Venture Debt Product</a:t>
            </a:r>
          </a:p>
        </p:txBody>
      </p:sp>
      <p:grpSp>
        <p:nvGrpSpPr>
          <p:cNvPr id="46" name="Group 45">
            <a:extLst>
              <a:ext uri="{FF2B5EF4-FFF2-40B4-BE49-F238E27FC236}">
                <a16:creationId xmlns:a16="http://schemas.microsoft.com/office/drawing/2014/main" id="{C07C1D57-4449-4331-B1DA-59D149581C96}"/>
              </a:ext>
            </a:extLst>
          </p:cNvPr>
          <p:cNvGrpSpPr/>
          <p:nvPr/>
        </p:nvGrpSpPr>
        <p:grpSpPr>
          <a:xfrm>
            <a:off x="663176" y="1230731"/>
            <a:ext cx="2467314" cy="4562517"/>
            <a:chOff x="220326" y="2409474"/>
            <a:chExt cx="2633816" cy="4191252"/>
          </a:xfrm>
          <a:solidFill>
            <a:srgbClr val="A4DCF7">
              <a:alpha val="30196"/>
            </a:srgbClr>
          </a:solidFill>
        </p:grpSpPr>
        <p:sp>
          <p:nvSpPr>
            <p:cNvPr id="47" name="Rounded Rectangle 18">
              <a:extLst>
                <a:ext uri="{FF2B5EF4-FFF2-40B4-BE49-F238E27FC236}">
                  <a16:creationId xmlns:a16="http://schemas.microsoft.com/office/drawing/2014/main" id="{BDFC60BA-82E9-424B-9394-903FC70432B8}"/>
                </a:ext>
              </a:extLst>
            </p:cNvPr>
            <p:cNvSpPr/>
            <p:nvPr/>
          </p:nvSpPr>
          <p:spPr>
            <a:xfrm>
              <a:off x="355891" y="2409474"/>
              <a:ext cx="2498251" cy="419125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3155428F-3678-44E1-A14F-EDF9934CE194}"/>
                </a:ext>
              </a:extLst>
            </p:cNvPr>
            <p:cNvPicPr>
              <a:picLocks noChangeAspect="1"/>
            </p:cNvPicPr>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ackgroundRemoval t="7424" b="97380" l="3953" r="97628"/>
                      </a14:imgEffect>
                    </a14:imgLayer>
                  </a14:imgProps>
                </a:ext>
                <a:ext uri="{28A0092B-C50C-407E-A947-70E740481C1C}">
                  <a14:useLocalDpi xmlns:a14="http://schemas.microsoft.com/office/drawing/2010/main"/>
                </a:ext>
              </a:extLst>
            </a:blip>
            <a:stretch>
              <a:fillRect/>
            </a:stretch>
          </p:blipFill>
          <p:spPr>
            <a:xfrm>
              <a:off x="1381965" y="2541737"/>
              <a:ext cx="453648" cy="442009"/>
            </a:xfrm>
            <a:prstGeom prst="rect">
              <a:avLst/>
            </a:prstGeom>
            <a:noFill/>
          </p:spPr>
        </p:pic>
        <p:sp>
          <p:nvSpPr>
            <p:cNvPr id="49" name="Text Placeholder 8">
              <a:extLst>
                <a:ext uri="{FF2B5EF4-FFF2-40B4-BE49-F238E27FC236}">
                  <a16:creationId xmlns:a16="http://schemas.microsoft.com/office/drawing/2014/main" id="{BCAF7483-AA07-43C9-9CFD-2EDC3BA61F42}"/>
                </a:ext>
              </a:extLst>
            </p:cNvPr>
            <p:cNvSpPr txBox="1">
              <a:spLocks/>
            </p:cNvSpPr>
            <p:nvPr/>
          </p:nvSpPr>
          <p:spPr>
            <a:xfrm>
              <a:off x="832990" y="3065673"/>
              <a:ext cx="1526600" cy="766461"/>
            </a:xfrm>
            <a:prstGeom prst="rect">
              <a:avLst/>
            </a:prstGeom>
            <a:noFill/>
          </p:spPr>
          <p:txBody>
            <a:bodyPr>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200" kern="0" dirty="0">
                  <a:solidFill>
                    <a:srgbClr val="0051A5"/>
                  </a:solidFill>
                </a:rPr>
                <a:t>COMPANY</a:t>
              </a:r>
            </a:p>
          </p:txBody>
        </p:sp>
        <p:sp>
          <p:nvSpPr>
            <p:cNvPr id="50" name="TextBox 49">
              <a:extLst>
                <a:ext uri="{FF2B5EF4-FFF2-40B4-BE49-F238E27FC236}">
                  <a16:creationId xmlns:a16="http://schemas.microsoft.com/office/drawing/2014/main" id="{C77BB692-2273-4593-BEE8-14A37E1E7E69}"/>
                </a:ext>
              </a:extLst>
            </p:cNvPr>
            <p:cNvSpPr txBox="1"/>
            <p:nvPr/>
          </p:nvSpPr>
          <p:spPr>
            <a:xfrm>
              <a:off x="220326" y="3310755"/>
              <a:ext cx="2633816" cy="1643651"/>
            </a:xfrm>
            <a:prstGeom prst="rect">
              <a:avLst/>
            </a:prstGeom>
            <a:noFill/>
          </p:spPr>
          <p:txBody>
            <a:bodyPr vert="horz" lIns="91440" tIns="45720" rIns="91440" bIns="45720" rtlCol="0" anchor="t">
              <a:noAutofit/>
            </a:bodyPr>
            <a:lstStyle>
              <a:lvl1pPr marL="342900" indent="-228600">
                <a:lnSpc>
                  <a:spcPct val="90000"/>
                </a:lnSpc>
                <a:spcBef>
                  <a:spcPts val="1000"/>
                </a:spcBef>
                <a:buClr>
                  <a:schemeClr val="tx2"/>
                </a:buClr>
                <a:buSzPct val="80000"/>
                <a:buFont typeface=".AppleSystemUIFont" charset="-120"/>
                <a:buChar char="‣"/>
                <a:defRPr sz="1400"/>
              </a:lvl1pPr>
              <a:lvl2pPr marL="685800" indent="-228600">
                <a:lnSpc>
                  <a:spcPct val="90000"/>
                </a:lnSpc>
                <a:spcBef>
                  <a:spcPts val="500"/>
                </a:spcBef>
                <a:buClr>
                  <a:schemeClr val="tx2"/>
                </a:buClr>
                <a:buSzPct val="80000"/>
                <a:buFont typeface=".AppleSystemUIFont" charset="-120"/>
                <a:buChar char="‣"/>
                <a:defRPr sz="2400"/>
              </a:lvl2pPr>
              <a:lvl3pPr marL="1143000" indent="-228600">
                <a:lnSpc>
                  <a:spcPct val="90000"/>
                </a:lnSpc>
                <a:spcBef>
                  <a:spcPts val="500"/>
                </a:spcBef>
                <a:buClr>
                  <a:schemeClr val="tx2"/>
                </a:buClr>
                <a:buSzPct val="80000"/>
                <a:buFont typeface=".AppleSystemUIFont" charset="-120"/>
                <a:buChar char="‣"/>
                <a:defRPr sz="2000"/>
              </a:lvl3pPr>
              <a:lvl4pPr marL="1600200" indent="-228600">
                <a:lnSpc>
                  <a:spcPct val="90000"/>
                </a:lnSpc>
                <a:spcBef>
                  <a:spcPts val="500"/>
                </a:spcBef>
                <a:buClr>
                  <a:schemeClr val="tx2"/>
                </a:buClr>
                <a:buSzPct val="80000"/>
                <a:buFont typeface=".AppleSystemUIFont" charset="-120"/>
                <a:buChar char="‣"/>
              </a:lvl4pPr>
              <a:lvl5pPr marL="2057400" indent="-228600">
                <a:lnSpc>
                  <a:spcPct val="90000"/>
                </a:lnSpc>
                <a:spcBef>
                  <a:spcPts val="500"/>
                </a:spcBef>
                <a:buClr>
                  <a:schemeClr val="tx2"/>
                </a:buClr>
                <a:buSzPct val="80000"/>
                <a:buFont typeface=".AppleSystemUIFont" charset="-12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Long tenor allows a </a:t>
              </a:r>
              <a:r>
                <a:rPr lang="en-US" sz="1200" dirty="0"/>
                <a:t>company to focus on business growth</a:t>
              </a:r>
            </a:p>
            <a:p>
              <a:r>
                <a:rPr lang="en-US" sz="1200" dirty="0"/>
                <a:t>Large tickets to support growth and scale-up and increase the runway to next funding round</a:t>
              </a:r>
            </a:p>
            <a:p>
              <a:r>
                <a:rPr lang="en-US" sz="1200" dirty="0"/>
                <a:t>EIB is a stable and reliable investor with a triple-A rating</a:t>
              </a:r>
            </a:p>
            <a:p>
              <a:r>
                <a:rPr lang="en-US" sz="1200" dirty="0"/>
                <a:t>Flexible terms and customized structures based on company’s needs</a:t>
              </a:r>
            </a:p>
            <a:p>
              <a:r>
                <a:rPr lang="en-US" sz="1200" dirty="0"/>
                <a:t>Quality stamp – increased market visibility and credibility for the company</a:t>
              </a:r>
            </a:p>
            <a:p>
              <a:r>
                <a:rPr lang="en-US" sz="1200" dirty="0"/>
                <a:t>Accelerates the deployment of the business plan and de-risks related innovation</a:t>
              </a:r>
            </a:p>
          </p:txBody>
        </p:sp>
      </p:grpSp>
      <p:grpSp>
        <p:nvGrpSpPr>
          <p:cNvPr id="51" name="Group 50">
            <a:extLst>
              <a:ext uri="{FF2B5EF4-FFF2-40B4-BE49-F238E27FC236}">
                <a16:creationId xmlns:a16="http://schemas.microsoft.com/office/drawing/2014/main" id="{D4E95264-E671-4772-8C52-DE1D717A519E}"/>
              </a:ext>
            </a:extLst>
          </p:cNvPr>
          <p:cNvGrpSpPr/>
          <p:nvPr/>
        </p:nvGrpSpPr>
        <p:grpSpPr>
          <a:xfrm>
            <a:off x="3413080" y="2125821"/>
            <a:ext cx="2507132" cy="3207253"/>
            <a:chOff x="5980705" y="1891289"/>
            <a:chExt cx="1929620" cy="3258924"/>
          </a:xfrm>
        </p:grpSpPr>
        <p:sp>
          <p:nvSpPr>
            <p:cNvPr id="52" name="Rounded Rectangle 19">
              <a:extLst>
                <a:ext uri="{FF2B5EF4-FFF2-40B4-BE49-F238E27FC236}">
                  <a16:creationId xmlns:a16="http://schemas.microsoft.com/office/drawing/2014/main" id="{66ADCC95-65C9-4F24-A5D4-E92FCC9422B8}"/>
                </a:ext>
              </a:extLst>
            </p:cNvPr>
            <p:cNvSpPr/>
            <p:nvPr/>
          </p:nvSpPr>
          <p:spPr>
            <a:xfrm>
              <a:off x="6012280" y="1891289"/>
              <a:ext cx="1799839" cy="32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5D41214-95EC-441C-B1E5-6A048074A5AF}"/>
                </a:ext>
              </a:extLst>
            </p:cNvPr>
            <p:cNvSpPr txBox="1"/>
            <p:nvPr/>
          </p:nvSpPr>
          <p:spPr>
            <a:xfrm>
              <a:off x="5980705" y="2963652"/>
              <a:ext cx="1929620" cy="1911124"/>
            </a:xfrm>
            <a:prstGeom prst="rect">
              <a:avLst/>
            </a:prstGeom>
          </p:spPr>
          <p:txBody>
            <a:bodyPr vert="horz" lIns="91440" tIns="45720" rIns="91440" bIns="45720" rtlCol="0" anchor="ctr">
              <a:normAutofit/>
            </a:bodyPr>
            <a:lstStyle>
              <a:defPPr>
                <a:defRPr lang="fr-FR"/>
              </a:defPPr>
              <a:lvl1pPr marL="342900" indent="-228600">
                <a:lnSpc>
                  <a:spcPct val="90000"/>
                </a:lnSpc>
                <a:spcBef>
                  <a:spcPts val="1000"/>
                </a:spcBef>
                <a:buClr>
                  <a:schemeClr val="tx2"/>
                </a:buClr>
                <a:buSzPct val="80000"/>
                <a:buFont typeface=".AppleSystemUIFont" charset="-120"/>
                <a:buChar char="‣"/>
                <a:defRPr sz="1400"/>
              </a:lvl1pPr>
              <a:lvl2pPr marL="685800" indent="-228600">
                <a:lnSpc>
                  <a:spcPct val="90000"/>
                </a:lnSpc>
                <a:spcBef>
                  <a:spcPts val="500"/>
                </a:spcBef>
                <a:buClr>
                  <a:schemeClr val="tx2"/>
                </a:buClr>
                <a:buSzPct val="80000"/>
                <a:buFont typeface=".AppleSystemUIFont" charset="-120"/>
                <a:buChar char="‣"/>
                <a:defRPr sz="2400"/>
              </a:lvl2pPr>
              <a:lvl3pPr marL="1143000" indent="-228600">
                <a:lnSpc>
                  <a:spcPct val="90000"/>
                </a:lnSpc>
                <a:spcBef>
                  <a:spcPts val="500"/>
                </a:spcBef>
                <a:buClr>
                  <a:schemeClr val="tx2"/>
                </a:buClr>
                <a:buSzPct val="80000"/>
                <a:buFont typeface=".AppleSystemUIFont" charset="-120"/>
                <a:buChar char="‣"/>
                <a:defRPr sz="2000"/>
              </a:lvl3pPr>
              <a:lvl4pPr marL="1600200" indent="-228600">
                <a:lnSpc>
                  <a:spcPct val="90000"/>
                </a:lnSpc>
                <a:spcBef>
                  <a:spcPts val="500"/>
                </a:spcBef>
                <a:buClr>
                  <a:schemeClr val="tx2"/>
                </a:buClr>
                <a:buSzPct val="80000"/>
                <a:buFont typeface=".AppleSystemUIFont" charset="-120"/>
                <a:buChar char="‣"/>
              </a:lvl4pPr>
              <a:lvl5pPr marL="2057400" indent="-228600">
                <a:lnSpc>
                  <a:spcPct val="90000"/>
                </a:lnSpc>
                <a:spcBef>
                  <a:spcPts val="500"/>
                </a:spcBef>
                <a:buClr>
                  <a:schemeClr val="tx2"/>
                </a:buClr>
                <a:buSzPct val="80000"/>
                <a:buFont typeface=".AppleSystemUIFont" charset="-12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Limited dilution and loss of control</a:t>
              </a:r>
            </a:p>
            <a:p>
              <a:r>
                <a:rPr lang="en-US" sz="1200" dirty="0"/>
                <a:t>Hands-off approach – no direct involvement</a:t>
              </a:r>
            </a:p>
            <a:p>
              <a:r>
                <a:rPr lang="en-US" sz="1200" dirty="0"/>
                <a:t>Extend time to next funding round</a:t>
              </a:r>
            </a:p>
            <a:p>
              <a:r>
                <a:rPr lang="en-US" sz="1200" dirty="0"/>
                <a:t>Market visibility after EIB investment</a:t>
              </a:r>
            </a:p>
          </p:txBody>
        </p:sp>
        <p:pic>
          <p:nvPicPr>
            <p:cNvPr id="54" name="Picture 53">
              <a:extLst>
                <a:ext uri="{FF2B5EF4-FFF2-40B4-BE49-F238E27FC236}">
                  <a16:creationId xmlns:a16="http://schemas.microsoft.com/office/drawing/2014/main" id="{5830AD75-69E1-4CFB-86A9-FBAA7DA4CB71}"/>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0" b="99510" l="0" r="100000">
                          <a14:foregroundMark x1="50936" y1="46569" x2="50936" y2="46569"/>
                        </a14:backgroundRemoval>
                      </a14:imgEffect>
                    </a14:imgLayer>
                  </a14:imgProps>
                </a:ext>
                <a:ext uri="{28A0092B-C50C-407E-A947-70E740481C1C}">
                  <a14:useLocalDpi xmlns:a14="http://schemas.microsoft.com/office/drawing/2010/main"/>
                </a:ext>
              </a:extLst>
            </a:blip>
            <a:stretch>
              <a:fillRect/>
            </a:stretch>
          </p:blipFill>
          <p:spPr>
            <a:xfrm>
              <a:off x="6677599" y="2195969"/>
              <a:ext cx="469199" cy="454935"/>
            </a:xfrm>
            <a:prstGeom prst="rect">
              <a:avLst/>
            </a:prstGeom>
          </p:spPr>
        </p:pic>
        <p:sp>
          <p:nvSpPr>
            <p:cNvPr id="55" name="Text Placeholder 8">
              <a:extLst>
                <a:ext uri="{FF2B5EF4-FFF2-40B4-BE49-F238E27FC236}">
                  <a16:creationId xmlns:a16="http://schemas.microsoft.com/office/drawing/2014/main" id="{C0A3DA68-C218-4213-AF97-740083F11895}"/>
                </a:ext>
              </a:extLst>
            </p:cNvPr>
            <p:cNvSpPr txBox="1">
              <a:spLocks/>
            </p:cNvSpPr>
            <p:nvPr/>
          </p:nvSpPr>
          <p:spPr>
            <a:xfrm>
              <a:off x="6175950" y="2746445"/>
              <a:ext cx="1526600" cy="766461"/>
            </a:xfrm>
            <a:prstGeom prst="rect">
              <a:avLst/>
            </a:prstGeom>
          </p:spPr>
          <p:txBody>
            <a:bodyPr>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200" kern="0" dirty="0">
                  <a:solidFill>
                    <a:srgbClr val="0051A5"/>
                  </a:solidFill>
                </a:rPr>
                <a:t>FOUNDERS</a:t>
              </a:r>
            </a:p>
          </p:txBody>
        </p:sp>
      </p:grpSp>
      <p:grpSp>
        <p:nvGrpSpPr>
          <p:cNvPr id="56" name="Group 55">
            <a:extLst>
              <a:ext uri="{FF2B5EF4-FFF2-40B4-BE49-F238E27FC236}">
                <a16:creationId xmlns:a16="http://schemas.microsoft.com/office/drawing/2014/main" id="{5CF09223-80D4-4D82-9653-65DD07D3260C}"/>
              </a:ext>
            </a:extLst>
          </p:cNvPr>
          <p:cNvGrpSpPr/>
          <p:nvPr/>
        </p:nvGrpSpPr>
        <p:grpSpPr>
          <a:xfrm>
            <a:off x="6176310" y="1230731"/>
            <a:ext cx="2329597" cy="4562517"/>
            <a:chOff x="2471043" y="1720138"/>
            <a:chExt cx="1917499" cy="3698074"/>
          </a:xfrm>
          <a:solidFill>
            <a:srgbClr val="C4F3AF">
              <a:alpha val="50196"/>
            </a:srgbClr>
          </a:solidFill>
        </p:grpSpPr>
        <p:sp>
          <p:nvSpPr>
            <p:cNvPr id="57" name="Rounded Rectangle 28">
              <a:extLst>
                <a:ext uri="{FF2B5EF4-FFF2-40B4-BE49-F238E27FC236}">
                  <a16:creationId xmlns:a16="http://schemas.microsoft.com/office/drawing/2014/main" id="{050DAF57-42AE-4D31-8A71-0296DA19DA11}"/>
                </a:ext>
              </a:extLst>
            </p:cNvPr>
            <p:cNvSpPr/>
            <p:nvPr/>
          </p:nvSpPr>
          <p:spPr>
            <a:xfrm>
              <a:off x="2471043" y="1720138"/>
              <a:ext cx="1902864" cy="369807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8">
              <a:extLst>
                <a:ext uri="{FF2B5EF4-FFF2-40B4-BE49-F238E27FC236}">
                  <a16:creationId xmlns:a16="http://schemas.microsoft.com/office/drawing/2014/main" id="{DE2A153A-338B-49CC-A5BE-FCA2902AC8FA}"/>
                </a:ext>
              </a:extLst>
            </p:cNvPr>
            <p:cNvSpPr txBox="1">
              <a:spLocks/>
            </p:cNvSpPr>
            <p:nvPr/>
          </p:nvSpPr>
          <p:spPr>
            <a:xfrm>
              <a:off x="2666177" y="2295276"/>
              <a:ext cx="1526600" cy="766461"/>
            </a:xfrm>
            <a:prstGeom prst="rect">
              <a:avLst/>
            </a:prstGeom>
            <a:noFill/>
          </p:spPr>
          <p:txBody>
            <a:bodyPr>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200" kern="0" dirty="0">
                  <a:solidFill>
                    <a:srgbClr val="0051A5"/>
                  </a:solidFill>
                </a:rPr>
                <a:t>INVESTORS</a:t>
              </a:r>
            </a:p>
          </p:txBody>
        </p:sp>
        <p:sp>
          <p:nvSpPr>
            <p:cNvPr id="59" name="TextBox 58">
              <a:extLst>
                <a:ext uri="{FF2B5EF4-FFF2-40B4-BE49-F238E27FC236}">
                  <a16:creationId xmlns:a16="http://schemas.microsoft.com/office/drawing/2014/main" id="{12A71B9E-FD36-4F0E-828A-581047C94A5D}"/>
                </a:ext>
              </a:extLst>
            </p:cNvPr>
            <p:cNvSpPr txBox="1"/>
            <p:nvPr/>
          </p:nvSpPr>
          <p:spPr>
            <a:xfrm>
              <a:off x="2485677" y="2567325"/>
              <a:ext cx="1902865" cy="1831418"/>
            </a:xfrm>
            <a:prstGeom prst="rect">
              <a:avLst/>
            </a:prstGeom>
            <a:noFill/>
          </p:spPr>
          <p:txBody>
            <a:bodyPr vert="horz" lIns="91440" tIns="45720" rIns="91440" bIns="45720" rtlCol="0" anchor="ctr">
              <a:noAutofit/>
            </a:bodyPr>
            <a:lstStyle>
              <a:defPPr>
                <a:defRPr lang="fr-FR"/>
              </a:defPPr>
              <a:lvl1pPr marL="342900" indent="-228600">
                <a:lnSpc>
                  <a:spcPct val="90000"/>
                </a:lnSpc>
                <a:spcBef>
                  <a:spcPts val="1000"/>
                </a:spcBef>
                <a:buClr>
                  <a:schemeClr val="tx2"/>
                </a:buClr>
                <a:buSzPct val="80000"/>
                <a:buFont typeface=".AppleSystemUIFont" charset="-120"/>
                <a:buChar char="‣"/>
                <a:defRPr sz="1400"/>
              </a:lvl1pPr>
              <a:lvl2pPr marL="685800" indent="-228600">
                <a:lnSpc>
                  <a:spcPct val="90000"/>
                </a:lnSpc>
                <a:spcBef>
                  <a:spcPts val="500"/>
                </a:spcBef>
                <a:buClr>
                  <a:schemeClr val="tx2"/>
                </a:buClr>
                <a:buSzPct val="80000"/>
                <a:buFont typeface=".AppleSystemUIFont" charset="-120"/>
                <a:buChar char="‣"/>
                <a:defRPr sz="2400"/>
              </a:lvl2pPr>
              <a:lvl3pPr marL="1143000" indent="-228600">
                <a:lnSpc>
                  <a:spcPct val="90000"/>
                </a:lnSpc>
                <a:spcBef>
                  <a:spcPts val="500"/>
                </a:spcBef>
                <a:buClr>
                  <a:schemeClr val="tx2"/>
                </a:buClr>
                <a:buSzPct val="80000"/>
                <a:buFont typeface=".AppleSystemUIFont" charset="-120"/>
                <a:buChar char="‣"/>
                <a:defRPr sz="2000"/>
              </a:lvl3pPr>
              <a:lvl4pPr marL="1600200" indent="-228600">
                <a:lnSpc>
                  <a:spcPct val="90000"/>
                </a:lnSpc>
                <a:spcBef>
                  <a:spcPts val="500"/>
                </a:spcBef>
                <a:buClr>
                  <a:schemeClr val="tx2"/>
                </a:buClr>
                <a:buSzPct val="80000"/>
                <a:buFont typeface=".AppleSystemUIFont" charset="-120"/>
                <a:buChar char="‣"/>
              </a:lvl4pPr>
              <a:lvl5pPr marL="2057400" indent="-228600">
                <a:lnSpc>
                  <a:spcPct val="90000"/>
                </a:lnSpc>
                <a:spcBef>
                  <a:spcPts val="500"/>
                </a:spcBef>
                <a:buClr>
                  <a:schemeClr val="tx2"/>
                </a:buClr>
                <a:buSzPct val="80000"/>
                <a:buFont typeface=".AppleSystemUIFont" charset="-12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Complimentary to equity investment</a:t>
              </a:r>
            </a:p>
            <a:p>
              <a:r>
                <a:rPr lang="en-US" sz="1200" dirty="0"/>
                <a:t>Limited dilution and loss of control</a:t>
              </a:r>
            </a:p>
            <a:p>
              <a:r>
                <a:rPr lang="en-US" sz="1200" dirty="0"/>
                <a:t>Enhanced returns for equity investors</a:t>
              </a:r>
            </a:p>
            <a:p>
              <a:r>
                <a:rPr lang="en-US" sz="1200" dirty="0"/>
                <a:t>Reduce pressure on equity needs</a:t>
              </a:r>
            </a:p>
            <a:p>
              <a:r>
                <a:rPr lang="en-US" sz="1200" dirty="0"/>
                <a:t>Long-term loans match timing of investment</a:t>
              </a:r>
            </a:p>
          </p:txBody>
        </p:sp>
        <p:pic>
          <p:nvPicPr>
            <p:cNvPr id="60" name="Picture 59">
              <a:extLst>
                <a:ext uri="{FF2B5EF4-FFF2-40B4-BE49-F238E27FC236}">
                  <a16:creationId xmlns:a16="http://schemas.microsoft.com/office/drawing/2014/main" id="{A3E100AC-2E9E-4AB2-A3FE-83B1375657F1}"/>
                </a:ext>
              </a:extLst>
            </p:cNvPr>
            <p:cNvPicPr>
              <a:picLocks noChangeAspect="1"/>
            </p:cNvPicPr>
            <p:nvPr/>
          </p:nvPicPr>
          <p:blipFill>
            <a:blip r:embed="rId6" cstate="screen">
              <a:duotone>
                <a:prstClr val="black"/>
                <a:schemeClr val="accent1">
                  <a:tint val="45000"/>
                  <a:satMod val="400000"/>
                </a:schemeClr>
              </a:duotone>
              <a:extLst>
                <a:ext uri="{BEBA8EAE-BF5A-486C-A8C5-ECC9F3942E4B}">
                  <a14:imgProps xmlns:a14="http://schemas.microsoft.com/office/drawing/2010/main">
                    <a14:imgLayer r:embed="rId7">
                      <a14:imgEffect>
                        <a14:backgroundRemoval t="0" b="99614" l="3425" r="97603">
                          <a14:foregroundMark x1="47945" y1="8494" x2="47945" y2="8494"/>
                        </a14:backgroundRemoval>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3223193" y="1880912"/>
              <a:ext cx="366972" cy="341987"/>
            </a:xfrm>
            <a:prstGeom prst="rect">
              <a:avLst/>
            </a:prstGeom>
            <a:grpFill/>
          </p:spPr>
        </p:pic>
      </p:grpSp>
      <p:cxnSp>
        <p:nvCxnSpPr>
          <p:cNvPr id="61" name="Straight Connector 60">
            <a:extLst>
              <a:ext uri="{FF2B5EF4-FFF2-40B4-BE49-F238E27FC236}">
                <a16:creationId xmlns:a16="http://schemas.microsoft.com/office/drawing/2014/main" id="{AACBF9D7-97AA-4E6D-B9BC-964AAD68D84D}"/>
              </a:ext>
            </a:extLst>
          </p:cNvPr>
          <p:cNvCxnSpPr>
            <a:stCxn id="79" idx="2"/>
          </p:cNvCxnSpPr>
          <p:nvPr/>
        </p:nvCxnSpPr>
        <p:spPr>
          <a:xfrm>
            <a:off x="655873" y="1538815"/>
            <a:ext cx="0" cy="2184035"/>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8242CE5-D8F8-452F-B903-1A70ED068C46}"/>
              </a:ext>
            </a:extLst>
          </p:cNvPr>
          <p:cNvGrpSpPr/>
          <p:nvPr/>
        </p:nvGrpSpPr>
        <p:grpSpPr>
          <a:xfrm>
            <a:off x="655873" y="1112864"/>
            <a:ext cx="8007834" cy="4680381"/>
            <a:chOff x="639777" y="1064750"/>
            <a:chExt cx="7614955" cy="5023760"/>
          </a:xfrm>
        </p:grpSpPr>
        <p:grpSp>
          <p:nvGrpSpPr>
            <p:cNvPr id="63" name="Group 62">
              <a:extLst>
                <a:ext uri="{FF2B5EF4-FFF2-40B4-BE49-F238E27FC236}">
                  <a16:creationId xmlns:a16="http://schemas.microsoft.com/office/drawing/2014/main" id="{4A8D0356-84AA-4864-9734-22AFDAC29B59}"/>
                </a:ext>
              </a:extLst>
            </p:cNvPr>
            <p:cNvGrpSpPr/>
            <p:nvPr/>
          </p:nvGrpSpPr>
          <p:grpSpPr>
            <a:xfrm>
              <a:off x="639777" y="1064750"/>
              <a:ext cx="7614955" cy="5023760"/>
              <a:chOff x="639777" y="1064750"/>
              <a:chExt cx="7614955" cy="5023760"/>
            </a:xfrm>
          </p:grpSpPr>
          <p:grpSp>
            <p:nvGrpSpPr>
              <p:cNvPr id="65" name="Group 64">
                <a:extLst>
                  <a:ext uri="{FF2B5EF4-FFF2-40B4-BE49-F238E27FC236}">
                    <a16:creationId xmlns:a16="http://schemas.microsoft.com/office/drawing/2014/main" id="{3B0B8CCB-7478-46CA-91B1-CA18B2206586}"/>
                  </a:ext>
                </a:extLst>
              </p:cNvPr>
              <p:cNvGrpSpPr/>
              <p:nvPr/>
            </p:nvGrpSpPr>
            <p:grpSpPr>
              <a:xfrm>
                <a:off x="639777" y="1064750"/>
                <a:ext cx="2538268" cy="2615303"/>
                <a:chOff x="639777" y="1560490"/>
                <a:chExt cx="2538268" cy="2615303"/>
              </a:xfrm>
            </p:grpSpPr>
            <p:sp>
              <p:nvSpPr>
                <p:cNvPr id="78" name="Arc 77">
                  <a:extLst>
                    <a:ext uri="{FF2B5EF4-FFF2-40B4-BE49-F238E27FC236}">
                      <a16:creationId xmlns:a16="http://schemas.microsoft.com/office/drawing/2014/main" id="{78134B3D-CBB9-450D-94F1-26246BE27CC8}"/>
                    </a:ext>
                  </a:extLst>
                </p:cNvPr>
                <p:cNvSpPr/>
                <p:nvPr/>
              </p:nvSpPr>
              <p:spPr>
                <a:xfrm>
                  <a:off x="2228710" y="1560490"/>
                  <a:ext cx="949335"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a:extLst>
                    <a:ext uri="{FF2B5EF4-FFF2-40B4-BE49-F238E27FC236}">
                      <a16:creationId xmlns:a16="http://schemas.microsoft.com/office/drawing/2014/main" id="{85DDDD04-CB79-42AD-BDE6-918A5ABCA1B9}"/>
                    </a:ext>
                  </a:extLst>
                </p:cNvPr>
                <p:cNvSpPr/>
                <p:nvPr/>
              </p:nvSpPr>
              <p:spPr>
                <a:xfrm flipH="1">
                  <a:off x="639777" y="1560491"/>
                  <a:ext cx="962882"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DD467251-3C37-4A14-8FA9-195137C9249C}"/>
                    </a:ext>
                  </a:extLst>
                </p:cNvPr>
                <p:cNvCxnSpPr>
                  <a:endCxn id="78" idx="0"/>
                </p:cNvCxnSpPr>
                <p:nvPr/>
              </p:nvCxnSpPr>
              <p:spPr>
                <a:xfrm>
                  <a:off x="1121218" y="1560490"/>
                  <a:ext cx="15821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A69EEF4-C04B-4F33-8BF8-BC14E2ED5686}"/>
                    </a:ext>
                  </a:extLst>
                </p:cNvPr>
                <p:cNvCxnSpPr/>
                <p:nvPr/>
              </p:nvCxnSpPr>
              <p:spPr>
                <a:xfrm flipH="1">
                  <a:off x="3178044" y="2018976"/>
                  <a:ext cx="1" cy="21568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C247457A-4507-4C58-9217-258D49AA40B0}"/>
                  </a:ext>
                </a:extLst>
              </p:cNvPr>
              <p:cNvGrpSpPr/>
              <p:nvPr/>
            </p:nvGrpSpPr>
            <p:grpSpPr>
              <a:xfrm rot="10800000">
                <a:off x="3178046" y="3674738"/>
                <a:ext cx="2538266" cy="2413772"/>
                <a:chOff x="639778" y="1266279"/>
                <a:chExt cx="2538266" cy="2413772"/>
              </a:xfrm>
            </p:grpSpPr>
            <p:sp>
              <p:nvSpPr>
                <p:cNvPr id="74" name="Arc 73">
                  <a:extLst>
                    <a:ext uri="{FF2B5EF4-FFF2-40B4-BE49-F238E27FC236}">
                      <a16:creationId xmlns:a16="http://schemas.microsoft.com/office/drawing/2014/main" id="{1F838C02-A3A4-4D1B-B9D1-69AA81B06605}"/>
                    </a:ext>
                  </a:extLst>
                </p:cNvPr>
                <p:cNvSpPr/>
                <p:nvPr/>
              </p:nvSpPr>
              <p:spPr>
                <a:xfrm>
                  <a:off x="2224906" y="1266279"/>
                  <a:ext cx="949336" cy="9029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a:extLst>
                    <a:ext uri="{FF2B5EF4-FFF2-40B4-BE49-F238E27FC236}">
                      <a16:creationId xmlns:a16="http://schemas.microsoft.com/office/drawing/2014/main" id="{5B4B0A4B-CD02-44C5-8896-F60C89E01028}"/>
                    </a:ext>
                  </a:extLst>
                </p:cNvPr>
                <p:cNvSpPr/>
                <p:nvPr/>
              </p:nvSpPr>
              <p:spPr>
                <a:xfrm flipH="1">
                  <a:off x="639778" y="1266279"/>
                  <a:ext cx="982118"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C1B685AB-2A3D-4172-8063-32703AACFF2F}"/>
                    </a:ext>
                  </a:extLst>
                </p:cNvPr>
                <p:cNvCxnSpPr/>
                <p:nvPr/>
              </p:nvCxnSpPr>
              <p:spPr>
                <a:xfrm>
                  <a:off x="1121218" y="1266279"/>
                  <a:ext cx="15821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655A8D1-D251-48D0-BE5D-B0A32FA9A2B7}"/>
                    </a:ext>
                  </a:extLst>
                </p:cNvPr>
                <p:cNvCxnSpPr>
                  <a:stCxn id="74" idx="2"/>
                </p:cNvCxnSpPr>
                <p:nvPr/>
              </p:nvCxnSpPr>
              <p:spPr>
                <a:xfrm rot="10800000" flipH="1" flipV="1">
                  <a:off x="3174243" y="1717729"/>
                  <a:ext cx="3800" cy="19623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C78E19ED-27A5-4C29-AF08-CE696F33493D}"/>
                  </a:ext>
                </a:extLst>
              </p:cNvPr>
              <p:cNvGrpSpPr/>
              <p:nvPr/>
            </p:nvGrpSpPr>
            <p:grpSpPr>
              <a:xfrm>
                <a:off x="5716312" y="1072894"/>
                <a:ext cx="2538420" cy="4558416"/>
                <a:chOff x="5716312" y="1568634"/>
                <a:chExt cx="2538420" cy="4558416"/>
              </a:xfrm>
            </p:grpSpPr>
            <p:grpSp>
              <p:nvGrpSpPr>
                <p:cNvPr id="68" name="Group 67">
                  <a:extLst>
                    <a:ext uri="{FF2B5EF4-FFF2-40B4-BE49-F238E27FC236}">
                      <a16:creationId xmlns:a16="http://schemas.microsoft.com/office/drawing/2014/main" id="{F4007512-26D8-4380-A91D-229B2FE84A6C}"/>
                    </a:ext>
                  </a:extLst>
                </p:cNvPr>
                <p:cNvGrpSpPr/>
                <p:nvPr/>
              </p:nvGrpSpPr>
              <p:grpSpPr>
                <a:xfrm flipH="1">
                  <a:off x="5716313" y="1568634"/>
                  <a:ext cx="2538419" cy="2119563"/>
                  <a:chOff x="639777" y="1560490"/>
                  <a:chExt cx="2538268" cy="2119563"/>
                </a:xfrm>
              </p:grpSpPr>
              <p:sp>
                <p:nvSpPr>
                  <p:cNvPr id="70" name="Arc 69">
                    <a:extLst>
                      <a:ext uri="{FF2B5EF4-FFF2-40B4-BE49-F238E27FC236}">
                        <a16:creationId xmlns:a16="http://schemas.microsoft.com/office/drawing/2014/main" id="{6E16E769-334C-4548-A629-E676E55E9BF2}"/>
                      </a:ext>
                    </a:extLst>
                  </p:cNvPr>
                  <p:cNvSpPr/>
                  <p:nvPr/>
                </p:nvSpPr>
                <p:spPr>
                  <a:xfrm>
                    <a:off x="2228710" y="1560490"/>
                    <a:ext cx="949335"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2B07E20A-6DBD-4944-A820-FCD786BD3A9A}"/>
                      </a:ext>
                    </a:extLst>
                  </p:cNvPr>
                  <p:cNvSpPr/>
                  <p:nvPr/>
                </p:nvSpPr>
                <p:spPr>
                  <a:xfrm flipH="1">
                    <a:off x="639777" y="1560491"/>
                    <a:ext cx="962882"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9E58D3E4-8957-44B7-B008-49111D069CE2}"/>
                      </a:ext>
                    </a:extLst>
                  </p:cNvPr>
                  <p:cNvCxnSpPr>
                    <a:endCxn id="70" idx="0"/>
                  </p:cNvCxnSpPr>
                  <p:nvPr/>
                </p:nvCxnSpPr>
                <p:spPr>
                  <a:xfrm>
                    <a:off x="1121218" y="1560490"/>
                    <a:ext cx="15821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622AC5B-25D8-47E1-BAE2-9D8876EB8E60}"/>
                      </a:ext>
                    </a:extLst>
                  </p:cNvPr>
                  <p:cNvCxnSpPr/>
                  <p:nvPr/>
                </p:nvCxnSpPr>
                <p:spPr>
                  <a:xfrm>
                    <a:off x="3178045" y="2018976"/>
                    <a:ext cx="0" cy="166107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6F6D23AC-2995-4414-B5EC-5E2062D67B66}"/>
                    </a:ext>
                  </a:extLst>
                </p:cNvPr>
                <p:cNvCxnSpPr>
                  <a:endCxn id="75" idx="2"/>
                </p:cNvCxnSpPr>
                <p:nvPr/>
              </p:nvCxnSpPr>
              <p:spPr>
                <a:xfrm flipH="1">
                  <a:off x="5716312" y="3688197"/>
                  <a:ext cx="2" cy="2438853"/>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29EEDE44-C2D9-4C76-810D-E3014102C4EB}"/>
                </a:ext>
              </a:extLst>
            </p:cNvPr>
            <p:cNvCxnSpPr>
              <a:stCxn id="71" idx="2"/>
            </p:cNvCxnSpPr>
            <p:nvPr/>
          </p:nvCxnSpPr>
          <p:spPr>
            <a:xfrm>
              <a:off x="8254732" y="1530095"/>
              <a:ext cx="0" cy="21499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13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11</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4E805416-7F86-463B-AA35-18F0EE7D9C8E}"/>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Track </a:t>
            </a:r>
            <a:r>
              <a:rPr lang="en-US" sz="2000">
                <a:solidFill>
                  <a:srgbClr val="015CAB"/>
                </a:solidFill>
              </a:rPr>
              <a:t>Record (November </a:t>
            </a:r>
            <a:r>
              <a:rPr lang="en-US" sz="2000" dirty="0">
                <a:solidFill>
                  <a:srgbClr val="015CAB"/>
                </a:solidFill>
              </a:rPr>
              <a:t>2023)</a:t>
            </a:r>
          </a:p>
        </p:txBody>
      </p:sp>
      <p:pic>
        <p:nvPicPr>
          <p:cNvPr id="130" name="Picture 129">
            <a:extLst>
              <a:ext uri="{FF2B5EF4-FFF2-40B4-BE49-F238E27FC236}">
                <a16:creationId xmlns:a16="http://schemas.microsoft.com/office/drawing/2014/main" id="{2C5F0410-1D21-4506-AAEB-6D25951FE1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9263" y="1675918"/>
            <a:ext cx="2783396" cy="3135405"/>
          </a:xfrm>
          <a:prstGeom prst="rect">
            <a:avLst/>
          </a:prstGeom>
          <a:ln>
            <a:noFill/>
          </a:ln>
        </p:spPr>
      </p:pic>
      <p:sp>
        <p:nvSpPr>
          <p:cNvPr id="336" name="Rectangle 335">
            <a:extLst>
              <a:ext uri="{FF2B5EF4-FFF2-40B4-BE49-F238E27FC236}">
                <a16:creationId xmlns:a16="http://schemas.microsoft.com/office/drawing/2014/main" id="{0C683FF6-08D2-4EA2-A868-0976E14D8AE9}"/>
              </a:ext>
            </a:extLst>
          </p:cNvPr>
          <p:cNvSpPr/>
          <p:nvPr/>
        </p:nvSpPr>
        <p:spPr bwMode="auto">
          <a:xfrm>
            <a:off x="1387135" y="903179"/>
            <a:ext cx="4999592" cy="1201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400">
              <a:solidFill>
                <a:srgbClr val="07487E"/>
              </a:solidFill>
              <a:latin typeface="Arial" charset="0"/>
            </a:endParaRPr>
          </a:p>
        </p:txBody>
      </p:sp>
      <p:pic>
        <p:nvPicPr>
          <p:cNvPr id="337" name="Picture 336">
            <a:extLst>
              <a:ext uri="{FF2B5EF4-FFF2-40B4-BE49-F238E27FC236}">
                <a16:creationId xmlns:a16="http://schemas.microsoft.com/office/drawing/2014/main" id="{CBD60DF4-6B3F-4E65-A37B-91A14CF59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001" y="3107427"/>
            <a:ext cx="488680" cy="233943"/>
          </a:xfrm>
          <a:prstGeom prst="rect">
            <a:avLst/>
          </a:prstGeom>
        </p:spPr>
      </p:pic>
      <p:pic>
        <p:nvPicPr>
          <p:cNvPr id="338" name="Picture 337">
            <a:extLst>
              <a:ext uri="{FF2B5EF4-FFF2-40B4-BE49-F238E27FC236}">
                <a16:creationId xmlns:a16="http://schemas.microsoft.com/office/drawing/2014/main" id="{3673EEDA-647C-45EE-9631-9E6697A1A6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674" y="3879120"/>
            <a:ext cx="556016" cy="218932"/>
          </a:xfrm>
          <a:prstGeom prst="rect">
            <a:avLst/>
          </a:prstGeom>
        </p:spPr>
      </p:pic>
      <p:pic>
        <p:nvPicPr>
          <p:cNvPr id="339" name="Picture 338">
            <a:extLst>
              <a:ext uri="{FF2B5EF4-FFF2-40B4-BE49-F238E27FC236}">
                <a16:creationId xmlns:a16="http://schemas.microsoft.com/office/drawing/2014/main" id="{33F55E5F-F1B8-45D2-8D31-BECFEF0099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0576" y="984477"/>
            <a:ext cx="545684" cy="137539"/>
          </a:xfrm>
          <a:prstGeom prst="rect">
            <a:avLst/>
          </a:prstGeom>
        </p:spPr>
      </p:pic>
      <p:pic>
        <p:nvPicPr>
          <p:cNvPr id="340" name="Picture 339">
            <a:extLst>
              <a:ext uri="{FF2B5EF4-FFF2-40B4-BE49-F238E27FC236}">
                <a16:creationId xmlns:a16="http://schemas.microsoft.com/office/drawing/2014/main" id="{6203FF7D-F3B5-4AE5-87AE-219D95F9EA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8843" y="3820806"/>
            <a:ext cx="701872" cy="119214"/>
          </a:xfrm>
          <a:prstGeom prst="rect">
            <a:avLst/>
          </a:prstGeom>
        </p:spPr>
      </p:pic>
      <p:pic>
        <p:nvPicPr>
          <p:cNvPr id="341" name="Picture 340">
            <a:extLst>
              <a:ext uri="{FF2B5EF4-FFF2-40B4-BE49-F238E27FC236}">
                <a16:creationId xmlns:a16="http://schemas.microsoft.com/office/drawing/2014/main" id="{F51C9AFD-CC17-4369-A798-D0A9CCC66C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3857" y="1718093"/>
            <a:ext cx="311472" cy="311472"/>
          </a:xfrm>
          <a:prstGeom prst="rect">
            <a:avLst/>
          </a:prstGeom>
        </p:spPr>
      </p:pic>
      <p:pic>
        <p:nvPicPr>
          <p:cNvPr id="342" name="Picture 341">
            <a:extLst>
              <a:ext uri="{FF2B5EF4-FFF2-40B4-BE49-F238E27FC236}">
                <a16:creationId xmlns:a16="http://schemas.microsoft.com/office/drawing/2014/main" id="{15783072-F7BE-44C6-A88D-2A804DF4B8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63274" y="976862"/>
            <a:ext cx="464842" cy="190526"/>
          </a:xfrm>
          <a:prstGeom prst="rect">
            <a:avLst/>
          </a:prstGeom>
        </p:spPr>
      </p:pic>
      <p:pic>
        <p:nvPicPr>
          <p:cNvPr id="343" name="Picture 342">
            <a:extLst>
              <a:ext uri="{FF2B5EF4-FFF2-40B4-BE49-F238E27FC236}">
                <a16:creationId xmlns:a16="http://schemas.microsoft.com/office/drawing/2014/main" id="{62B64B5E-F8E7-4FE6-BF9F-55D0C48D840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12270" y="1710446"/>
            <a:ext cx="611433" cy="67439"/>
          </a:xfrm>
          <a:prstGeom prst="rect">
            <a:avLst/>
          </a:prstGeom>
        </p:spPr>
      </p:pic>
      <p:pic>
        <p:nvPicPr>
          <p:cNvPr id="344" name="Picture 343">
            <a:extLst>
              <a:ext uri="{FF2B5EF4-FFF2-40B4-BE49-F238E27FC236}">
                <a16:creationId xmlns:a16="http://schemas.microsoft.com/office/drawing/2014/main" id="{4EE14F9F-19FF-4ACE-8367-6574C9C7E26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90580" y="1255142"/>
            <a:ext cx="607888" cy="147223"/>
          </a:xfrm>
          <a:prstGeom prst="rect">
            <a:avLst/>
          </a:prstGeom>
        </p:spPr>
      </p:pic>
      <p:pic>
        <p:nvPicPr>
          <p:cNvPr id="345" name="Picture 344">
            <a:extLst>
              <a:ext uri="{FF2B5EF4-FFF2-40B4-BE49-F238E27FC236}">
                <a16:creationId xmlns:a16="http://schemas.microsoft.com/office/drawing/2014/main" id="{46999124-7424-4A3C-A0FD-81469E7283B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14656" y="2149466"/>
            <a:ext cx="297352" cy="116950"/>
          </a:xfrm>
          <a:prstGeom prst="rect">
            <a:avLst/>
          </a:prstGeom>
        </p:spPr>
      </p:pic>
      <p:pic>
        <p:nvPicPr>
          <p:cNvPr id="346" name="Picture 345">
            <a:extLst>
              <a:ext uri="{FF2B5EF4-FFF2-40B4-BE49-F238E27FC236}">
                <a16:creationId xmlns:a16="http://schemas.microsoft.com/office/drawing/2014/main" id="{64DEE03A-44DC-49FF-A59A-CE27B1B4D1A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16109" y="1005125"/>
            <a:ext cx="749076" cy="179991"/>
          </a:xfrm>
          <a:prstGeom prst="rect">
            <a:avLst/>
          </a:prstGeom>
        </p:spPr>
      </p:pic>
      <p:pic>
        <p:nvPicPr>
          <p:cNvPr id="347" name="Picture 346">
            <a:extLst>
              <a:ext uri="{FF2B5EF4-FFF2-40B4-BE49-F238E27FC236}">
                <a16:creationId xmlns:a16="http://schemas.microsoft.com/office/drawing/2014/main" id="{EFFBC9FF-3CCB-4F7C-BC77-5B45AC2C2B5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348383" y="4996044"/>
            <a:ext cx="547743" cy="201636"/>
          </a:xfrm>
          <a:prstGeom prst="rect">
            <a:avLst/>
          </a:prstGeom>
        </p:spPr>
      </p:pic>
      <p:pic>
        <p:nvPicPr>
          <p:cNvPr id="348" name="Picture 347">
            <a:extLst>
              <a:ext uri="{FF2B5EF4-FFF2-40B4-BE49-F238E27FC236}">
                <a16:creationId xmlns:a16="http://schemas.microsoft.com/office/drawing/2014/main" id="{89F9355D-7F19-49AC-BFE9-EADBB2138B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449722" y="1456395"/>
            <a:ext cx="575619" cy="115260"/>
          </a:xfrm>
          <a:prstGeom prst="rect">
            <a:avLst/>
          </a:prstGeom>
        </p:spPr>
      </p:pic>
      <p:pic>
        <p:nvPicPr>
          <p:cNvPr id="349" name="Picture 348">
            <a:extLst>
              <a:ext uri="{FF2B5EF4-FFF2-40B4-BE49-F238E27FC236}">
                <a16:creationId xmlns:a16="http://schemas.microsoft.com/office/drawing/2014/main" id="{64A8E4BA-A0B4-4B45-A7B5-972E8CFC8F8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10537" y="4810482"/>
            <a:ext cx="503484" cy="116570"/>
          </a:xfrm>
          <a:prstGeom prst="rect">
            <a:avLst/>
          </a:prstGeom>
        </p:spPr>
      </p:pic>
      <p:pic>
        <p:nvPicPr>
          <p:cNvPr id="350" name="Picture 349">
            <a:extLst>
              <a:ext uri="{FF2B5EF4-FFF2-40B4-BE49-F238E27FC236}">
                <a16:creationId xmlns:a16="http://schemas.microsoft.com/office/drawing/2014/main" id="{7A6AAFCD-ED51-47DE-BC35-571A34B1E84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142089" y="3605707"/>
            <a:ext cx="796078" cy="123495"/>
          </a:xfrm>
          <a:prstGeom prst="rect">
            <a:avLst/>
          </a:prstGeom>
        </p:spPr>
      </p:pic>
      <p:pic>
        <p:nvPicPr>
          <p:cNvPr id="351" name="Picture 350">
            <a:extLst>
              <a:ext uri="{FF2B5EF4-FFF2-40B4-BE49-F238E27FC236}">
                <a16:creationId xmlns:a16="http://schemas.microsoft.com/office/drawing/2014/main" id="{B59ED94E-DA30-47EE-A062-31631742E64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088555" y="3103818"/>
            <a:ext cx="423453" cy="149299"/>
          </a:xfrm>
          <a:prstGeom prst="rect">
            <a:avLst/>
          </a:prstGeom>
        </p:spPr>
      </p:pic>
      <p:pic>
        <p:nvPicPr>
          <p:cNvPr id="352" name="Picture 351">
            <a:extLst>
              <a:ext uri="{FF2B5EF4-FFF2-40B4-BE49-F238E27FC236}">
                <a16:creationId xmlns:a16="http://schemas.microsoft.com/office/drawing/2014/main" id="{F2A537CA-F82A-45BE-9388-057E4035038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6793" y="2308665"/>
            <a:ext cx="307074" cy="175650"/>
          </a:xfrm>
          <a:prstGeom prst="rect">
            <a:avLst/>
          </a:prstGeom>
        </p:spPr>
      </p:pic>
      <p:pic>
        <p:nvPicPr>
          <p:cNvPr id="353" name="Picture 352">
            <a:extLst>
              <a:ext uri="{FF2B5EF4-FFF2-40B4-BE49-F238E27FC236}">
                <a16:creationId xmlns:a16="http://schemas.microsoft.com/office/drawing/2014/main" id="{F7AAAFE7-61E8-4689-B6F7-817C607C28A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914472" y="3733475"/>
            <a:ext cx="347811" cy="347811"/>
          </a:xfrm>
          <a:prstGeom prst="rect">
            <a:avLst/>
          </a:prstGeom>
        </p:spPr>
      </p:pic>
      <p:pic>
        <p:nvPicPr>
          <p:cNvPr id="354" name="Picture 353">
            <a:extLst>
              <a:ext uri="{FF2B5EF4-FFF2-40B4-BE49-F238E27FC236}">
                <a16:creationId xmlns:a16="http://schemas.microsoft.com/office/drawing/2014/main" id="{3D7343B8-CA7B-433A-A3EB-44C2237A4D5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00285" y="1137586"/>
            <a:ext cx="403871" cy="337582"/>
          </a:xfrm>
          <a:prstGeom prst="rect">
            <a:avLst/>
          </a:prstGeom>
        </p:spPr>
      </p:pic>
      <p:pic>
        <p:nvPicPr>
          <p:cNvPr id="355" name="Picture 354">
            <a:extLst>
              <a:ext uri="{FF2B5EF4-FFF2-40B4-BE49-F238E27FC236}">
                <a16:creationId xmlns:a16="http://schemas.microsoft.com/office/drawing/2014/main" id="{31E4FD13-F957-4C81-A2DA-821CC26BB3A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135347" y="3792013"/>
            <a:ext cx="664170" cy="140063"/>
          </a:xfrm>
          <a:prstGeom prst="rect">
            <a:avLst/>
          </a:prstGeom>
        </p:spPr>
      </p:pic>
      <p:pic>
        <p:nvPicPr>
          <p:cNvPr id="356" name="Picture 355">
            <a:extLst>
              <a:ext uri="{FF2B5EF4-FFF2-40B4-BE49-F238E27FC236}">
                <a16:creationId xmlns:a16="http://schemas.microsoft.com/office/drawing/2014/main" id="{2CCA7E3D-8F19-421D-9652-734018140DC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67537" y="4275412"/>
            <a:ext cx="551530" cy="167950"/>
          </a:xfrm>
          <a:prstGeom prst="rect">
            <a:avLst/>
          </a:prstGeom>
        </p:spPr>
      </p:pic>
      <p:pic>
        <p:nvPicPr>
          <p:cNvPr id="357" name="Picture 356">
            <a:extLst>
              <a:ext uri="{FF2B5EF4-FFF2-40B4-BE49-F238E27FC236}">
                <a16:creationId xmlns:a16="http://schemas.microsoft.com/office/drawing/2014/main" id="{C0A54AD7-AFBF-4D08-80F0-325E990F23D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096159" y="1500973"/>
            <a:ext cx="632277" cy="164830"/>
          </a:xfrm>
          <a:prstGeom prst="rect">
            <a:avLst/>
          </a:prstGeom>
        </p:spPr>
      </p:pic>
      <p:pic>
        <p:nvPicPr>
          <p:cNvPr id="358" name="Picture 357">
            <a:extLst>
              <a:ext uri="{FF2B5EF4-FFF2-40B4-BE49-F238E27FC236}">
                <a16:creationId xmlns:a16="http://schemas.microsoft.com/office/drawing/2014/main" id="{12A6D6F7-36A4-4EE3-9CB7-4889FD78C71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128999" y="2822699"/>
            <a:ext cx="486862" cy="166432"/>
          </a:xfrm>
          <a:prstGeom prst="rect">
            <a:avLst/>
          </a:prstGeom>
        </p:spPr>
      </p:pic>
      <p:pic>
        <p:nvPicPr>
          <p:cNvPr id="359" name="Picture 358">
            <a:extLst>
              <a:ext uri="{FF2B5EF4-FFF2-40B4-BE49-F238E27FC236}">
                <a16:creationId xmlns:a16="http://schemas.microsoft.com/office/drawing/2014/main" id="{952E30E0-4D8F-4515-8821-0A66A73E236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895515" y="3466551"/>
            <a:ext cx="525824" cy="205948"/>
          </a:xfrm>
          <a:prstGeom prst="rect">
            <a:avLst/>
          </a:prstGeom>
        </p:spPr>
      </p:pic>
      <p:pic>
        <p:nvPicPr>
          <p:cNvPr id="360" name="Picture 359">
            <a:extLst>
              <a:ext uri="{FF2B5EF4-FFF2-40B4-BE49-F238E27FC236}">
                <a16:creationId xmlns:a16="http://schemas.microsoft.com/office/drawing/2014/main" id="{55F60597-D074-4940-8133-63175CD5AB09}"/>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037518" y="3652212"/>
            <a:ext cx="464864" cy="153987"/>
          </a:xfrm>
          <a:prstGeom prst="rect">
            <a:avLst/>
          </a:prstGeom>
        </p:spPr>
      </p:pic>
      <p:pic>
        <p:nvPicPr>
          <p:cNvPr id="361" name="Picture 360">
            <a:extLst>
              <a:ext uri="{FF2B5EF4-FFF2-40B4-BE49-F238E27FC236}">
                <a16:creationId xmlns:a16="http://schemas.microsoft.com/office/drawing/2014/main" id="{46BDDCED-F856-4C00-B11E-5E98EEEC6D3A}"/>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751207" y="1285512"/>
            <a:ext cx="469692" cy="263122"/>
          </a:xfrm>
          <a:prstGeom prst="rect">
            <a:avLst/>
          </a:prstGeom>
        </p:spPr>
      </p:pic>
      <p:pic>
        <p:nvPicPr>
          <p:cNvPr id="362" name="Picture 361">
            <a:extLst>
              <a:ext uri="{FF2B5EF4-FFF2-40B4-BE49-F238E27FC236}">
                <a16:creationId xmlns:a16="http://schemas.microsoft.com/office/drawing/2014/main" id="{2DDAAFD2-F843-4DAF-801D-4BCF18AB676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41001" y="2875177"/>
            <a:ext cx="602297" cy="130177"/>
          </a:xfrm>
          <a:prstGeom prst="rect">
            <a:avLst/>
          </a:prstGeom>
        </p:spPr>
      </p:pic>
      <p:pic>
        <p:nvPicPr>
          <p:cNvPr id="363" name="Picture 4" descr="AZIMO">
            <a:extLst>
              <a:ext uri="{FF2B5EF4-FFF2-40B4-BE49-F238E27FC236}">
                <a16:creationId xmlns:a16="http://schemas.microsoft.com/office/drawing/2014/main" id="{E1BCA924-3F3C-4795-A570-6DA87DA03D64}"/>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661277" y="1014197"/>
            <a:ext cx="352762" cy="168876"/>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363">
            <a:extLst>
              <a:ext uri="{FF2B5EF4-FFF2-40B4-BE49-F238E27FC236}">
                <a16:creationId xmlns:a16="http://schemas.microsoft.com/office/drawing/2014/main" id="{A8026592-A159-4C42-95EA-4A3EC850DCCD}"/>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278656" y="4531314"/>
            <a:ext cx="479270" cy="215672"/>
          </a:xfrm>
          <a:prstGeom prst="rect">
            <a:avLst/>
          </a:prstGeom>
        </p:spPr>
      </p:pic>
      <p:pic>
        <p:nvPicPr>
          <p:cNvPr id="365" name="Picture 364">
            <a:extLst>
              <a:ext uri="{FF2B5EF4-FFF2-40B4-BE49-F238E27FC236}">
                <a16:creationId xmlns:a16="http://schemas.microsoft.com/office/drawing/2014/main" id="{9E4E0A68-789E-48A5-9AB5-FEA256E4CCFE}"/>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2999669" y="1817241"/>
            <a:ext cx="481116" cy="137461"/>
          </a:xfrm>
          <a:prstGeom prst="rect">
            <a:avLst/>
          </a:prstGeom>
        </p:spPr>
      </p:pic>
      <p:pic>
        <p:nvPicPr>
          <p:cNvPr id="366" name="Picture 365">
            <a:extLst>
              <a:ext uri="{FF2B5EF4-FFF2-40B4-BE49-F238E27FC236}">
                <a16:creationId xmlns:a16="http://schemas.microsoft.com/office/drawing/2014/main" id="{1DD4B1FC-7561-4153-96AE-E2E821AA8265}"/>
              </a:ext>
            </a:extLst>
          </p:cNvPr>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a:off x="4017186" y="3414756"/>
            <a:ext cx="454360" cy="136308"/>
          </a:xfrm>
          <a:prstGeom prst="rect">
            <a:avLst/>
          </a:prstGeom>
        </p:spPr>
      </p:pic>
      <p:pic>
        <p:nvPicPr>
          <p:cNvPr id="367" name="Picture 366">
            <a:extLst>
              <a:ext uri="{FF2B5EF4-FFF2-40B4-BE49-F238E27FC236}">
                <a16:creationId xmlns:a16="http://schemas.microsoft.com/office/drawing/2014/main" id="{EED8355E-7095-4E58-B27B-E5171C5BF203}"/>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4355828" y="1202678"/>
            <a:ext cx="505774" cy="126444"/>
          </a:xfrm>
          <a:prstGeom prst="rect">
            <a:avLst/>
          </a:prstGeom>
        </p:spPr>
      </p:pic>
      <p:pic>
        <p:nvPicPr>
          <p:cNvPr id="368" name="Picture 367">
            <a:extLst>
              <a:ext uri="{FF2B5EF4-FFF2-40B4-BE49-F238E27FC236}">
                <a16:creationId xmlns:a16="http://schemas.microsoft.com/office/drawing/2014/main" id="{7CAC28BB-1FF8-4189-9792-D2B50933BBC7}"/>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805296" y="4501030"/>
            <a:ext cx="720299" cy="344824"/>
          </a:xfrm>
          <a:prstGeom prst="rect">
            <a:avLst/>
          </a:prstGeom>
        </p:spPr>
      </p:pic>
      <p:pic>
        <p:nvPicPr>
          <p:cNvPr id="369" name="Picture 368">
            <a:extLst>
              <a:ext uri="{FF2B5EF4-FFF2-40B4-BE49-F238E27FC236}">
                <a16:creationId xmlns:a16="http://schemas.microsoft.com/office/drawing/2014/main" id="{11C21E48-50EE-4C7F-8551-27865B81CEBF}"/>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03740" y="4514465"/>
            <a:ext cx="874163" cy="418483"/>
          </a:xfrm>
          <a:prstGeom prst="rect">
            <a:avLst/>
          </a:prstGeom>
        </p:spPr>
      </p:pic>
      <p:pic>
        <p:nvPicPr>
          <p:cNvPr id="370" name="Picture 369">
            <a:extLst>
              <a:ext uri="{FF2B5EF4-FFF2-40B4-BE49-F238E27FC236}">
                <a16:creationId xmlns:a16="http://schemas.microsoft.com/office/drawing/2014/main" id="{2E3E0F8F-B606-4EFA-BCE7-60EC6A92B68B}"/>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771558" y="4168884"/>
            <a:ext cx="939005" cy="449523"/>
          </a:xfrm>
          <a:prstGeom prst="rect">
            <a:avLst/>
          </a:prstGeom>
        </p:spPr>
      </p:pic>
      <p:pic>
        <p:nvPicPr>
          <p:cNvPr id="371" name="Picture 370">
            <a:extLst>
              <a:ext uri="{FF2B5EF4-FFF2-40B4-BE49-F238E27FC236}">
                <a16:creationId xmlns:a16="http://schemas.microsoft.com/office/drawing/2014/main" id="{FCE6D47B-2CB3-4F94-B907-884456027302}"/>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a:off x="648458" y="2652803"/>
            <a:ext cx="839460" cy="189555"/>
          </a:xfrm>
          <a:prstGeom prst="rect">
            <a:avLst/>
          </a:prstGeom>
        </p:spPr>
      </p:pic>
      <p:pic>
        <p:nvPicPr>
          <p:cNvPr id="372" name="Picture 371">
            <a:extLst>
              <a:ext uri="{FF2B5EF4-FFF2-40B4-BE49-F238E27FC236}">
                <a16:creationId xmlns:a16="http://schemas.microsoft.com/office/drawing/2014/main" id="{4998C7AD-CDD8-4C59-A467-C36C15D554D1}"/>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3524300" y="4396380"/>
            <a:ext cx="473400" cy="226628"/>
          </a:xfrm>
          <a:prstGeom prst="rect">
            <a:avLst/>
          </a:prstGeom>
        </p:spPr>
      </p:pic>
      <p:pic>
        <p:nvPicPr>
          <p:cNvPr id="373" name="Picture 372">
            <a:extLst>
              <a:ext uri="{FF2B5EF4-FFF2-40B4-BE49-F238E27FC236}">
                <a16:creationId xmlns:a16="http://schemas.microsoft.com/office/drawing/2014/main" id="{86397E51-7EC9-4C52-A93D-2604734BAE98}"/>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1856516" y="1292063"/>
            <a:ext cx="481838" cy="118119"/>
          </a:xfrm>
          <a:prstGeom prst="rect">
            <a:avLst/>
          </a:prstGeom>
        </p:spPr>
      </p:pic>
      <p:pic>
        <p:nvPicPr>
          <p:cNvPr id="374" name="Picture 373">
            <a:extLst>
              <a:ext uri="{FF2B5EF4-FFF2-40B4-BE49-F238E27FC236}">
                <a16:creationId xmlns:a16="http://schemas.microsoft.com/office/drawing/2014/main" id="{6745B67B-5F5B-4FAD-B40D-598F715AEAF8}"/>
              </a:ext>
            </a:extLst>
          </p:cNvPr>
          <p:cNvPicPr>
            <a:picLocks noChangeAspect="1"/>
          </p:cNvPicPr>
          <p:nvPr/>
        </p:nvPicPr>
        <p:blipFill rotWithShape="1">
          <a:blip r:embed="rId40" cstate="screen">
            <a:extLst>
              <a:ext uri="{28A0092B-C50C-407E-A947-70E740481C1C}">
                <a14:useLocalDpi xmlns:a14="http://schemas.microsoft.com/office/drawing/2010/main"/>
              </a:ext>
            </a:extLst>
          </a:blip>
          <a:srcRect/>
          <a:stretch/>
        </p:blipFill>
        <p:spPr>
          <a:xfrm>
            <a:off x="1258246" y="2889375"/>
            <a:ext cx="399557" cy="182655"/>
          </a:xfrm>
          <a:prstGeom prst="rect">
            <a:avLst/>
          </a:prstGeom>
        </p:spPr>
      </p:pic>
      <p:pic>
        <p:nvPicPr>
          <p:cNvPr id="375" name="Picture 374">
            <a:extLst>
              <a:ext uri="{FF2B5EF4-FFF2-40B4-BE49-F238E27FC236}">
                <a16:creationId xmlns:a16="http://schemas.microsoft.com/office/drawing/2014/main" id="{73054B51-8CA8-4490-A5CE-EB2C9E349E31}"/>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303608" y="4857752"/>
            <a:ext cx="774583" cy="370811"/>
          </a:xfrm>
          <a:prstGeom prst="rect">
            <a:avLst/>
          </a:prstGeom>
        </p:spPr>
      </p:pic>
      <p:pic>
        <p:nvPicPr>
          <p:cNvPr id="376" name="Picture 375">
            <a:extLst>
              <a:ext uri="{FF2B5EF4-FFF2-40B4-BE49-F238E27FC236}">
                <a16:creationId xmlns:a16="http://schemas.microsoft.com/office/drawing/2014/main" id="{3DCBCB09-F3FF-43F2-88B2-D35F55B9558D}"/>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90905" y="3092843"/>
            <a:ext cx="493818" cy="236402"/>
          </a:xfrm>
          <a:prstGeom prst="rect">
            <a:avLst/>
          </a:prstGeom>
        </p:spPr>
      </p:pic>
      <p:pic>
        <p:nvPicPr>
          <p:cNvPr id="377" name="Picture 376">
            <a:extLst>
              <a:ext uri="{FF2B5EF4-FFF2-40B4-BE49-F238E27FC236}">
                <a16:creationId xmlns:a16="http://schemas.microsoft.com/office/drawing/2014/main" id="{E883E50D-C390-4C9E-AB7A-8FDA97E32F29}"/>
              </a:ext>
            </a:extLst>
          </p:cNvPr>
          <p:cNvPicPr>
            <a:picLocks noChangeAspect="1"/>
          </p:cNvPicPr>
          <p:nvPr/>
        </p:nvPicPr>
        <p:blipFill rotWithShape="1">
          <a:blip r:embed="rId43" cstate="screen">
            <a:extLst>
              <a:ext uri="{28A0092B-C50C-407E-A947-70E740481C1C}">
                <a14:useLocalDpi xmlns:a14="http://schemas.microsoft.com/office/drawing/2010/main"/>
              </a:ext>
            </a:extLst>
          </a:blip>
          <a:srcRect r="-77"/>
          <a:stretch/>
        </p:blipFill>
        <p:spPr>
          <a:xfrm>
            <a:off x="306248" y="4013299"/>
            <a:ext cx="501310" cy="121006"/>
          </a:xfrm>
          <a:prstGeom prst="rect">
            <a:avLst/>
          </a:prstGeom>
        </p:spPr>
      </p:pic>
      <p:pic>
        <p:nvPicPr>
          <p:cNvPr id="378" name="Picture 377">
            <a:extLst>
              <a:ext uri="{FF2B5EF4-FFF2-40B4-BE49-F238E27FC236}">
                <a16:creationId xmlns:a16="http://schemas.microsoft.com/office/drawing/2014/main" id="{F78FE095-1A1C-417F-A79F-FFC736410D5D}"/>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2820389" y="3988841"/>
            <a:ext cx="678292" cy="324715"/>
          </a:xfrm>
          <a:prstGeom prst="rect">
            <a:avLst/>
          </a:prstGeom>
        </p:spPr>
      </p:pic>
      <p:pic>
        <p:nvPicPr>
          <p:cNvPr id="379" name="Picture 378">
            <a:extLst>
              <a:ext uri="{FF2B5EF4-FFF2-40B4-BE49-F238E27FC236}">
                <a16:creationId xmlns:a16="http://schemas.microsoft.com/office/drawing/2014/main" id="{335894B6-9595-4E9C-B2B7-DEE723AF30D6}"/>
              </a:ext>
            </a:extLst>
          </p:cNvPr>
          <p:cNvPicPr>
            <a:picLocks noChangeAspect="1"/>
          </p:cNvPicPr>
          <p:nvPr/>
        </p:nvPicPr>
        <p:blipFill rotWithShape="1">
          <a:blip r:embed="rId45" cstate="screen">
            <a:extLst>
              <a:ext uri="{28A0092B-C50C-407E-A947-70E740481C1C}">
                <a14:useLocalDpi xmlns:a14="http://schemas.microsoft.com/office/drawing/2010/main"/>
              </a:ext>
            </a:extLst>
          </a:blip>
          <a:srcRect/>
          <a:stretch/>
        </p:blipFill>
        <p:spPr>
          <a:xfrm>
            <a:off x="2339369" y="4070964"/>
            <a:ext cx="442659" cy="96230"/>
          </a:xfrm>
          <a:prstGeom prst="rect">
            <a:avLst/>
          </a:prstGeom>
        </p:spPr>
      </p:pic>
      <p:pic>
        <p:nvPicPr>
          <p:cNvPr id="380" name="Picture 379">
            <a:extLst>
              <a:ext uri="{FF2B5EF4-FFF2-40B4-BE49-F238E27FC236}">
                <a16:creationId xmlns:a16="http://schemas.microsoft.com/office/drawing/2014/main" id="{B779BD0A-06FC-47DE-9A2A-31925FED87A2}"/>
              </a:ext>
            </a:extLst>
          </p:cNvPr>
          <p:cNvPicPr>
            <a:picLocks noChangeAspect="1"/>
          </p:cNvPicPr>
          <p:nvPr/>
        </p:nvPicPr>
        <p:blipFill rotWithShape="1">
          <a:blip r:embed="rId46" cstate="screen">
            <a:extLst>
              <a:ext uri="{28A0092B-C50C-407E-A947-70E740481C1C}">
                <a14:useLocalDpi xmlns:a14="http://schemas.microsoft.com/office/drawing/2010/main"/>
              </a:ext>
            </a:extLst>
          </a:blip>
          <a:srcRect/>
          <a:stretch/>
        </p:blipFill>
        <p:spPr>
          <a:xfrm>
            <a:off x="2962751" y="1565445"/>
            <a:ext cx="424625" cy="80335"/>
          </a:xfrm>
          <a:prstGeom prst="rect">
            <a:avLst/>
          </a:prstGeom>
        </p:spPr>
      </p:pic>
      <p:pic>
        <p:nvPicPr>
          <p:cNvPr id="381" name="Picture 380">
            <a:extLst>
              <a:ext uri="{FF2B5EF4-FFF2-40B4-BE49-F238E27FC236}">
                <a16:creationId xmlns:a16="http://schemas.microsoft.com/office/drawing/2014/main" id="{994B3138-3B4A-41EF-B7E6-EDA3CF601F13}"/>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3498681" y="4064726"/>
            <a:ext cx="597661" cy="286114"/>
          </a:xfrm>
          <a:prstGeom prst="rect">
            <a:avLst/>
          </a:prstGeom>
        </p:spPr>
      </p:pic>
      <p:pic>
        <p:nvPicPr>
          <p:cNvPr id="382" name="Picture 381">
            <a:extLst>
              <a:ext uri="{FF2B5EF4-FFF2-40B4-BE49-F238E27FC236}">
                <a16:creationId xmlns:a16="http://schemas.microsoft.com/office/drawing/2014/main" id="{3B703165-0717-4F01-B573-6F158136D402}"/>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1090580" y="5158404"/>
            <a:ext cx="413703" cy="198049"/>
          </a:xfrm>
          <a:prstGeom prst="rect">
            <a:avLst/>
          </a:prstGeom>
        </p:spPr>
      </p:pic>
      <p:pic>
        <p:nvPicPr>
          <p:cNvPr id="383" name="Picture 382">
            <a:extLst>
              <a:ext uri="{FF2B5EF4-FFF2-40B4-BE49-F238E27FC236}">
                <a16:creationId xmlns:a16="http://schemas.microsoft.com/office/drawing/2014/main" id="{DC2CD684-3140-4E13-8555-C507DA961CEA}"/>
              </a:ext>
            </a:extLst>
          </p:cNvPr>
          <p:cNvPicPr>
            <a:picLocks noChangeAspect="1"/>
          </p:cNvPicPr>
          <p:nvPr/>
        </p:nvPicPr>
        <p:blipFill rotWithShape="1">
          <a:blip r:embed="rId49" cstate="screen">
            <a:extLst>
              <a:ext uri="{28A0092B-C50C-407E-A947-70E740481C1C}">
                <a14:useLocalDpi xmlns:a14="http://schemas.microsoft.com/office/drawing/2010/main"/>
              </a:ext>
            </a:extLst>
          </a:blip>
          <a:srcRect/>
          <a:stretch/>
        </p:blipFill>
        <p:spPr>
          <a:xfrm>
            <a:off x="1255438" y="4623008"/>
            <a:ext cx="534723" cy="105030"/>
          </a:xfrm>
          <a:prstGeom prst="rect">
            <a:avLst/>
          </a:prstGeom>
        </p:spPr>
      </p:pic>
      <p:pic>
        <p:nvPicPr>
          <p:cNvPr id="384" name="Picture 383">
            <a:extLst>
              <a:ext uri="{FF2B5EF4-FFF2-40B4-BE49-F238E27FC236}">
                <a16:creationId xmlns:a16="http://schemas.microsoft.com/office/drawing/2014/main" id="{C8BE0A5F-9229-4024-BAE1-F581D37698AA}"/>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3618752" y="2724140"/>
            <a:ext cx="404345" cy="193569"/>
          </a:xfrm>
          <a:prstGeom prst="rect">
            <a:avLst/>
          </a:prstGeom>
        </p:spPr>
      </p:pic>
      <p:pic>
        <p:nvPicPr>
          <p:cNvPr id="385" name="Picture 384">
            <a:extLst>
              <a:ext uri="{FF2B5EF4-FFF2-40B4-BE49-F238E27FC236}">
                <a16:creationId xmlns:a16="http://schemas.microsoft.com/office/drawing/2014/main" id="{06D82D81-E16E-40E0-B32B-BC4A8594C4D9}"/>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384799" y="5215162"/>
            <a:ext cx="665835" cy="318750"/>
          </a:xfrm>
          <a:prstGeom prst="rect">
            <a:avLst/>
          </a:prstGeom>
        </p:spPr>
      </p:pic>
      <p:pic>
        <p:nvPicPr>
          <p:cNvPr id="386" name="Picture 385">
            <a:extLst>
              <a:ext uri="{FF2B5EF4-FFF2-40B4-BE49-F238E27FC236}">
                <a16:creationId xmlns:a16="http://schemas.microsoft.com/office/drawing/2014/main" id="{3A060C56-56A9-47EE-82D7-B8D2D8C66B12}"/>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1386897" y="3463899"/>
            <a:ext cx="444951" cy="213008"/>
          </a:xfrm>
          <a:prstGeom prst="rect">
            <a:avLst/>
          </a:prstGeom>
        </p:spPr>
      </p:pic>
      <p:pic>
        <p:nvPicPr>
          <p:cNvPr id="387" name="Picture 386">
            <a:extLst>
              <a:ext uri="{FF2B5EF4-FFF2-40B4-BE49-F238E27FC236}">
                <a16:creationId xmlns:a16="http://schemas.microsoft.com/office/drawing/2014/main" id="{E68DBB4A-3973-4685-A084-B2E729BBD27A}"/>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2232486" y="4800155"/>
            <a:ext cx="502622" cy="240617"/>
          </a:xfrm>
          <a:prstGeom prst="rect">
            <a:avLst/>
          </a:prstGeom>
        </p:spPr>
      </p:pic>
      <p:pic>
        <p:nvPicPr>
          <p:cNvPr id="388" name="Picture 387">
            <a:extLst>
              <a:ext uri="{FF2B5EF4-FFF2-40B4-BE49-F238E27FC236}">
                <a16:creationId xmlns:a16="http://schemas.microsoft.com/office/drawing/2014/main" id="{B6016E39-DD5A-41C3-A2BC-AEF6D0CFD453}"/>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1591411" y="5152127"/>
            <a:ext cx="645339" cy="308938"/>
          </a:xfrm>
          <a:prstGeom prst="rect">
            <a:avLst/>
          </a:prstGeom>
        </p:spPr>
      </p:pic>
      <p:pic>
        <p:nvPicPr>
          <p:cNvPr id="389" name="Picture 388">
            <a:extLst>
              <a:ext uri="{FF2B5EF4-FFF2-40B4-BE49-F238E27FC236}">
                <a16:creationId xmlns:a16="http://schemas.microsoft.com/office/drawing/2014/main" id="{789488D0-8596-442B-83E2-0CAD8BA976F2}"/>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4501060" y="3377925"/>
            <a:ext cx="616919" cy="295334"/>
          </a:xfrm>
          <a:prstGeom prst="rect">
            <a:avLst/>
          </a:prstGeom>
        </p:spPr>
      </p:pic>
      <p:pic>
        <p:nvPicPr>
          <p:cNvPr id="390" name="Picture 389">
            <a:extLst>
              <a:ext uri="{FF2B5EF4-FFF2-40B4-BE49-F238E27FC236}">
                <a16:creationId xmlns:a16="http://schemas.microsoft.com/office/drawing/2014/main" id="{8FBE484C-2BE1-4A54-AFAC-A33ACE2FEEF2}"/>
              </a:ext>
            </a:extLst>
          </p:cNvPr>
          <p:cNvPicPr>
            <a:picLocks noChangeAspect="1"/>
          </p:cNvPicPr>
          <p:nvPr/>
        </p:nvPicPr>
        <p:blipFill rotWithShape="1">
          <a:blip r:embed="rId56" cstate="screen">
            <a:extLst>
              <a:ext uri="{28A0092B-C50C-407E-A947-70E740481C1C}">
                <a14:useLocalDpi xmlns:a14="http://schemas.microsoft.com/office/drawing/2010/main"/>
              </a:ext>
            </a:extLst>
          </a:blip>
          <a:srcRect/>
          <a:stretch/>
        </p:blipFill>
        <p:spPr>
          <a:xfrm>
            <a:off x="1841510" y="4975370"/>
            <a:ext cx="378633" cy="162272"/>
          </a:xfrm>
          <a:prstGeom prst="rect">
            <a:avLst/>
          </a:prstGeom>
        </p:spPr>
      </p:pic>
      <p:pic>
        <p:nvPicPr>
          <p:cNvPr id="391" name="Picture 390">
            <a:extLst>
              <a:ext uri="{FF2B5EF4-FFF2-40B4-BE49-F238E27FC236}">
                <a16:creationId xmlns:a16="http://schemas.microsoft.com/office/drawing/2014/main" id="{B5786D7C-CF31-44D3-94F0-5244E79446B2}"/>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987033" y="4182567"/>
            <a:ext cx="704210" cy="337122"/>
          </a:xfrm>
          <a:prstGeom prst="rect">
            <a:avLst/>
          </a:prstGeom>
        </p:spPr>
      </p:pic>
      <p:pic>
        <p:nvPicPr>
          <p:cNvPr id="392" name="Picture 391">
            <a:extLst>
              <a:ext uri="{FF2B5EF4-FFF2-40B4-BE49-F238E27FC236}">
                <a16:creationId xmlns:a16="http://schemas.microsoft.com/office/drawing/2014/main" id="{8ABB7EF2-0A3A-4DC7-AE71-8D273EA10748}"/>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1140259" y="4757864"/>
            <a:ext cx="723245" cy="346235"/>
          </a:xfrm>
          <a:prstGeom prst="rect">
            <a:avLst/>
          </a:prstGeom>
        </p:spPr>
      </p:pic>
      <p:pic>
        <p:nvPicPr>
          <p:cNvPr id="393" name="Picture 392">
            <a:extLst>
              <a:ext uri="{FF2B5EF4-FFF2-40B4-BE49-F238E27FC236}">
                <a16:creationId xmlns:a16="http://schemas.microsoft.com/office/drawing/2014/main" id="{36444A39-9C1F-4F48-AA4C-0032743CA55E}"/>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2731468" y="4812527"/>
            <a:ext cx="616919" cy="295334"/>
          </a:xfrm>
          <a:prstGeom prst="rect">
            <a:avLst/>
          </a:prstGeom>
        </p:spPr>
      </p:pic>
      <p:pic>
        <p:nvPicPr>
          <p:cNvPr id="394" name="Picture 393">
            <a:extLst>
              <a:ext uri="{FF2B5EF4-FFF2-40B4-BE49-F238E27FC236}">
                <a16:creationId xmlns:a16="http://schemas.microsoft.com/office/drawing/2014/main" id="{25E36918-392A-4FC8-A1C6-CA4983276093}"/>
              </a:ext>
            </a:extLst>
          </p:cNvPr>
          <p:cNvPicPr>
            <a:picLocks noChangeAspect="1"/>
          </p:cNvPicPr>
          <p:nvPr/>
        </p:nvPicPr>
        <p:blipFill rotWithShape="1">
          <a:blip r:embed="rId60" cstate="screen">
            <a:extLst>
              <a:ext uri="{28A0092B-C50C-407E-A947-70E740481C1C}">
                <a14:useLocalDpi xmlns:a14="http://schemas.microsoft.com/office/drawing/2010/main"/>
              </a:ext>
            </a:extLst>
          </a:blip>
          <a:srcRect/>
          <a:stretch/>
        </p:blipFill>
        <p:spPr>
          <a:xfrm>
            <a:off x="1906893" y="4550557"/>
            <a:ext cx="305207" cy="295300"/>
          </a:xfrm>
          <a:prstGeom prst="rect">
            <a:avLst/>
          </a:prstGeom>
        </p:spPr>
      </p:pic>
      <p:pic>
        <p:nvPicPr>
          <p:cNvPr id="395" name="Picture 394">
            <a:extLst>
              <a:ext uri="{FF2B5EF4-FFF2-40B4-BE49-F238E27FC236}">
                <a16:creationId xmlns:a16="http://schemas.microsoft.com/office/drawing/2014/main" id="{083A57EF-0160-4159-B51A-AE495F90ED83}"/>
              </a:ext>
            </a:extLst>
          </p:cNvPr>
          <p:cNvPicPr>
            <a:picLocks noChangeAspect="1"/>
          </p:cNvPicPr>
          <p:nvPr/>
        </p:nvPicPr>
        <p:blipFill rotWithShape="1">
          <a:blip r:embed="rId61" cstate="screen">
            <a:extLst>
              <a:ext uri="{28A0092B-C50C-407E-A947-70E740481C1C}">
                <a14:useLocalDpi xmlns:a14="http://schemas.microsoft.com/office/drawing/2010/main"/>
              </a:ext>
            </a:extLst>
          </a:blip>
          <a:srcRect/>
          <a:stretch/>
        </p:blipFill>
        <p:spPr>
          <a:xfrm>
            <a:off x="2796535" y="4370324"/>
            <a:ext cx="596970" cy="110550"/>
          </a:xfrm>
          <a:prstGeom prst="rect">
            <a:avLst/>
          </a:prstGeom>
        </p:spPr>
      </p:pic>
      <p:pic>
        <p:nvPicPr>
          <p:cNvPr id="396" name="Picture 2" descr="Qev Technology">
            <a:extLst>
              <a:ext uri="{FF2B5EF4-FFF2-40B4-BE49-F238E27FC236}">
                <a16:creationId xmlns:a16="http://schemas.microsoft.com/office/drawing/2014/main" id="{4616F0F0-9FC1-4F29-9246-82202AC287CD}"/>
              </a:ext>
            </a:extLst>
          </p:cNvPr>
          <p:cNvPicPr>
            <a:picLocks noChangeAspect="1" noChangeArrowheads="1"/>
          </p:cNvPicPr>
          <p:nvPr/>
        </p:nvPicPr>
        <p:blipFill rotWithShape="1">
          <a:blip r:embed="rId62" cstate="screen">
            <a:extLst>
              <a:ext uri="{28A0092B-C50C-407E-A947-70E740481C1C}">
                <a14:useLocalDpi xmlns:a14="http://schemas.microsoft.com/office/drawing/2010/main"/>
              </a:ext>
            </a:extLst>
          </a:blip>
          <a:srcRect/>
          <a:stretch/>
        </p:blipFill>
        <p:spPr bwMode="auto">
          <a:xfrm>
            <a:off x="3850696" y="3876355"/>
            <a:ext cx="345164" cy="201346"/>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396">
            <a:extLst>
              <a:ext uri="{FF2B5EF4-FFF2-40B4-BE49-F238E27FC236}">
                <a16:creationId xmlns:a16="http://schemas.microsoft.com/office/drawing/2014/main" id="{675A77D5-1BAD-4DB8-B60F-DED3FB3CDBE6}"/>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1559614" y="3758098"/>
            <a:ext cx="299802" cy="175903"/>
          </a:xfrm>
          <a:prstGeom prst="rect">
            <a:avLst/>
          </a:prstGeom>
        </p:spPr>
      </p:pic>
      <p:pic>
        <p:nvPicPr>
          <p:cNvPr id="398" name="Picture 397">
            <a:extLst>
              <a:ext uri="{FF2B5EF4-FFF2-40B4-BE49-F238E27FC236}">
                <a16:creationId xmlns:a16="http://schemas.microsoft.com/office/drawing/2014/main" id="{2CAD5E12-33C1-4F1A-9741-399EFEAA37CA}"/>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506704" y="3994910"/>
            <a:ext cx="351580" cy="187392"/>
          </a:xfrm>
          <a:prstGeom prst="rect">
            <a:avLst/>
          </a:prstGeom>
        </p:spPr>
      </p:pic>
      <p:pic>
        <p:nvPicPr>
          <p:cNvPr id="399" name="Picture 398">
            <a:extLst>
              <a:ext uri="{FF2B5EF4-FFF2-40B4-BE49-F238E27FC236}">
                <a16:creationId xmlns:a16="http://schemas.microsoft.com/office/drawing/2014/main" id="{C8A4CF98-72EC-4DA2-AFCB-D7A47F623112}"/>
              </a:ext>
            </a:extLst>
          </p:cNvPr>
          <p:cNvPicPr>
            <a:picLocks noChangeAspect="1"/>
          </p:cNvPicPr>
          <p:nvPr/>
        </p:nvPicPr>
        <p:blipFill rotWithShape="1">
          <a:blip r:embed="rId65" cstate="screen">
            <a:extLst>
              <a:ext uri="{28A0092B-C50C-407E-A947-70E740481C1C}">
                <a14:useLocalDpi xmlns:a14="http://schemas.microsoft.com/office/drawing/2010/main"/>
              </a:ext>
            </a:extLst>
          </a:blip>
          <a:srcRect/>
          <a:stretch/>
        </p:blipFill>
        <p:spPr>
          <a:xfrm>
            <a:off x="3544334" y="3048841"/>
            <a:ext cx="446962" cy="185849"/>
          </a:xfrm>
          <a:prstGeom prst="rect">
            <a:avLst/>
          </a:prstGeom>
        </p:spPr>
      </p:pic>
      <p:pic>
        <p:nvPicPr>
          <p:cNvPr id="400" name="Picture 399">
            <a:extLst>
              <a:ext uri="{FF2B5EF4-FFF2-40B4-BE49-F238E27FC236}">
                <a16:creationId xmlns:a16="http://schemas.microsoft.com/office/drawing/2014/main" id="{5DBBD0A8-7DFB-498D-8A0D-1809F4539EDA}"/>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2456983" y="3506814"/>
            <a:ext cx="454204" cy="267382"/>
          </a:xfrm>
          <a:prstGeom prst="rect">
            <a:avLst/>
          </a:prstGeom>
        </p:spPr>
      </p:pic>
      <p:pic>
        <p:nvPicPr>
          <p:cNvPr id="401" name="Picture 400">
            <a:extLst>
              <a:ext uri="{FF2B5EF4-FFF2-40B4-BE49-F238E27FC236}">
                <a16:creationId xmlns:a16="http://schemas.microsoft.com/office/drawing/2014/main" id="{60BF38E9-F7B5-4CE3-9D51-4A287E38F3F3}"/>
              </a:ext>
            </a:extLst>
          </p:cNvPr>
          <p:cNvPicPr>
            <a:picLocks noChangeAspect="1"/>
          </p:cNvPicPr>
          <p:nvPr/>
        </p:nvPicPr>
        <p:blipFill rotWithShape="1">
          <a:blip r:embed="rId67" cstate="screen">
            <a:extLst>
              <a:ext uri="{28A0092B-C50C-407E-A947-70E740481C1C}">
                <a14:useLocalDpi xmlns:a14="http://schemas.microsoft.com/office/drawing/2010/main"/>
              </a:ext>
            </a:extLst>
          </a:blip>
          <a:srcRect/>
          <a:stretch/>
        </p:blipFill>
        <p:spPr>
          <a:xfrm>
            <a:off x="292152" y="3764240"/>
            <a:ext cx="529501" cy="158850"/>
          </a:xfrm>
          <a:prstGeom prst="rect">
            <a:avLst/>
          </a:prstGeom>
          <a:noFill/>
          <a:ln>
            <a:noFill/>
          </a:ln>
        </p:spPr>
      </p:pic>
      <p:pic>
        <p:nvPicPr>
          <p:cNvPr id="402" name="Picture 401">
            <a:extLst>
              <a:ext uri="{FF2B5EF4-FFF2-40B4-BE49-F238E27FC236}">
                <a16:creationId xmlns:a16="http://schemas.microsoft.com/office/drawing/2014/main" id="{5C02CF4A-88B0-41E3-AB5A-4A5B02E5D177}"/>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4392228" y="2155142"/>
            <a:ext cx="470212" cy="86056"/>
          </a:xfrm>
          <a:prstGeom prst="rect">
            <a:avLst/>
          </a:prstGeom>
        </p:spPr>
      </p:pic>
      <p:pic>
        <p:nvPicPr>
          <p:cNvPr id="403" name="Picture 402">
            <a:extLst>
              <a:ext uri="{FF2B5EF4-FFF2-40B4-BE49-F238E27FC236}">
                <a16:creationId xmlns:a16="http://schemas.microsoft.com/office/drawing/2014/main" id="{D9554912-61BC-4C67-B8F7-C1E8F12E0739}"/>
              </a:ext>
            </a:extLst>
          </p:cNvPr>
          <p:cNvPicPr>
            <a:picLocks noChangeAspect="1"/>
          </p:cNvPicPr>
          <p:nvPr/>
        </p:nvPicPr>
        <p:blipFill rotWithShape="1">
          <a:blip r:embed="rId69" cstate="screen">
            <a:extLst>
              <a:ext uri="{28A0092B-C50C-407E-A947-70E740481C1C}">
                <a14:useLocalDpi xmlns:a14="http://schemas.microsoft.com/office/drawing/2010/main"/>
              </a:ext>
            </a:extLst>
          </a:blip>
          <a:srcRect/>
          <a:stretch/>
        </p:blipFill>
        <p:spPr>
          <a:xfrm>
            <a:off x="3596707" y="2107805"/>
            <a:ext cx="585991" cy="187818"/>
          </a:xfrm>
          <a:prstGeom prst="rect">
            <a:avLst/>
          </a:prstGeom>
        </p:spPr>
      </p:pic>
      <p:pic>
        <p:nvPicPr>
          <p:cNvPr id="404" name="Picture 403">
            <a:extLst>
              <a:ext uri="{FF2B5EF4-FFF2-40B4-BE49-F238E27FC236}">
                <a16:creationId xmlns:a16="http://schemas.microsoft.com/office/drawing/2014/main" id="{3C77C326-BBDC-40A5-B0C1-68D2E18B19BD}"/>
              </a:ext>
            </a:extLst>
          </p:cNvPr>
          <p:cNvPicPr>
            <a:picLocks noChangeAspect="1"/>
          </p:cNvPicPr>
          <p:nvPr/>
        </p:nvPicPr>
        <p:blipFill rotWithShape="1">
          <a:blip r:embed="rId70" cstate="screen">
            <a:extLst>
              <a:ext uri="{28A0092B-C50C-407E-A947-70E740481C1C}">
                <a14:useLocalDpi xmlns:a14="http://schemas.microsoft.com/office/drawing/2010/main"/>
              </a:ext>
            </a:extLst>
          </a:blip>
          <a:srcRect/>
          <a:stretch/>
        </p:blipFill>
        <p:spPr>
          <a:xfrm>
            <a:off x="4156500" y="3125234"/>
            <a:ext cx="625640" cy="181230"/>
          </a:xfrm>
          <a:prstGeom prst="rect">
            <a:avLst/>
          </a:prstGeom>
        </p:spPr>
      </p:pic>
      <p:pic>
        <p:nvPicPr>
          <p:cNvPr id="405" name="Picture 404">
            <a:extLst>
              <a:ext uri="{FF2B5EF4-FFF2-40B4-BE49-F238E27FC236}">
                <a16:creationId xmlns:a16="http://schemas.microsoft.com/office/drawing/2014/main" id="{893E6625-4CF3-48CF-96A3-1FB01B9612ED}"/>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731358" y="3375490"/>
            <a:ext cx="456863" cy="100148"/>
          </a:xfrm>
          <a:prstGeom prst="rect">
            <a:avLst/>
          </a:prstGeom>
        </p:spPr>
      </p:pic>
      <p:pic>
        <p:nvPicPr>
          <p:cNvPr id="406" name="Picture 405">
            <a:extLst>
              <a:ext uri="{FF2B5EF4-FFF2-40B4-BE49-F238E27FC236}">
                <a16:creationId xmlns:a16="http://schemas.microsoft.com/office/drawing/2014/main" id="{6383BBEF-295E-461F-8B31-5957CABA9622}"/>
              </a:ext>
            </a:extLst>
          </p:cNvPr>
          <p:cNvPicPr>
            <a:picLocks noChangeAspect="1"/>
          </p:cNvPicPr>
          <p:nvPr/>
        </p:nvPicPr>
        <p:blipFill rotWithShape="1">
          <a:blip r:embed="rId72" cstate="screen">
            <a:extLst>
              <a:ext uri="{28A0092B-C50C-407E-A947-70E740481C1C}">
                <a14:useLocalDpi xmlns:a14="http://schemas.microsoft.com/office/drawing/2010/main"/>
              </a:ext>
            </a:extLst>
          </a:blip>
          <a:srcRect/>
          <a:stretch/>
        </p:blipFill>
        <p:spPr>
          <a:xfrm>
            <a:off x="3273324" y="2418766"/>
            <a:ext cx="703044" cy="185012"/>
          </a:xfrm>
          <a:prstGeom prst="rect">
            <a:avLst/>
          </a:prstGeom>
        </p:spPr>
      </p:pic>
      <p:pic>
        <p:nvPicPr>
          <p:cNvPr id="407" name="Picture 406">
            <a:extLst>
              <a:ext uri="{FF2B5EF4-FFF2-40B4-BE49-F238E27FC236}">
                <a16:creationId xmlns:a16="http://schemas.microsoft.com/office/drawing/2014/main" id="{9F25527B-85F1-486C-9A2A-57EA8A83160E}"/>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3355796" y="3319206"/>
            <a:ext cx="572978" cy="137514"/>
          </a:xfrm>
          <a:prstGeom prst="rect">
            <a:avLst/>
          </a:prstGeom>
        </p:spPr>
      </p:pic>
      <p:pic>
        <p:nvPicPr>
          <p:cNvPr id="408" name="Picture 407">
            <a:extLst>
              <a:ext uri="{FF2B5EF4-FFF2-40B4-BE49-F238E27FC236}">
                <a16:creationId xmlns:a16="http://schemas.microsoft.com/office/drawing/2014/main" id="{FBBC545E-9C9C-4378-BAAB-34A384120104}"/>
              </a:ext>
            </a:extLst>
          </p:cNvPr>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4537746" y="2398212"/>
            <a:ext cx="593409" cy="156112"/>
          </a:xfrm>
          <a:prstGeom prst="rect">
            <a:avLst/>
          </a:prstGeom>
        </p:spPr>
      </p:pic>
      <p:pic>
        <p:nvPicPr>
          <p:cNvPr id="409" name="Picture 408">
            <a:extLst>
              <a:ext uri="{FF2B5EF4-FFF2-40B4-BE49-F238E27FC236}">
                <a16:creationId xmlns:a16="http://schemas.microsoft.com/office/drawing/2014/main" id="{E11C325B-89EC-4FD6-A4B9-934319D980CC}"/>
              </a:ext>
            </a:extLst>
          </p:cNvPr>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2126710" y="1009593"/>
            <a:ext cx="510875" cy="162112"/>
          </a:xfrm>
          <a:prstGeom prst="rect">
            <a:avLst/>
          </a:prstGeom>
        </p:spPr>
      </p:pic>
      <p:pic>
        <p:nvPicPr>
          <p:cNvPr id="410" name="Picture 409">
            <a:extLst>
              <a:ext uri="{FF2B5EF4-FFF2-40B4-BE49-F238E27FC236}">
                <a16:creationId xmlns:a16="http://schemas.microsoft.com/office/drawing/2014/main" id="{5658F7B9-A17A-41FF-B11C-C2167E0654B3}"/>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2316349" y="5173398"/>
            <a:ext cx="909556" cy="143286"/>
          </a:xfrm>
          <a:prstGeom prst="rect">
            <a:avLst/>
          </a:prstGeom>
        </p:spPr>
      </p:pic>
      <p:pic>
        <p:nvPicPr>
          <p:cNvPr id="411" name="Picture 410">
            <a:extLst>
              <a:ext uri="{FF2B5EF4-FFF2-40B4-BE49-F238E27FC236}">
                <a16:creationId xmlns:a16="http://schemas.microsoft.com/office/drawing/2014/main" id="{0DC16748-A52C-4CBC-86B9-E367DEC863A2}"/>
              </a:ext>
            </a:extLst>
          </p:cNvPr>
          <p:cNvPicPr>
            <a:picLocks noChangeAspect="1"/>
          </p:cNvPicPr>
          <p:nvPr/>
        </p:nvPicPr>
        <p:blipFill>
          <a:blip r:embed="rId77" cstate="screen">
            <a:extLst>
              <a:ext uri="{28A0092B-C50C-407E-A947-70E740481C1C}">
                <a14:useLocalDpi xmlns:a14="http://schemas.microsoft.com/office/drawing/2010/main"/>
              </a:ext>
            </a:extLst>
          </a:blip>
          <a:stretch>
            <a:fillRect/>
          </a:stretch>
        </p:blipFill>
        <p:spPr>
          <a:xfrm>
            <a:off x="4140579" y="2839052"/>
            <a:ext cx="421868" cy="234372"/>
          </a:xfrm>
          <a:prstGeom prst="rect">
            <a:avLst/>
          </a:prstGeom>
        </p:spPr>
      </p:pic>
      <p:pic>
        <p:nvPicPr>
          <p:cNvPr id="412" name="Picture 411" descr="Vulog - IMREDD">
            <a:extLst>
              <a:ext uri="{FF2B5EF4-FFF2-40B4-BE49-F238E27FC236}">
                <a16:creationId xmlns:a16="http://schemas.microsoft.com/office/drawing/2014/main" id="{0013A16B-AEC7-45AA-B534-2364372B693F}"/>
              </a:ext>
            </a:extLst>
          </p:cNvPr>
          <p:cNvPicPr>
            <a:picLocks noChangeAspect="1" noChangeArrowheads="1"/>
          </p:cNvPicPr>
          <p:nvPr/>
        </p:nvPicPr>
        <p:blipFill>
          <a:blip r:embed="rId78" cstate="screen">
            <a:extLst>
              <a:ext uri="{28A0092B-C50C-407E-A947-70E740481C1C}">
                <a14:useLocalDpi xmlns:a14="http://schemas.microsoft.com/office/drawing/2010/main"/>
              </a:ext>
            </a:extLst>
          </a:blip>
          <a:srcRect/>
          <a:stretch>
            <a:fillRect/>
          </a:stretch>
        </p:blipFill>
        <p:spPr bwMode="auto">
          <a:xfrm>
            <a:off x="166483" y="2594889"/>
            <a:ext cx="435137" cy="1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412" descr="https://hydrogeneurope.eu/sites/default/files/2019-11/Screenshot-2019-08-16-at-11.12.09-1140x500-cc.png">
            <a:extLst>
              <a:ext uri="{FF2B5EF4-FFF2-40B4-BE49-F238E27FC236}">
                <a16:creationId xmlns:a16="http://schemas.microsoft.com/office/drawing/2014/main" id="{91457A46-4D61-4683-BA11-CC522E9194E6}"/>
              </a:ext>
            </a:extLst>
          </p:cNvPr>
          <p:cNvPicPr>
            <a:picLocks noChangeAspect="1" noChangeArrowheads="1"/>
          </p:cNvPicPr>
          <p:nvPr/>
        </p:nvPicPr>
        <p:blipFill>
          <a:blip r:embed="rId79" cstate="screen">
            <a:extLst>
              <a:ext uri="{28A0092B-C50C-407E-A947-70E740481C1C}">
                <a14:useLocalDpi xmlns:a14="http://schemas.microsoft.com/office/drawing/2010/main"/>
              </a:ext>
            </a:extLst>
          </a:blip>
          <a:srcRect/>
          <a:stretch>
            <a:fillRect/>
          </a:stretch>
        </p:blipFill>
        <p:spPr bwMode="auto">
          <a:xfrm>
            <a:off x="190629" y="3488845"/>
            <a:ext cx="433968" cy="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413" descr="CargoBeamer AG">
            <a:extLst>
              <a:ext uri="{FF2B5EF4-FFF2-40B4-BE49-F238E27FC236}">
                <a16:creationId xmlns:a16="http://schemas.microsoft.com/office/drawing/2014/main" id="{3F800511-27CB-48CE-AC11-91205DC8274F}"/>
              </a:ext>
            </a:extLst>
          </p:cNvPr>
          <p:cNvPicPr>
            <a:picLocks noChangeAspect="1" noChangeArrowheads="1"/>
          </p:cNvPicPr>
          <p:nvPr/>
        </p:nvPicPr>
        <p:blipFill>
          <a:blip r:embed="rId80" cstate="screen">
            <a:extLst>
              <a:ext uri="{28A0092B-C50C-407E-A947-70E740481C1C}">
                <a14:useLocalDpi xmlns:a14="http://schemas.microsoft.com/office/drawing/2010/main"/>
              </a:ext>
            </a:extLst>
          </a:blip>
          <a:srcRect/>
          <a:stretch>
            <a:fillRect/>
          </a:stretch>
        </p:blipFill>
        <p:spPr bwMode="auto">
          <a:xfrm>
            <a:off x="824196" y="3557823"/>
            <a:ext cx="467461" cy="23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descr="wenea">
            <a:extLst>
              <a:ext uri="{FF2B5EF4-FFF2-40B4-BE49-F238E27FC236}">
                <a16:creationId xmlns:a16="http://schemas.microsoft.com/office/drawing/2014/main" id="{456D9C26-D27A-441B-986A-39FFBE53B3B7}"/>
              </a:ext>
            </a:extLst>
          </p:cNvPr>
          <p:cNvPicPr>
            <a:picLocks noChangeAspect="1" noChangeArrowheads="1"/>
          </p:cNvPicPr>
          <p:nvPr/>
        </p:nvPicPr>
        <p:blipFill rotWithShape="1">
          <a:blip r:embed="rId81" cstate="screen">
            <a:extLst>
              <a:ext uri="{28A0092B-C50C-407E-A947-70E740481C1C}">
                <a14:useLocalDpi xmlns:a14="http://schemas.microsoft.com/office/drawing/2010/main"/>
              </a:ext>
            </a:extLst>
          </a:blip>
          <a:srcRect/>
          <a:stretch/>
        </p:blipFill>
        <p:spPr bwMode="auto">
          <a:xfrm>
            <a:off x="1188944" y="3087997"/>
            <a:ext cx="757266" cy="31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415">
            <a:extLst>
              <a:ext uri="{FF2B5EF4-FFF2-40B4-BE49-F238E27FC236}">
                <a16:creationId xmlns:a16="http://schemas.microsoft.com/office/drawing/2014/main" id="{77559E58-0299-4FEA-95C1-BA697938FFD5}"/>
              </a:ext>
            </a:extLst>
          </p:cNvPr>
          <p:cNvPicPr>
            <a:picLocks noChangeAspect="1"/>
          </p:cNvPicPr>
          <p:nvPr/>
        </p:nvPicPr>
        <p:blipFill>
          <a:blip r:embed="rId82" cstate="screen">
            <a:extLst>
              <a:ext uri="{28A0092B-C50C-407E-A947-70E740481C1C}">
                <a14:useLocalDpi xmlns:a14="http://schemas.microsoft.com/office/drawing/2010/main"/>
              </a:ext>
            </a:extLst>
          </a:blip>
          <a:stretch>
            <a:fillRect/>
          </a:stretch>
        </p:blipFill>
        <p:spPr>
          <a:xfrm>
            <a:off x="717716" y="3083316"/>
            <a:ext cx="438234" cy="181821"/>
          </a:xfrm>
          <a:prstGeom prst="rect">
            <a:avLst/>
          </a:prstGeom>
        </p:spPr>
      </p:pic>
      <p:pic>
        <p:nvPicPr>
          <p:cNvPr id="417" name="Picture 416">
            <a:extLst>
              <a:ext uri="{FF2B5EF4-FFF2-40B4-BE49-F238E27FC236}">
                <a16:creationId xmlns:a16="http://schemas.microsoft.com/office/drawing/2014/main" id="{0AD0CE36-16CD-47A7-BC99-780B2D9FF68F}"/>
              </a:ext>
            </a:extLst>
          </p:cNvPr>
          <p:cNvPicPr>
            <a:picLocks noChangeAspect="1"/>
          </p:cNvPicPr>
          <p:nvPr/>
        </p:nvPicPr>
        <p:blipFill>
          <a:blip r:embed="rId83" cstate="screen">
            <a:extLst>
              <a:ext uri="{28A0092B-C50C-407E-A947-70E740481C1C}">
                <a14:useLocalDpi xmlns:a14="http://schemas.microsoft.com/office/drawing/2010/main"/>
              </a:ext>
            </a:extLst>
          </a:blip>
          <a:stretch>
            <a:fillRect/>
          </a:stretch>
        </p:blipFill>
        <p:spPr>
          <a:xfrm>
            <a:off x="2840293" y="3385149"/>
            <a:ext cx="399933" cy="154060"/>
          </a:xfrm>
          <a:prstGeom prst="rect">
            <a:avLst/>
          </a:prstGeom>
        </p:spPr>
      </p:pic>
      <p:pic>
        <p:nvPicPr>
          <p:cNvPr id="418" name="Picture 417">
            <a:extLst>
              <a:ext uri="{FF2B5EF4-FFF2-40B4-BE49-F238E27FC236}">
                <a16:creationId xmlns:a16="http://schemas.microsoft.com/office/drawing/2014/main" id="{F7CB7972-0AB1-470F-84B5-C3EF23D99A21}"/>
              </a:ext>
            </a:extLst>
          </p:cNvPr>
          <p:cNvPicPr>
            <a:picLocks noChangeAspect="1"/>
          </p:cNvPicPr>
          <p:nvPr/>
        </p:nvPicPr>
        <p:blipFill>
          <a:blip r:embed="rId84" cstate="screen">
            <a:extLst>
              <a:ext uri="{28A0092B-C50C-407E-A947-70E740481C1C}">
                <a14:useLocalDpi xmlns:a14="http://schemas.microsoft.com/office/drawing/2010/main"/>
              </a:ext>
            </a:extLst>
          </a:blip>
          <a:stretch>
            <a:fillRect/>
          </a:stretch>
        </p:blipFill>
        <p:spPr>
          <a:xfrm>
            <a:off x="4012747" y="1898060"/>
            <a:ext cx="859719" cy="154224"/>
          </a:xfrm>
          <a:prstGeom prst="rect">
            <a:avLst/>
          </a:prstGeom>
        </p:spPr>
      </p:pic>
      <p:pic>
        <p:nvPicPr>
          <p:cNvPr id="419" name="Picture 418">
            <a:extLst>
              <a:ext uri="{FF2B5EF4-FFF2-40B4-BE49-F238E27FC236}">
                <a16:creationId xmlns:a16="http://schemas.microsoft.com/office/drawing/2014/main" id="{9C8C5B83-2D4F-4CAF-8EB9-1E1D0724656E}"/>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4737076" y="2755385"/>
            <a:ext cx="590656" cy="261073"/>
          </a:xfrm>
          <a:prstGeom prst="rect">
            <a:avLst/>
          </a:prstGeom>
        </p:spPr>
      </p:pic>
      <p:pic>
        <p:nvPicPr>
          <p:cNvPr id="420" name="Picture 419">
            <a:extLst>
              <a:ext uri="{FF2B5EF4-FFF2-40B4-BE49-F238E27FC236}">
                <a16:creationId xmlns:a16="http://schemas.microsoft.com/office/drawing/2014/main" id="{0774E2E6-24B5-467B-AA38-DD3081CFC982}"/>
              </a:ext>
            </a:extLst>
          </p:cNvPr>
          <p:cNvPicPr>
            <a:picLocks noChangeAspect="1"/>
          </p:cNvPicPr>
          <p:nvPr/>
        </p:nvPicPr>
        <p:blipFill>
          <a:blip r:embed="rId86" cstate="screen">
            <a:extLst>
              <a:ext uri="{28A0092B-C50C-407E-A947-70E740481C1C}">
                <a14:useLocalDpi xmlns:a14="http://schemas.microsoft.com/office/drawing/2010/main"/>
              </a:ext>
            </a:extLst>
          </a:blip>
          <a:stretch>
            <a:fillRect/>
          </a:stretch>
        </p:blipFill>
        <p:spPr>
          <a:xfrm>
            <a:off x="4109637" y="2448337"/>
            <a:ext cx="354645" cy="301903"/>
          </a:xfrm>
          <a:prstGeom prst="rect">
            <a:avLst/>
          </a:prstGeom>
        </p:spPr>
      </p:pic>
      <p:grpSp>
        <p:nvGrpSpPr>
          <p:cNvPr id="421" name="Group 420">
            <a:extLst>
              <a:ext uri="{FF2B5EF4-FFF2-40B4-BE49-F238E27FC236}">
                <a16:creationId xmlns:a16="http://schemas.microsoft.com/office/drawing/2014/main" id="{15AA6D4E-160D-4869-B01C-E40D4CE273D3}"/>
              </a:ext>
            </a:extLst>
          </p:cNvPr>
          <p:cNvGrpSpPr/>
          <p:nvPr/>
        </p:nvGrpSpPr>
        <p:grpSpPr>
          <a:xfrm>
            <a:off x="222455" y="1029813"/>
            <a:ext cx="1670635" cy="1552394"/>
            <a:chOff x="3300756" y="687510"/>
            <a:chExt cx="1990950" cy="1771213"/>
          </a:xfrm>
          <a:solidFill>
            <a:srgbClr val="D3E9FF"/>
          </a:solidFill>
        </p:grpSpPr>
        <p:sp>
          <p:nvSpPr>
            <p:cNvPr id="422" name="Hexagon 421">
              <a:extLst>
                <a:ext uri="{FF2B5EF4-FFF2-40B4-BE49-F238E27FC236}">
                  <a16:creationId xmlns:a16="http://schemas.microsoft.com/office/drawing/2014/main" id="{8DAB4529-1691-4509-A9E3-4F1326E29675}"/>
                </a:ext>
              </a:extLst>
            </p:cNvPr>
            <p:cNvSpPr/>
            <p:nvPr/>
          </p:nvSpPr>
          <p:spPr>
            <a:xfrm>
              <a:off x="3300756" y="687510"/>
              <a:ext cx="1990950" cy="1771213"/>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extBox 422">
              <a:extLst>
                <a:ext uri="{FF2B5EF4-FFF2-40B4-BE49-F238E27FC236}">
                  <a16:creationId xmlns:a16="http://schemas.microsoft.com/office/drawing/2014/main" id="{BD14EB23-F09A-47B4-9B26-FEA358798F6C}"/>
                </a:ext>
              </a:extLst>
            </p:cNvPr>
            <p:cNvSpPr txBox="1"/>
            <p:nvPr/>
          </p:nvSpPr>
          <p:spPr>
            <a:xfrm>
              <a:off x="3768295" y="1625631"/>
              <a:ext cx="1092088" cy="432212"/>
            </a:xfrm>
            <a:prstGeom prst="rect">
              <a:avLst/>
            </a:prstGeom>
            <a:grpFill/>
          </p:spPr>
          <p:txBody>
            <a:bodyPr wrap="square" rtlCol="0" anchor="ctr">
              <a:noAutofit/>
            </a:bodyPr>
            <a:lstStyle/>
            <a:p>
              <a:pPr algn="ctr">
                <a:buNone/>
              </a:pPr>
              <a:r>
                <a:rPr lang="en-US" sz="1200" dirty="0">
                  <a:solidFill>
                    <a:srgbClr val="07487E"/>
                  </a:solidFill>
                  <a:latin typeface="Futura Lt BT" panose="020B0402020204020303" pitchFamily="34" charset="0"/>
                </a:rPr>
                <a:t>€</a:t>
              </a:r>
              <a:r>
                <a:rPr lang="en-US" sz="1200" b="1" dirty="0">
                  <a:solidFill>
                    <a:srgbClr val="07487E"/>
                  </a:solidFill>
                  <a:latin typeface="Futura Md BT" panose="020B0802020204020204" pitchFamily="34" charset="0"/>
                </a:rPr>
                <a:t>5.84bn</a:t>
              </a:r>
              <a:endParaRPr lang="en-US" sz="1200" dirty="0">
                <a:solidFill>
                  <a:srgbClr val="07487E"/>
                </a:solidFill>
                <a:latin typeface="Futura Lt BT" panose="020B0402020204020303" pitchFamily="34" charset="0"/>
              </a:endParaRPr>
            </a:p>
          </p:txBody>
        </p:sp>
        <p:sp>
          <p:nvSpPr>
            <p:cNvPr id="424" name="TextBox 423">
              <a:extLst>
                <a:ext uri="{FF2B5EF4-FFF2-40B4-BE49-F238E27FC236}">
                  <a16:creationId xmlns:a16="http://schemas.microsoft.com/office/drawing/2014/main" id="{9092AD0D-3403-4BF1-832A-1D4B19326135}"/>
                </a:ext>
              </a:extLst>
            </p:cNvPr>
            <p:cNvSpPr txBox="1"/>
            <p:nvPr/>
          </p:nvSpPr>
          <p:spPr>
            <a:xfrm>
              <a:off x="3714602" y="1079602"/>
              <a:ext cx="1166406" cy="576328"/>
            </a:xfrm>
            <a:prstGeom prst="rect">
              <a:avLst/>
            </a:prstGeom>
            <a:grp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pPr>
                <a:buNone/>
              </a:pPr>
              <a:r>
                <a:rPr lang="en-US" sz="1200" dirty="0">
                  <a:solidFill>
                    <a:srgbClr val="07487E"/>
                  </a:solidFill>
                  <a:latin typeface="Futura Lt BT" panose="020B0402020204020303" pitchFamily="34" charset="0"/>
                </a:rPr>
                <a:t>Financing committed</a:t>
              </a:r>
            </a:p>
          </p:txBody>
        </p:sp>
      </p:grpSp>
      <p:grpSp>
        <p:nvGrpSpPr>
          <p:cNvPr id="425" name="Group 424">
            <a:extLst>
              <a:ext uri="{FF2B5EF4-FFF2-40B4-BE49-F238E27FC236}">
                <a16:creationId xmlns:a16="http://schemas.microsoft.com/office/drawing/2014/main" id="{12B1C872-13B5-4C70-AFEE-FEEA8C39CAC7}"/>
              </a:ext>
            </a:extLst>
          </p:cNvPr>
          <p:cNvGrpSpPr/>
          <p:nvPr/>
        </p:nvGrpSpPr>
        <p:grpSpPr>
          <a:xfrm>
            <a:off x="1578896" y="1846618"/>
            <a:ext cx="1676801" cy="1511666"/>
            <a:chOff x="1682066" y="1606512"/>
            <a:chExt cx="1990950" cy="1771213"/>
          </a:xfrm>
        </p:grpSpPr>
        <p:sp>
          <p:nvSpPr>
            <p:cNvPr id="426" name="Hexagon 425">
              <a:extLst>
                <a:ext uri="{FF2B5EF4-FFF2-40B4-BE49-F238E27FC236}">
                  <a16:creationId xmlns:a16="http://schemas.microsoft.com/office/drawing/2014/main" id="{7F6C28BF-C555-448C-A31F-EC5FCDDF5FC2}"/>
                </a:ext>
              </a:extLst>
            </p:cNvPr>
            <p:cNvSpPr/>
            <p:nvPr/>
          </p:nvSpPr>
          <p:spPr>
            <a:xfrm>
              <a:off x="1682066" y="1606512"/>
              <a:ext cx="1990950" cy="1771213"/>
            </a:xfrm>
            <a:prstGeom prst="hexagon">
              <a:avLst/>
            </a:prstGeom>
            <a:solidFill>
              <a:srgbClr val="CBF7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extBox 426">
              <a:extLst>
                <a:ext uri="{FF2B5EF4-FFF2-40B4-BE49-F238E27FC236}">
                  <a16:creationId xmlns:a16="http://schemas.microsoft.com/office/drawing/2014/main" id="{13CB9410-11B8-46D1-B7CB-A3E108715B26}"/>
                </a:ext>
              </a:extLst>
            </p:cNvPr>
            <p:cNvSpPr txBox="1"/>
            <p:nvPr/>
          </p:nvSpPr>
          <p:spPr>
            <a:xfrm>
              <a:off x="2310471" y="2662139"/>
              <a:ext cx="868982" cy="242705"/>
            </a:xfrm>
            <a:prstGeom prst="rect">
              <a:avLst/>
            </a:prstGeom>
            <a:noFill/>
          </p:spPr>
          <p:txBody>
            <a:bodyPr wrap="square" rtlCol="0" anchor="ctr">
              <a:noAutofit/>
            </a:bodyPr>
            <a:lstStyle/>
            <a:p>
              <a:pPr algn="ctr">
                <a:buNone/>
              </a:pPr>
              <a:r>
                <a:rPr lang="en-US" sz="1200" b="1" dirty="0">
                  <a:solidFill>
                    <a:srgbClr val="07487E"/>
                  </a:solidFill>
                  <a:latin typeface="Futura Md BT" panose="020B0802020204020204" pitchFamily="34" charset="0"/>
                </a:rPr>
                <a:t>270+</a:t>
              </a:r>
              <a:endParaRPr lang="en-US" sz="1200" dirty="0">
                <a:solidFill>
                  <a:srgbClr val="07487E"/>
                </a:solidFill>
                <a:latin typeface="Futura Lt BT" panose="020B0402020204020303" pitchFamily="34" charset="0"/>
              </a:endParaRPr>
            </a:p>
          </p:txBody>
        </p:sp>
        <p:sp>
          <p:nvSpPr>
            <p:cNvPr id="428" name="TextBox 427">
              <a:extLst>
                <a:ext uri="{FF2B5EF4-FFF2-40B4-BE49-F238E27FC236}">
                  <a16:creationId xmlns:a16="http://schemas.microsoft.com/office/drawing/2014/main" id="{3D8E129E-7EC8-4EA1-ACE7-719C218EF9F5}"/>
                </a:ext>
              </a:extLst>
            </p:cNvPr>
            <p:cNvSpPr txBox="1"/>
            <p:nvPr/>
          </p:nvSpPr>
          <p:spPr>
            <a:xfrm>
              <a:off x="2002715" y="2026139"/>
              <a:ext cx="1391616" cy="553508"/>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pPr>
                <a:buNone/>
              </a:pPr>
              <a:r>
                <a:rPr lang="en-US" sz="1200" dirty="0">
                  <a:solidFill>
                    <a:srgbClr val="07487E"/>
                  </a:solidFill>
                  <a:latin typeface="Futura Lt BT" panose="020B0402020204020303" pitchFamily="34" charset="0"/>
                </a:rPr>
                <a:t>Companies financed</a:t>
              </a:r>
            </a:p>
          </p:txBody>
        </p:sp>
      </p:grpSp>
      <p:grpSp>
        <p:nvGrpSpPr>
          <p:cNvPr id="429" name="Group 428">
            <a:extLst>
              <a:ext uri="{FF2B5EF4-FFF2-40B4-BE49-F238E27FC236}">
                <a16:creationId xmlns:a16="http://schemas.microsoft.com/office/drawing/2014/main" id="{CD3D487F-D82F-4B2C-81B8-EDEA42620176}"/>
              </a:ext>
            </a:extLst>
          </p:cNvPr>
          <p:cNvGrpSpPr/>
          <p:nvPr/>
        </p:nvGrpSpPr>
        <p:grpSpPr>
          <a:xfrm>
            <a:off x="3967865" y="3876358"/>
            <a:ext cx="1669405" cy="1543583"/>
            <a:chOff x="63376" y="647350"/>
            <a:chExt cx="1990950" cy="1771213"/>
          </a:xfrm>
        </p:grpSpPr>
        <p:sp>
          <p:nvSpPr>
            <p:cNvPr id="430" name="Hexagon 429">
              <a:extLst>
                <a:ext uri="{FF2B5EF4-FFF2-40B4-BE49-F238E27FC236}">
                  <a16:creationId xmlns:a16="http://schemas.microsoft.com/office/drawing/2014/main" id="{C23E7D26-AAD9-4B14-9BCF-71C3F2EFB358}"/>
                </a:ext>
              </a:extLst>
            </p:cNvPr>
            <p:cNvSpPr/>
            <p:nvPr/>
          </p:nvSpPr>
          <p:spPr>
            <a:xfrm>
              <a:off x="63376" y="647350"/>
              <a:ext cx="1990950" cy="1771213"/>
            </a:xfrm>
            <a:prstGeom prst="hexagon">
              <a:avLst/>
            </a:prstGeom>
            <a:solidFill>
              <a:srgbClr val="A5ED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extBox 430">
              <a:extLst>
                <a:ext uri="{FF2B5EF4-FFF2-40B4-BE49-F238E27FC236}">
                  <a16:creationId xmlns:a16="http://schemas.microsoft.com/office/drawing/2014/main" id="{16C09514-F70E-45CC-82D9-AA8BA5F3F1B1}"/>
                </a:ext>
              </a:extLst>
            </p:cNvPr>
            <p:cNvSpPr txBox="1"/>
            <p:nvPr/>
          </p:nvSpPr>
          <p:spPr>
            <a:xfrm>
              <a:off x="518765" y="1031309"/>
              <a:ext cx="1093877" cy="583365"/>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pPr>
                <a:buNone/>
              </a:pPr>
              <a:r>
                <a:rPr lang="en-US" sz="1200" dirty="0">
                  <a:solidFill>
                    <a:srgbClr val="07487E"/>
                  </a:solidFill>
                  <a:latin typeface="Futura Lt BT" panose="020B0402020204020303" pitchFamily="34" charset="0"/>
                </a:rPr>
                <a:t>Jobs supported</a:t>
              </a:r>
            </a:p>
          </p:txBody>
        </p:sp>
        <p:sp>
          <p:nvSpPr>
            <p:cNvPr id="432" name="TextBox 431">
              <a:extLst>
                <a:ext uri="{FF2B5EF4-FFF2-40B4-BE49-F238E27FC236}">
                  <a16:creationId xmlns:a16="http://schemas.microsoft.com/office/drawing/2014/main" id="{0088B6F8-1203-4AE9-B0EB-368A85DDD161}"/>
                </a:ext>
              </a:extLst>
            </p:cNvPr>
            <p:cNvSpPr txBox="1"/>
            <p:nvPr/>
          </p:nvSpPr>
          <p:spPr>
            <a:xfrm>
              <a:off x="569476" y="1557137"/>
              <a:ext cx="1107041" cy="493372"/>
            </a:xfrm>
            <a:prstGeom prst="rect">
              <a:avLst/>
            </a:prstGeom>
            <a:noFill/>
          </p:spPr>
          <p:txBody>
            <a:bodyPr wrap="square" rtlCol="0" anchor="ctr">
              <a:noAutofit/>
            </a:bodyPr>
            <a:lstStyle/>
            <a:p>
              <a:pPr algn="ctr">
                <a:buNone/>
              </a:pPr>
              <a:r>
                <a:rPr lang="en-US" sz="1200" b="1" dirty="0">
                  <a:solidFill>
                    <a:srgbClr val="07487E"/>
                  </a:solidFill>
                  <a:latin typeface="Futura Md BT" panose="020B0802020204020204" pitchFamily="34" charset="0"/>
                </a:rPr>
                <a:t>36,500 +</a:t>
              </a:r>
            </a:p>
          </p:txBody>
        </p:sp>
      </p:grpSp>
      <p:pic>
        <p:nvPicPr>
          <p:cNvPr id="433" name="Picture 2" descr="numares | Innovative Diagnostic Tests. For Precision Diagnostics.">
            <a:extLst>
              <a:ext uri="{FF2B5EF4-FFF2-40B4-BE49-F238E27FC236}">
                <a16:creationId xmlns:a16="http://schemas.microsoft.com/office/drawing/2014/main" id="{7434FCE9-E163-4DC9-A7CD-48328EF1555E}"/>
              </a:ext>
            </a:extLst>
          </p:cNvPr>
          <p:cNvPicPr>
            <a:picLocks noChangeAspect="1" noChangeArrowheads="1"/>
          </p:cNvPicPr>
          <p:nvPr/>
        </p:nvPicPr>
        <p:blipFill>
          <a:blip r:embed="rId87" cstate="screen">
            <a:extLst>
              <a:ext uri="{28A0092B-C50C-407E-A947-70E740481C1C}">
                <a14:useLocalDpi xmlns:a14="http://schemas.microsoft.com/office/drawing/2010/main"/>
              </a:ext>
            </a:extLst>
          </a:blip>
          <a:srcRect/>
          <a:stretch>
            <a:fillRect/>
          </a:stretch>
        </p:blipFill>
        <p:spPr bwMode="auto">
          <a:xfrm>
            <a:off x="2330758" y="5390473"/>
            <a:ext cx="613654" cy="219814"/>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10" descr="The innovative solution for Bone Regeneration | GreenBone Ortho">
            <a:extLst>
              <a:ext uri="{FF2B5EF4-FFF2-40B4-BE49-F238E27FC236}">
                <a16:creationId xmlns:a16="http://schemas.microsoft.com/office/drawing/2014/main" id="{86DED081-25CC-47F9-B18C-7EA9E2354170}"/>
              </a:ext>
            </a:extLst>
          </p:cNvPr>
          <p:cNvPicPr>
            <a:picLocks noChangeAspect="1" noChangeArrowheads="1"/>
          </p:cNvPicPr>
          <p:nvPr/>
        </p:nvPicPr>
        <p:blipFill>
          <a:blip r:embed="rId88" cstate="screen">
            <a:extLst>
              <a:ext uri="{28A0092B-C50C-407E-A947-70E740481C1C}">
                <a14:useLocalDpi xmlns:a14="http://schemas.microsoft.com/office/drawing/2010/main"/>
              </a:ext>
            </a:extLst>
          </a:blip>
          <a:srcRect/>
          <a:stretch>
            <a:fillRect/>
          </a:stretch>
        </p:blipFill>
        <p:spPr bwMode="auto">
          <a:xfrm>
            <a:off x="3094241" y="5323352"/>
            <a:ext cx="528705" cy="427193"/>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434">
            <a:extLst>
              <a:ext uri="{FF2B5EF4-FFF2-40B4-BE49-F238E27FC236}">
                <a16:creationId xmlns:a16="http://schemas.microsoft.com/office/drawing/2014/main" id="{5A8C9CEE-36B8-4F82-AB38-0AAB8FB4BDAE}"/>
              </a:ext>
            </a:extLst>
          </p:cNvPr>
          <p:cNvPicPr>
            <a:picLocks noChangeAspect="1"/>
          </p:cNvPicPr>
          <p:nvPr/>
        </p:nvPicPr>
        <p:blipFill>
          <a:blip r:embed="rId89" cstate="screen">
            <a:extLst>
              <a:ext uri="{28A0092B-C50C-407E-A947-70E740481C1C}">
                <a14:useLocalDpi xmlns:a14="http://schemas.microsoft.com/office/drawing/2010/main"/>
              </a:ext>
            </a:extLst>
          </a:blip>
          <a:stretch>
            <a:fillRect/>
          </a:stretch>
        </p:blipFill>
        <p:spPr>
          <a:xfrm>
            <a:off x="1761075" y="5980622"/>
            <a:ext cx="555274" cy="202279"/>
          </a:xfrm>
          <a:prstGeom prst="rect">
            <a:avLst/>
          </a:prstGeom>
        </p:spPr>
      </p:pic>
      <p:pic>
        <p:nvPicPr>
          <p:cNvPr id="436" name="Picture 2" descr="Home - Ryvu Therapeutics">
            <a:extLst>
              <a:ext uri="{FF2B5EF4-FFF2-40B4-BE49-F238E27FC236}">
                <a16:creationId xmlns:a16="http://schemas.microsoft.com/office/drawing/2014/main" id="{B3CDBE60-BF53-4A26-8D94-0A258FEBAB15}"/>
              </a:ext>
            </a:extLst>
          </p:cNvPr>
          <p:cNvPicPr>
            <a:picLocks noChangeAspect="1" noChangeArrowheads="1"/>
          </p:cNvPicPr>
          <p:nvPr/>
        </p:nvPicPr>
        <p:blipFill>
          <a:blip r:embed="rId90" cstate="screen">
            <a:extLst>
              <a:ext uri="{28A0092B-C50C-407E-A947-70E740481C1C}">
                <a14:useLocalDpi xmlns:a14="http://schemas.microsoft.com/office/drawing/2010/main"/>
              </a:ext>
            </a:extLst>
          </a:blip>
          <a:srcRect/>
          <a:stretch>
            <a:fillRect/>
          </a:stretch>
        </p:blipFill>
        <p:spPr bwMode="auto">
          <a:xfrm>
            <a:off x="5960387" y="2246443"/>
            <a:ext cx="396851" cy="25727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36">
            <a:extLst>
              <a:ext uri="{FF2B5EF4-FFF2-40B4-BE49-F238E27FC236}">
                <a16:creationId xmlns:a16="http://schemas.microsoft.com/office/drawing/2014/main" id="{D8542E98-806D-49AE-B32D-82B32DD478E8}"/>
              </a:ext>
            </a:extLst>
          </p:cNvPr>
          <p:cNvPicPr>
            <a:picLocks noChangeAspect="1"/>
          </p:cNvPicPr>
          <p:nvPr/>
        </p:nvPicPr>
        <p:blipFill>
          <a:blip r:embed="rId91" cstate="screen">
            <a:extLst>
              <a:ext uri="{28A0092B-C50C-407E-A947-70E740481C1C}">
                <a14:useLocalDpi xmlns:a14="http://schemas.microsoft.com/office/drawing/2010/main"/>
              </a:ext>
            </a:extLst>
          </a:blip>
          <a:stretch>
            <a:fillRect/>
          </a:stretch>
        </p:blipFill>
        <p:spPr>
          <a:xfrm>
            <a:off x="1057769" y="5487951"/>
            <a:ext cx="684421" cy="244680"/>
          </a:xfrm>
          <a:prstGeom prst="rect">
            <a:avLst/>
          </a:prstGeom>
        </p:spPr>
      </p:pic>
      <p:pic>
        <p:nvPicPr>
          <p:cNvPr id="438" name="Picture 437">
            <a:extLst>
              <a:ext uri="{FF2B5EF4-FFF2-40B4-BE49-F238E27FC236}">
                <a16:creationId xmlns:a16="http://schemas.microsoft.com/office/drawing/2014/main" id="{5BD1F597-6497-4637-BB83-4E1C2AD1784E}"/>
              </a:ext>
            </a:extLst>
          </p:cNvPr>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3615858" y="5274939"/>
            <a:ext cx="549392" cy="183620"/>
          </a:xfrm>
          <a:prstGeom prst="rect">
            <a:avLst/>
          </a:prstGeom>
        </p:spPr>
      </p:pic>
      <p:pic>
        <p:nvPicPr>
          <p:cNvPr id="439" name="Picture 438">
            <a:extLst>
              <a:ext uri="{FF2B5EF4-FFF2-40B4-BE49-F238E27FC236}">
                <a16:creationId xmlns:a16="http://schemas.microsoft.com/office/drawing/2014/main" id="{8BC33AA2-2D7B-42D5-9D24-DEB44139C21D}"/>
              </a:ext>
            </a:extLst>
          </p:cNvPr>
          <p:cNvPicPr>
            <a:picLocks noChangeAspect="1"/>
          </p:cNvPicPr>
          <p:nvPr/>
        </p:nvPicPr>
        <p:blipFill>
          <a:blip r:embed="rId93" cstate="screen">
            <a:extLst>
              <a:ext uri="{28A0092B-C50C-407E-A947-70E740481C1C}">
                <a14:useLocalDpi xmlns:a14="http://schemas.microsoft.com/office/drawing/2010/main"/>
              </a:ext>
            </a:extLst>
          </a:blip>
          <a:stretch>
            <a:fillRect/>
          </a:stretch>
        </p:blipFill>
        <p:spPr>
          <a:xfrm>
            <a:off x="195613" y="1068631"/>
            <a:ext cx="343847" cy="127240"/>
          </a:xfrm>
          <a:prstGeom prst="rect">
            <a:avLst/>
          </a:prstGeom>
        </p:spPr>
      </p:pic>
      <p:pic>
        <p:nvPicPr>
          <p:cNvPr id="440" name="Picture 439">
            <a:extLst>
              <a:ext uri="{FF2B5EF4-FFF2-40B4-BE49-F238E27FC236}">
                <a16:creationId xmlns:a16="http://schemas.microsoft.com/office/drawing/2014/main" id="{8671DF7E-AE36-4688-8386-3F857061E1D5}"/>
              </a:ext>
            </a:extLst>
          </p:cNvPr>
          <p:cNvPicPr>
            <a:picLocks noChangeAspect="1"/>
          </p:cNvPicPr>
          <p:nvPr/>
        </p:nvPicPr>
        <p:blipFill>
          <a:blip r:embed="rId94" cstate="screen">
            <a:extLst>
              <a:ext uri="{28A0092B-C50C-407E-A947-70E740481C1C}">
                <a14:useLocalDpi xmlns:a14="http://schemas.microsoft.com/office/drawing/2010/main"/>
              </a:ext>
            </a:extLst>
          </a:blip>
          <a:stretch>
            <a:fillRect/>
          </a:stretch>
        </p:blipFill>
        <p:spPr>
          <a:xfrm>
            <a:off x="3700821" y="5329920"/>
            <a:ext cx="474690" cy="474690"/>
          </a:xfrm>
          <a:prstGeom prst="rect">
            <a:avLst/>
          </a:prstGeom>
        </p:spPr>
      </p:pic>
      <p:pic>
        <p:nvPicPr>
          <p:cNvPr id="441" name="Picture 440">
            <a:extLst>
              <a:ext uri="{FF2B5EF4-FFF2-40B4-BE49-F238E27FC236}">
                <a16:creationId xmlns:a16="http://schemas.microsoft.com/office/drawing/2014/main" id="{7DC70B8F-49A5-453F-BB0E-12975850433F}"/>
              </a:ext>
            </a:extLst>
          </p:cNvPr>
          <p:cNvPicPr>
            <a:picLocks noChangeAspect="1"/>
          </p:cNvPicPr>
          <p:nvPr/>
        </p:nvPicPr>
        <p:blipFill>
          <a:blip r:embed="rId95" cstate="screen">
            <a:extLst>
              <a:ext uri="{28A0092B-C50C-407E-A947-70E740481C1C}">
                <a14:useLocalDpi xmlns:a14="http://schemas.microsoft.com/office/drawing/2010/main"/>
              </a:ext>
            </a:extLst>
          </a:blip>
          <a:stretch>
            <a:fillRect/>
          </a:stretch>
        </p:blipFill>
        <p:spPr>
          <a:xfrm>
            <a:off x="4981996" y="990129"/>
            <a:ext cx="580371" cy="177256"/>
          </a:xfrm>
          <a:prstGeom prst="rect">
            <a:avLst/>
          </a:prstGeom>
        </p:spPr>
      </p:pic>
      <p:pic>
        <p:nvPicPr>
          <p:cNvPr id="442" name="Picture 441">
            <a:extLst>
              <a:ext uri="{FF2B5EF4-FFF2-40B4-BE49-F238E27FC236}">
                <a16:creationId xmlns:a16="http://schemas.microsoft.com/office/drawing/2014/main" id="{D5DD58EA-FA8B-4275-95E8-AA777B4D51EC}"/>
              </a:ext>
            </a:extLst>
          </p:cNvPr>
          <p:cNvPicPr>
            <a:picLocks noChangeAspect="1"/>
          </p:cNvPicPr>
          <p:nvPr/>
        </p:nvPicPr>
        <p:blipFill>
          <a:blip r:embed="rId96" cstate="screen">
            <a:extLst>
              <a:ext uri="{28A0092B-C50C-407E-A947-70E740481C1C}">
                <a14:useLocalDpi xmlns:a14="http://schemas.microsoft.com/office/drawing/2010/main"/>
              </a:ext>
            </a:extLst>
          </a:blip>
          <a:stretch>
            <a:fillRect/>
          </a:stretch>
        </p:blipFill>
        <p:spPr>
          <a:xfrm>
            <a:off x="4723145" y="3623127"/>
            <a:ext cx="560098" cy="210483"/>
          </a:xfrm>
          <a:prstGeom prst="rect">
            <a:avLst/>
          </a:prstGeom>
        </p:spPr>
      </p:pic>
      <p:pic>
        <p:nvPicPr>
          <p:cNvPr id="443" name="Picture 442">
            <a:extLst>
              <a:ext uri="{FF2B5EF4-FFF2-40B4-BE49-F238E27FC236}">
                <a16:creationId xmlns:a16="http://schemas.microsoft.com/office/drawing/2014/main" id="{0B6F01F3-B324-4334-8017-28FF2AE43C10}"/>
              </a:ext>
            </a:extLst>
          </p:cNvPr>
          <p:cNvPicPr>
            <a:picLocks noChangeAspect="1"/>
          </p:cNvPicPr>
          <p:nvPr/>
        </p:nvPicPr>
        <p:blipFill>
          <a:blip r:embed="rId97" cstate="screen">
            <a:extLst>
              <a:ext uri="{28A0092B-C50C-407E-A947-70E740481C1C}">
                <a14:useLocalDpi xmlns:a14="http://schemas.microsoft.com/office/drawing/2010/main"/>
              </a:ext>
            </a:extLst>
          </a:blip>
          <a:stretch>
            <a:fillRect/>
          </a:stretch>
        </p:blipFill>
        <p:spPr>
          <a:xfrm>
            <a:off x="2474080" y="5714266"/>
            <a:ext cx="564556" cy="180407"/>
          </a:xfrm>
          <a:prstGeom prst="rect">
            <a:avLst/>
          </a:prstGeom>
        </p:spPr>
      </p:pic>
      <p:pic>
        <p:nvPicPr>
          <p:cNvPr id="444" name="Picture 443">
            <a:extLst>
              <a:ext uri="{FF2B5EF4-FFF2-40B4-BE49-F238E27FC236}">
                <a16:creationId xmlns:a16="http://schemas.microsoft.com/office/drawing/2014/main" id="{31E74C73-302F-401C-AB6C-4E3E1D10D831}"/>
              </a:ext>
            </a:extLst>
          </p:cNvPr>
          <p:cNvPicPr>
            <a:picLocks noChangeAspect="1"/>
          </p:cNvPicPr>
          <p:nvPr/>
        </p:nvPicPr>
        <p:blipFill>
          <a:blip r:embed="rId98" cstate="screen">
            <a:extLst>
              <a:ext uri="{28A0092B-C50C-407E-A947-70E740481C1C}">
                <a14:useLocalDpi xmlns:a14="http://schemas.microsoft.com/office/drawing/2010/main"/>
              </a:ext>
            </a:extLst>
          </a:blip>
          <a:stretch>
            <a:fillRect/>
          </a:stretch>
        </p:blipFill>
        <p:spPr>
          <a:xfrm>
            <a:off x="1024535" y="5816127"/>
            <a:ext cx="482865" cy="191944"/>
          </a:xfrm>
          <a:prstGeom prst="rect">
            <a:avLst/>
          </a:prstGeom>
        </p:spPr>
      </p:pic>
      <p:pic>
        <p:nvPicPr>
          <p:cNvPr id="445" name="Picture 444">
            <a:extLst>
              <a:ext uri="{FF2B5EF4-FFF2-40B4-BE49-F238E27FC236}">
                <a16:creationId xmlns:a16="http://schemas.microsoft.com/office/drawing/2014/main" id="{D026684E-D14F-46AE-AD38-B1C3ED35871F}"/>
              </a:ext>
            </a:extLst>
          </p:cNvPr>
          <p:cNvPicPr>
            <a:picLocks noChangeAspect="1"/>
          </p:cNvPicPr>
          <p:nvPr/>
        </p:nvPicPr>
        <p:blipFill>
          <a:blip r:embed="rId99" cstate="screen">
            <a:extLst>
              <a:ext uri="{28A0092B-C50C-407E-A947-70E740481C1C}">
                <a14:useLocalDpi xmlns:a14="http://schemas.microsoft.com/office/drawing/2010/main"/>
              </a:ext>
            </a:extLst>
          </a:blip>
          <a:stretch>
            <a:fillRect/>
          </a:stretch>
        </p:blipFill>
        <p:spPr>
          <a:xfrm>
            <a:off x="4850888" y="1673750"/>
            <a:ext cx="607815" cy="110642"/>
          </a:xfrm>
          <a:prstGeom prst="rect">
            <a:avLst/>
          </a:prstGeom>
        </p:spPr>
      </p:pic>
      <p:pic>
        <p:nvPicPr>
          <p:cNvPr id="446" name="Picture 10" descr="Evotec - Wikipedia">
            <a:extLst>
              <a:ext uri="{FF2B5EF4-FFF2-40B4-BE49-F238E27FC236}">
                <a16:creationId xmlns:a16="http://schemas.microsoft.com/office/drawing/2014/main" id="{20EBE086-A2E4-4382-96F4-344D6B29CD22}"/>
              </a:ext>
            </a:extLst>
          </p:cNvPr>
          <p:cNvPicPr>
            <a:picLocks noChangeAspect="1" noChangeArrowheads="1"/>
          </p:cNvPicPr>
          <p:nvPr/>
        </p:nvPicPr>
        <p:blipFill>
          <a:blip r:embed="rId100" cstate="screen">
            <a:extLst>
              <a:ext uri="{28A0092B-C50C-407E-A947-70E740481C1C}">
                <a14:useLocalDpi xmlns:a14="http://schemas.microsoft.com/office/drawing/2010/main"/>
              </a:ext>
            </a:extLst>
          </a:blip>
          <a:srcRect/>
          <a:stretch>
            <a:fillRect/>
          </a:stretch>
        </p:blipFill>
        <p:spPr bwMode="auto">
          <a:xfrm>
            <a:off x="266846" y="5748017"/>
            <a:ext cx="556892" cy="205122"/>
          </a:xfrm>
          <a:prstGeom prst="rect">
            <a:avLst/>
          </a:prstGeom>
          <a:noFill/>
          <a:extLst>
            <a:ext uri="{909E8E84-426E-40DD-AFC4-6F175D3DCCD1}">
              <a14:hiddenFill xmlns:a14="http://schemas.microsoft.com/office/drawing/2010/main">
                <a:solidFill>
                  <a:srgbClr val="FFFFFF"/>
                </a:solidFill>
              </a14:hiddenFill>
            </a:ext>
          </a:extLst>
        </p:spPr>
      </p:pic>
      <p:pic>
        <p:nvPicPr>
          <p:cNvPr id="447" name="Picture 446">
            <a:extLst>
              <a:ext uri="{FF2B5EF4-FFF2-40B4-BE49-F238E27FC236}">
                <a16:creationId xmlns:a16="http://schemas.microsoft.com/office/drawing/2014/main" id="{EA643F55-E74A-46CD-A85F-498D3AED3D7A}"/>
              </a:ext>
            </a:extLst>
          </p:cNvPr>
          <p:cNvPicPr>
            <a:picLocks noChangeAspect="1"/>
          </p:cNvPicPr>
          <p:nvPr/>
        </p:nvPicPr>
        <p:blipFill>
          <a:blip r:embed="rId101" cstate="screen">
            <a:extLst>
              <a:ext uri="{28A0092B-C50C-407E-A947-70E740481C1C}">
                <a14:useLocalDpi xmlns:a14="http://schemas.microsoft.com/office/drawing/2010/main"/>
              </a:ext>
            </a:extLst>
          </a:blip>
          <a:stretch>
            <a:fillRect/>
          </a:stretch>
        </p:blipFill>
        <p:spPr>
          <a:xfrm>
            <a:off x="3214659" y="5798952"/>
            <a:ext cx="792372" cy="203447"/>
          </a:xfrm>
          <a:prstGeom prst="rect">
            <a:avLst/>
          </a:prstGeom>
        </p:spPr>
      </p:pic>
      <p:pic>
        <p:nvPicPr>
          <p:cNvPr id="448" name="Picture 447">
            <a:extLst>
              <a:ext uri="{FF2B5EF4-FFF2-40B4-BE49-F238E27FC236}">
                <a16:creationId xmlns:a16="http://schemas.microsoft.com/office/drawing/2014/main" id="{60660581-0633-4AF6-AAF9-501C1565DAC0}"/>
              </a:ext>
            </a:extLst>
          </p:cNvPr>
          <p:cNvPicPr>
            <a:picLocks noChangeAspect="1"/>
          </p:cNvPicPr>
          <p:nvPr/>
        </p:nvPicPr>
        <p:blipFill>
          <a:blip r:embed="rId102" cstate="screen">
            <a:extLst>
              <a:ext uri="{28A0092B-C50C-407E-A947-70E740481C1C}">
                <a14:useLocalDpi xmlns:a14="http://schemas.microsoft.com/office/drawing/2010/main"/>
              </a:ext>
            </a:extLst>
          </a:blip>
          <a:stretch>
            <a:fillRect/>
          </a:stretch>
        </p:blipFill>
        <p:spPr>
          <a:xfrm>
            <a:off x="4281516" y="5487948"/>
            <a:ext cx="430522" cy="215261"/>
          </a:xfrm>
          <a:prstGeom prst="rect">
            <a:avLst/>
          </a:prstGeom>
        </p:spPr>
      </p:pic>
      <p:pic>
        <p:nvPicPr>
          <p:cNvPr id="449" name="Picture 448">
            <a:extLst>
              <a:ext uri="{FF2B5EF4-FFF2-40B4-BE49-F238E27FC236}">
                <a16:creationId xmlns:a16="http://schemas.microsoft.com/office/drawing/2014/main" id="{61D59866-384B-4F51-934E-8012E0244510}"/>
              </a:ext>
            </a:extLst>
          </p:cNvPr>
          <p:cNvPicPr>
            <a:picLocks noChangeAspect="1"/>
          </p:cNvPicPr>
          <p:nvPr/>
        </p:nvPicPr>
        <p:blipFill>
          <a:blip r:embed="rId103" cstate="screen">
            <a:extLst>
              <a:ext uri="{28A0092B-C50C-407E-A947-70E740481C1C}">
                <a14:useLocalDpi xmlns:a14="http://schemas.microsoft.com/office/drawing/2010/main"/>
              </a:ext>
            </a:extLst>
          </a:blip>
          <a:stretch>
            <a:fillRect/>
          </a:stretch>
        </p:blipFill>
        <p:spPr>
          <a:xfrm>
            <a:off x="1880055" y="5419940"/>
            <a:ext cx="340350" cy="452554"/>
          </a:xfrm>
          <a:prstGeom prst="rect">
            <a:avLst/>
          </a:prstGeom>
        </p:spPr>
      </p:pic>
      <p:pic>
        <p:nvPicPr>
          <p:cNvPr id="450" name="Picture 6" descr="Diadem Logo">
            <a:extLst>
              <a:ext uri="{FF2B5EF4-FFF2-40B4-BE49-F238E27FC236}">
                <a16:creationId xmlns:a16="http://schemas.microsoft.com/office/drawing/2014/main" id="{32C50712-DCF9-44D7-8394-B5630A1E441D}"/>
              </a:ext>
            </a:extLst>
          </p:cNvPr>
          <p:cNvPicPr>
            <a:picLocks noChangeAspect="1" noChangeArrowheads="1"/>
          </p:cNvPicPr>
          <p:nvPr/>
        </p:nvPicPr>
        <p:blipFill>
          <a:blip r:embed="rId104" cstate="screen">
            <a:extLst>
              <a:ext uri="{28A0092B-C50C-407E-A947-70E740481C1C}">
                <a14:useLocalDpi xmlns:a14="http://schemas.microsoft.com/office/drawing/2010/main"/>
              </a:ext>
            </a:extLst>
          </a:blip>
          <a:srcRect/>
          <a:stretch>
            <a:fillRect/>
          </a:stretch>
        </p:blipFill>
        <p:spPr bwMode="auto">
          <a:xfrm>
            <a:off x="270275" y="5506119"/>
            <a:ext cx="718561" cy="249500"/>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16" descr="IRBM - MassBio">
            <a:extLst>
              <a:ext uri="{FF2B5EF4-FFF2-40B4-BE49-F238E27FC236}">
                <a16:creationId xmlns:a16="http://schemas.microsoft.com/office/drawing/2014/main" id="{26C77146-BEC9-4B70-AEAB-4CAE2750556E}"/>
              </a:ext>
            </a:extLst>
          </p:cNvPr>
          <p:cNvPicPr>
            <a:picLocks noChangeAspect="1" noChangeArrowheads="1"/>
          </p:cNvPicPr>
          <p:nvPr/>
        </p:nvPicPr>
        <p:blipFill>
          <a:blip r:embed="rId105" cstate="screen">
            <a:extLst>
              <a:ext uri="{28A0092B-C50C-407E-A947-70E740481C1C}">
                <a14:useLocalDpi xmlns:a14="http://schemas.microsoft.com/office/drawing/2010/main"/>
              </a:ext>
            </a:extLst>
          </a:blip>
          <a:srcRect/>
          <a:stretch>
            <a:fillRect/>
          </a:stretch>
        </p:blipFill>
        <p:spPr bwMode="auto">
          <a:xfrm>
            <a:off x="5997349" y="2600834"/>
            <a:ext cx="343847" cy="122011"/>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451" descr="C:\Users\MARCELI\AppData\Local\Microsoft\Windows\INetCache\Content.MSO\E54097D1.tmp">
            <a:extLst>
              <a:ext uri="{FF2B5EF4-FFF2-40B4-BE49-F238E27FC236}">
                <a16:creationId xmlns:a16="http://schemas.microsoft.com/office/drawing/2014/main" id="{4C069F0C-015E-4C5E-A853-74B32354737E}"/>
              </a:ext>
            </a:extLst>
          </p:cNvPr>
          <p:cNvPicPr/>
          <p:nvPr/>
        </p:nvPicPr>
        <p:blipFill>
          <a:blip r:embed="rId106" cstate="screen">
            <a:extLst>
              <a:ext uri="{28A0092B-C50C-407E-A947-70E740481C1C}">
                <a14:useLocalDpi xmlns:a14="http://schemas.microsoft.com/office/drawing/2010/main"/>
              </a:ext>
            </a:extLst>
          </a:blip>
          <a:srcRect/>
          <a:stretch>
            <a:fillRect/>
          </a:stretch>
        </p:blipFill>
        <p:spPr bwMode="auto">
          <a:xfrm>
            <a:off x="5577046" y="1600633"/>
            <a:ext cx="531777" cy="264041"/>
          </a:xfrm>
          <a:prstGeom prst="rect">
            <a:avLst/>
          </a:prstGeom>
          <a:noFill/>
          <a:ln>
            <a:noFill/>
          </a:ln>
        </p:spPr>
      </p:pic>
      <p:pic>
        <p:nvPicPr>
          <p:cNvPr id="453" name="Picture 20" descr="Claret Capital Partners Announces Fund III | Business Wire">
            <a:extLst>
              <a:ext uri="{FF2B5EF4-FFF2-40B4-BE49-F238E27FC236}">
                <a16:creationId xmlns:a16="http://schemas.microsoft.com/office/drawing/2014/main" id="{19FF76E5-AE5E-47CC-A5AA-224901F87424}"/>
              </a:ext>
            </a:extLst>
          </p:cNvPr>
          <p:cNvPicPr>
            <a:picLocks noChangeAspect="1" noChangeArrowheads="1"/>
          </p:cNvPicPr>
          <p:nvPr/>
        </p:nvPicPr>
        <p:blipFill>
          <a:blip r:embed="rId107" cstate="screen">
            <a:extLst>
              <a:ext uri="{28A0092B-C50C-407E-A947-70E740481C1C}">
                <a14:useLocalDpi xmlns:a14="http://schemas.microsoft.com/office/drawing/2010/main"/>
              </a:ext>
            </a:extLst>
          </a:blip>
          <a:srcRect/>
          <a:stretch>
            <a:fillRect/>
          </a:stretch>
        </p:blipFill>
        <p:spPr bwMode="auto">
          <a:xfrm>
            <a:off x="4510119" y="5703212"/>
            <a:ext cx="922170" cy="480359"/>
          </a:xfrm>
          <a:prstGeom prst="rect">
            <a:avLst/>
          </a:prstGeom>
          <a:noFill/>
          <a:extLst>
            <a:ext uri="{909E8E84-426E-40DD-AFC4-6F175D3DCCD1}">
              <a14:hiddenFill xmlns:a14="http://schemas.microsoft.com/office/drawing/2010/main">
                <a:solidFill>
                  <a:srgbClr val="FFFFFF"/>
                </a:solidFill>
              </a14:hiddenFill>
            </a:ext>
          </a:extLst>
        </p:spPr>
      </p:pic>
      <p:pic>
        <p:nvPicPr>
          <p:cNvPr id="454" name="Picture 18" descr="Press releases – Kayrros">
            <a:extLst>
              <a:ext uri="{FF2B5EF4-FFF2-40B4-BE49-F238E27FC236}">
                <a16:creationId xmlns:a16="http://schemas.microsoft.com/office/drawing/2014/main" id="{36BABBE1-CDCB-4BA4-82D0-0D2482DD64F7}"/>
              </a:ext>
            </a:extLst>
          </p:cNvPr>
          <p:cNvPicPr>
            <a:picLocks noChangeAspect="1" noChangeArrowheads="1"/>
          </p:cNvPicPr>
          <p:nvPr/>
        </p:nvPicPr>
        <p:blipFill>
          <a:blip r:embed="rId108" cstate="screen">
            <a:extLst>
              <a:ext uri="{28A0092B-C50C-407E-A947-70E740481C1C}">
                <a14:useLocalDpi xmlns:a14="http://schemas.microsoft.com/office/drawing/2010/main"/>
              </a:ext>
            </a:extLst>
          </a:blip>
          <a:srcRect/>
          <a:stretch>
            <a:fillRect/>
          </a:stretch>
        </p:blipFill>
        <p:spPr bwMode="auto">
          <a:xfrm>
            <a:off x="5354425" y="3008751"/>
            <a:ext cx="554841" cy="369221"/>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4" descr="Blickfeld LiDAR for a smart and efficient digital world">
            <a:extLst>
              <a:ext uri="{FF2B5EF4-FFF2-40B4-BE49-F238E27FC236}">
                <a16:creationId xmlns:a16="http://schemas.microsoft.com/office/drawing/2014/main" id="{D31591C9-FCEF-4862-A86C-36D0C71D271C}"/>
              </a:ext>
            </a:extLst>
          </p:cNvPr>
          <p:cNvPicPr>
            <a:picLocks noChangeAspect="1" noChangeArrowheads="1"/>
          </p:cNvPicPr>
          <p:nvPr/>
        </p:nvPicPr>
        <p:blipFill>
          <a:blip r:embed="rId109" cstate="screen">
            <a:extLst>
              <a:ext uri="{28A0092B-C50C-407E-A947-70E740481C1C}">
                <a14:useLocalDpi xmlns:a14="http://schemas.microsoft.com/office/drawing/2010/main"/>
              </a:ext>
            </a:extLst>
          </a:blip>
          <a:srcRect/>
          <a:stretch>
            <a:fillRect/>
          </a:stretch>
        </p:blipFill>
        <p:spPr bwMode="auto">
          <a:xfrm>
            <a:off x="5180229" y="1978144"/>
            <a:ext cx="604066" cy="604066"/>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2" descr="Inven Capital | LinkedIn">
            <a:extLst>
              <a:ext uri="{FF2B5EF4-FFF2-40B4-BE49-F238E27FC236}">
                <a16:creationId xmlns:a16="http://schemas.microsoft.com/office/drawing/2014/main" id="{B098002E-A0B2-4DCA-8582-BF74E4C4E561}"/>
              </a:ext>
            </a:extLst>
          </p:cNvPr>
          <p:cNvPicPr>
            <a:picLocks noChangeAspect="1" noChangeArrowheads="1"/>
          </p:cNvPicPr>
          <p:nvPr/>
        </p:nvPicPr>
        <p:blipFill>
          <a:blip r:embed="rId110" cstate="screen">
            <a:extLst>
              <a:ext uri="{28A0092B-C50C-407E-A947-70E740481C1C}">
                <a14:useLocalDpi xmlns:a14="http://schemas.microsoft.com/office/drawing/2010/main"/>
              </a:ext>
            </a:extLst>
          </a:blip>
          <a:srcRect/>
          <a:stretch>
            <a:fillRect/>
          </a:stretch>
        </p:blipFill>
        <p:spPr bwMode="auto">
          <a:xfrm>
            <a:off x="5256745" y="5728494"/>
            <a:ext cx="503292" cy="503292"/>
          </a:xfrm>
          <a:prstGeom prst="rect">
            <a:avLst/>
          </a:prstGeom>
          <a:noFill/>
          <a:extLst>
            <a:ext uri="{909E8E84-426E-40DD-AFC4-6F175D3DCCD1}">
              <a14:hiddenFill xmlns:a14="http://schemas.microsoft.com/office/drawing/2010/main">
                <a:solidFill>
                  <a:srgbClr val="FFFFFF"/>
                </a:solidFill>
              </a14:hiddenFill>
            </a:ext>
          </a:extLst>
        </p:spPr>
      </p:pic>
      <p:pic>
        <p:nvPicPr>
          <p:cNvPr id="457" name="Picture 12" descr="SiPearl - le concepteur du microprocesseur &quot;made in Europe&quot;">
            <a:extLst>
              <a:ext uri="{FF2B5EF4-FFF2-40B4-BE49-F238E27FC236}">
                <a16:creationId xmlns:a16="http://schemas.microsoft.com/office/drawing/2014/main" id="{B9D812FC-F141-49F9-BB6C-447D8D7585E8}"/>
              </a:ext>
            </a:extLst>
          </p:cNvPr>
          <p:cNvPicPr>
            <a:picLocks noChangeAspect="1" noChangeArrowheads="1"/>
          </p:cNvPicPr>
          <p:nvPr/>
        </p:nvPicPr>
        <p:blipFill>
          <a:blip r:embed="rId111" cstate="screen">
            <a:extLst>
              <a:ext uri="{28A0092B-C50C-407E-A947-70E740481C1C}">
                <a14:useLocalDpi xmlns:a14="http://schemas.microsoft.com/office/drawing/2010/main"/>
              </a:ext>
            </a:extLst>
          </a:blip>
          <a:srcRect/>
          <a:stretch>
            <a:fillRect/>
          </a:stretch>
        </p:blipFill>
        <p:spPr bwMode="auto">
          <a:xfrm>
            <a:off x="5197887" y="3353373"/>
            <a:ext cx="541535" cy="187128"/>
          </a:xfrm>
          <a:prstGeom prst="rect">
            <a:avLst/>
          </a:prstGeom>
          <a:noFill/>
          <a:extLst>
            <a:ext uri="{909E8E84-426E-40DD-AFC4-6F175D3DCCD1}">
              <a14:hiddenFill xmlns:a14="http://schemas.microsoft.com/office/drawing/2010/main">
                <a:solidFill>
                  <a:srgbClr val="FFFFFF"/>
                </a:solidFill>
              </a14:hiddenFill>
            </a:ext>
          </a:extLst>
        </p:spPr>
      </p:pic>
      <p:pic>
        <p:nvPicPr>
          <p:cNvPr id="458" name="Picture 14" descr="IQM Finland | EU-Startups">
            <a:extLst>
              <a:ext uri="{FF2B5EF4-FFF2-40B4-BE49-F238E27FC236}">
                <a16:creationId xmlns:a16="http://schemas.microsoft.com/office/drawing/2014/main" id="{16A73AC8-7A1F-4180-8433-3C841C2F7A4B}"/>
              </a:ext>
            </a:extLst>
          </p:cNvPr>
          <p:cNvPicPr>
            <a:picLocks noChangeAspect="1" noChangeArrowheads="1"/>
          </p:cNvPicPr>
          <p:nvPr/>
        </p:nvPicPr>
        <p:blipFill>
          <a:blip r:embed="rId112" cstate="screen">
            <a:extLst>
              <a:ext uri="{28A0092B-C50C-407E-A947-70E740481C1C}">
                <a14:useLocalDpi xmlns:a14="http://schemas.microsoft.com/office/drawing/2010/main"/>
              </a:ext>
            </a:extLst>
          </a:blip>
          <a:srcRect/>
          <a:stretch>
            <a:fillRect/>
          </a:stretch>
        </p:blipFill>
        <p:spPr bwMode="auto">
          <a:xfrm>
            <a:off x="5197887" y="1251069"/>
            <a:ext cx="285263" cy="285263"/>
          </a:xfrm>
          <a:prstGeom prst="rect">
            <a:avLst/>
          </a:prstGeom>
          <a:noFill/>
          <a:extLst>
            <a:ext uri="{909E8E84-426E-40DD-AFC4-6F175D3DCCD1}">
              <a14:hiddenFill xmlns:a14="http://schemas.microsoft.com/office/drawing/2010/main">
                <a:solidFill>
                  <a:srgbClr val="FFFFFF"/>
                </a:solidFill>
              </a14:hiddenFill>
            </a:ext>
          </a:extLst>
        </p:spPr>
      </p:pic>
      <p:pic>
        <p:nvPicPr>
          <p:cNvPr id="459" name="Picture 8" descr="Giesecke+Devrient Ventures - Crunchbase Investor Profile &amp; Investments">
            <a:extLst>
              <a:ext uri="{FF2B5EF4-FFF2-40B4-BE49-F238E27FC236}">
                <a16:creationId xmlns:a16="http://schemas.microsoft.com/office/drawing/2014/main" id="{30B4C034-0113-4DED-9526-7B23A8C43A6B}"/>
              </a:ext>
            </a:extLst>
          </p:cNvPr>
          <p:cNvPicPr>
            <a:picLocks noChangeAspect="1" noChangeArrowheads="1"/>
          </p:cNvPicPr>
          <p:nvPr/>
        </p:nvPicPr>
        <p:blipFill>
          <a:blip r:embed="rId113" cstate="screen">
            <a:extLst>
              <a:ext uri="{28A0092B-C50C-407E-A947-70E740481C1C}">
                <a14:useLocalDpi xmlns:a14="http://schemas.microsoft.com/office/drawing/2010/main"/>
              </a:ext>
            </a:extLst>
          </a:blip>
          <a:srcRect/>
          <a:stretch>
            <a:fillRect/>
          </a:stretch>
        </p:blipFill>
        <p:spPr bwMode="auto">
          <a:xfrm>
            <a:off x="5169363" y="2426626"/>
            <a:ext cx="786005" cy="259321"/>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6" descr="Elektrisches Nutzfahrzeug - EVUM Motors - Das aCar - Elektrisches  Nutzfahrzeug / Transporter">
            <a:extLst>
              <a:ext uri="{FF2B5EF4-FFF2-40B4-BE49-F238E27FC236}">
                <a16:creationId xmlns:a16="http://schemas.microsoft.com/office/drawing/2014/main" id="{6DB34B4F-9880-487D-9AC9-1FDFA6EFF008}"/>
              </a:ext>
            </a:extLst>
          </p:cNvPr>
          <p:cNvPicPr>
            <a:picLocks noChangeAspect="1" noChangeArrowheads="1"/>
          </p:cNvPicPr>
          <p:nvPr/>
        </p:nvPicPr>
        <p:blipFill>
          <a:blip r:embed="rId114" cstate="screen">
            <a:extLst>
              <a:ext uri="{28A0092B-C50C-407E-A947-70E740481C1C}">
                <a14:useLocalDpi xmlns:a14="http://schemas.microsoft.com/office/drawing/2010/main"/>
              </a:ext>
            </a:extLst>
          </a:blip>
          <a:srcRect/>
          <a:stretch>
            <a:fillRect/>
          </a:stretch>
        </p:blipFill>
        <p:spPr bwMode="auto">
          <a:xfrm>
            <a:off x="4122820" y="5823464"/>
            <a:ext cx="582705" cy="204485"/>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8">
            <a:extLst>
              <a:ext uri="{FF2B5EF4-FFF2-40B4-BE49-F238E27FC236}">
                <a16:creationId xmlns:a16="http://schemas.microsoft.com/office/drawing/2014/main" id="{C62A0E91-BDC1-449E-8A22-CD19B119389F}"/>
              </a:ext>
            </a:extLst>
          </p:cNvPr>
          <p:cNvPicPr>
            <a:picLocks noChangeAspect="1" noChangeArrowheads="1"/>
          </p:cNvPicPr>
          <p:nvPr/>
        </p:nvPicPr>
        <p:blipFill>
          <a:blip r:embed="rId115" cstate="screen">
            <a:extLst>
              <a:ext uri="{28A0092B-C50C-407E-A947-70E740481C1C}">
                <a14:useLocalDpi xmlns:a14="http://schemas.microsoft.com/office/drawing/2010/main"/>
              </a:ext>
            </a:extLst>
          </a:blip>
          <a:srcRect/>
          <a:stretch>
            <a:fillRect/>
          </a:stretch>
        </p:blipFill>
        <p:spPr bwMode="auto">
          <a:xfrm>
            <a:off x="5400450" y="5323349"/>
            <a:ext cx="591804" cy="174852"/>
          </a:xfrm>
          <a:prstGeom prst="rect">
            <a:avLst/>
          </a:prstGeom>
          <a:noFill/>
          <a:extLst>
            <a:ext uri="{909E8E84-426E-40DD-AFC4-6F175D3DCCD1}">
              <a14:hiddenFill xmlns:a14="http://schemas.microsoft.com/office/drawing/2010/main">
                <a:solidFill>
                  <a:srgbClr val="FFFFFF"/>
                </a:solidFill>
              </a14:hiddenFill>
            </a:ext>
          </a:extLst>
        </p:spPr>
      </p:pic>
      <p:pic>
        <p:nvPicPr>
          <p:cNvPr id="462" name="Picture 10" descr="OneDealer: The Innovative Automotive Retail Solution">
            <a:extLst>
              <a:ext uri="{FF2B5EF4-FFF2-40B4-BE49-F238E27FC236}">
                <a16:creationId xmlns:a16="http://schemas.microsoft.com/office/drawing/2014/main" id="{F1764DCE-7494-489F-B998-C264BEE5D9E3}"/>
              </a:ext>
            </a:extLst>
          </p:cNvPr>
          <p:cNvPicPr>
            <a:picLocks noChangeAspect="1" noChangeArrowheads="1"/>
          </p:cNvPicPr>
          <p:nvPr/>
        </p:nvPicPr>
        <p:blipFill>
          <a:blip r:embed="rId116" cstate="screen">
            <a:extLst>
              <a:ext uri="{28A0092B-C50C-407E-A947-70E740481C1C}">
                <a14:useLocalDpi xmlns:a14="http://schemas.microsoft.com/office/drawing/2010/main"/>
              </a:ext>
            </a:extLst>
          </a:blip>
          <a:srcRect/>
          <a:stretch>
            <a:fillRect/>
          </a:stretch>
        </p:blipFill>
        <p:spPr bwMode="auto">
          <a:xfrm>
            <a:off x="5443815" y="2769676"/>
            <a:ext cx="351325" cy="248691"/>
          </a:xfrm>
          <a:prstGeom prst="rect">
            <a:avLst/>
          </a:prstGeom>
          <a:noFill/>
          <a:extLst>
            <a:ext uri="{909E8E84-426E-40DD-AFC4-6F175D3DCCD1}">
              <a14:hiddenFill xmlns:a14="http://schemas.microsoft.com/office/drawing/2010/main">
                <a:solidFill>
                  <a:srgbClr val="FFFFFF"/>
                </a:solidFill>
              </a14:hiddenFill>
            </a:ext>
          </a:extLst>
        </p:spPr>
      </p:pic>
      <p:pic>
        <p:nvPicPr>
          <p:cNvPr id="463" name="Picture 12">
            <a:extLst>
              <a:ext uri="{FF2B5EF4-FFF2-40B4-BE49-F238E27FC236}">
                <a16:creationId xmlns:a16="http://schemas.microsoft.com/office/drawing/2014/main" id="{6AA20DFC-2821-40A6-BA49-53BAA2216485}"/>
              </a:ext>
            </a:extLst>
          </p:cNvPr>
          <p:cNvPicPr>
            <a:picLocks noChangeAspect="1" noChangeArrowheads="1"/>
          </p:cNvPicPr>
          <p:nvPr/>
        </p:nvPicPr>
        <p:blipFill>
          <a:blip r:embed="rId117" cstate="screen">
            <a:extLst>
              <a:ext uri="{28A0092B-C50C-407E-A947-70E740481C1C}">
                <a14:useLocalDpi xmlns:a14="http://schemas.microsoft.com/office/drawing/2010/main"/>
              </a:ext>
            </a:extLst>
          </a:blip>
          <a:srcRect/>
          <a:stretch>
            <a:fillRect/>
          </a:stretch>
        </p:blipFill>
        <p:spPr bwMode="auto">
          <a:xfrm>
            <a:off x="5466860" y="3923090"/>
            <a:ext cx="530486" cy="163111"/>
          </a:xfrm>
          <a:prstGeom prst="rect">
            <a:avLst/>
          </a:prstGeom>
          <a:noFill/>
          <a:extLst>
            <a:ext uri="{909E8E84-426E-40DD-AFC4-6F175D3DCCD1}">
              <a14:hiddenFill xmlns:a14="http://schemas.microsoft.com/office/drawing/2010/main">
                <a:solidFill>
                  <a:srgbClr val="FFFFFF"/>
                </a:solidFill>
              </a14:hiddenFill>
            </a:ext>
          </a:extLst>
        </p:spPr>
      </p:pic>
      <p:pic>
        <p:nvPicPr>
          <p:cNvPr id="464" name="Picture 16" descr="Kontakt Developers">
            <a:extLst>
              <a:ext uri="{FF2B5EF4-FFF2-40B4-BE49-F238E27FC236}">
                <a16:creationId xmlns:a16="http://schemas.microsoft.com/office/drawing/2014/main" id="{239E7C36-571D-46ED-9546-D92D3E461146}"/>
              </a:ext>
            </a:extLst>
          </p:cNvPr>
          <p:cNvPicPr>
            <a:picLocks noChangeAspect="1" noChangeArrowheads="1"/>
          </p:cNvPicPr>
          <p:nvPr/>
        </p:nvPicPr>
        <p:blipFill>
          <a:blip r:embed="rId118" cstate="screen">
            <a:extLst>
              <a:ext uri="{28A0092B-C50C-407E-A947-70E740481C1C}">
                <a14:useLocalDpi xmlns:a14="http://schemas.microsoft.com/office/drawing/2010/main"/>
              </a:ext>
            </a:extLst>
          </a:blip>
          <a:srcRect/>
          <a:stretch>
            <a:fillRect/>
          </a:stretch>
        </p:blipFill>
        <p:spPr bwMode="auto">
          <a:xfrm>
            <a:off x="5795393" y="5897495"/>
            <a:ext cx="552823" cy="166253"/>
          </a:xfrm>
          <a:prstGeom prst="rect">
            <a:avLst/>
          </a:prstGeom>
          <a:noFill/>
          <a:extLst>
            <a:ext uri="{909E8E84-426E-40DD-AFC4-6F175D3DCCD1}">
              <a14:hiddenFill xmlns:a14="http://schemas.microsoft.com/office/drawing/2010/main">
                <a:solidFill>
                  <a:srgbClr val="FFFFFF"/>
                </a:solidFill>
              </a14:hiddenFill>
            </a:ext>
          </a:extLst>
        </p:spPr>
      </p:pic>
      <p:pic>
        <p:nvPicPr>
          <p:cNvPr id="465" name="Picture 22" descr="Venture Capital">
            <a:extLst>
              <a:ext uri="{FF2B5EF4-FFF2-40B4-BE49-F238E27FC236}">
                <a16:creationId xmlns:a16="http://schemas.microsoft.com/office/drawing/2014/main" id="{35D245D8-9B62-41FD-AA82-0E5DC1C26A42}"/>
              </a:ext>
            </a:extLst>
          </p:cNvPr>
          <p:cNvPicPr>
            <a:picLocks noChangeAspect="1" noChangeArrowheads="1"/>
          </p:cNvPicPr>
          <p:nvPr/>
        </p:nvPicPr>
        <p:blipFill>
          <a:blip r:embed="rId119" cstate="screen">
            <a:extLst>
              <a:ext uri="{28A0092B-C50C-407E-A947-70E740481C1C}">
                <a14:useLocalDpi xmlns:a14="http://schemas.microsoft.com/office/drawing/2010/main"/>
              </a:ext>
            </a:extLst>
          </a:blip>
          <a:srcRect/>
          <a:stretch>
            <a:fillRect/>
          </a:stretch>
        </p:blipFill>
        <p:spPr bwMode="auto">
          <a:xfrm>
            <a:off x="5795140" y="1871059"/>
            <a:ext cx="581039" cy="223106"/>
          </a:xfrm>
          <a:prstGeom prst="rect">
            <a:avLst/>
          </a:prstGeom>
          <a:noFill/>
          <a:extLst>
            <a:ext uri="{909E8E84-426E-40DD-AFC4-6F175D3DCCD1}">
              <a14:hiddenFill xmlns:a14="http://schemas.microsoft.com/office/drawing/2010/main">
                <a:solidFill>
                  <a:srgbClr val="FFFFFF"/>
                </a:solidFill>
              </a14:hiddenFill>
            </a:ext>
          </a:extLst>
        </p:spPr>
      </p:pic>
      <p:pic>
        <p:nvPicPr>
          <p:cNvPr id="466" name="Picture 26">
            <a:extLst>
              <a:ext uri="{FF2B5EF4-FFF2-40B4-BE49-F238E27FC236}">
                <a16:creationId xmlns:a16="http://schemas.microsoft.com/office/drawing/2014/main" id="{5D55AECF-AD63-4FB6-B380-A2CF89DBB699}"/>
              </a:ext>
            </a:extLst>
          </p:cNvPr>
          <p:cNvPicPr>
            <a:picLocks noChangeAspect="1" noChangeArrowheads="1"/>
          </p:cNvPicPr>
          <p:nvPr/>
        </p:nvPicPr>
        <p:blipFill>
          <a:blip r:embed="rId120" cstate="screen">
            <a:extLst>
              <a:ext uri="{28A0092B-C50C-407E-A947-70E740481C1C}">
                <a14:useLocalDpi xmlns:a14="http://schemas.microsoft.com/office/drawing/2010/main"/>
              </a:ext>
            </a:extLst>
          </a:blip>
          <a:srcRect/>
          <a:stretch>
            <a:fillRect/>
          </a:stretch>
        </p:blipFill>
        <p:spPr bwMode="auto">
          <a:xfrm>
            <a:off x="4822690" y="5500380"/>
            <a:ext cx="521956" cy="163111"/>
          </a:xfrm>
          <a:prstGeom prst="rect">
            <a:avLst/>
          </a:prstGeom>
          <a:noFill/>
          <a:extLst>
            <a:ext uri="{909E8E84-426E-40DD-AFC4-6F175D3DCCD1}">
              <a14:hiddenFill xmlns:a14="http://schemas.microsoft.com/office/drawing/2010/main">
                <a:solidFill>
                  <a:srgbClr val="FFFFFF"/>
                </a:solidFill>
              </a14:hiddenFill>
            </a:ext>
          </a:extLst>
        </p:spPr>
      </p:pic>
      <p:pic>
        <p:nvPicPr>
          <p:cNvPr id="467" name="Picture 28">
            <a:extLst>
              <a:ext uri="{FF2B5EF4-FFF2-40B4-BE49-F238E27FC236}">
                <a16:creationId xmlns:a16="http://schemas.microsoft.com/office/drawing/2014/main" id="{46C8A18A-5AE7-44A9-8C62-EEB152F99CA7}"/>
              </a:ext>
            </a:extLst>
          </p:cNvPr>
          <p:cNvPicPr>
            <a:picLocks noChangeAspect="1" noChangeArrowheads="1"/>
          </p:cNvPicPr>
          <p:nvPr/>
        </p:nvPicPr>
        <p:blipFill>
          <a:blip r:embed="rId121" cstate="screen">
            <a:extLst>
              <a:ext uri="{28A0092B-C50C-407E-A947-70E740481C1C}">
                <a14:useLocalDpi xmlns:a14="http://schemas.microsoft.com/office/drawing/2010/main"/>
              </a:ext>
            </a:extLst>
          </a:blip>
          <a:srcRect/>
          <a:stretch>
            <a:fillRect/>
          </a:stretch>
        </p:blipFill>
        <p:spPr bwMode="auto">
          <a:xfrm>
            <a:off x="5025341" y="1940074"/>
            <a:ext cx="646369" cy="126076"/>
          </a:xfrm>
          <a:prstGeom prst="rect">
            <a:avLst/>
          </a:prstGeom>
          <a:noFill/>
          <a:extLst>
            <a:ext uri="{909E8E84-426E-40DD-AFC4-6F175D3DCCD1}">
              <a14:hiddenFill xmlns:a14="http://schemas.microsoft.com/office/drawing/2010/main">
                <a:solidFill>
                  <a:srgbClr val="FFFFFF"/>
                </a:solidFill>
              </a14:hiddenFill>
            </a:ext>
          </a:extLst>
        </p:spPr>
      </p:pic>
      <p:pic>
        <p:nvPicPr>
          <p:cNvPr id="468" name="Picture 34">
            <a:extLst>
              <a:ext uri="{FF2B5EF4-FFF2-40B4-BE49-F238E27FC236}">
                <a16:creationId xmlns:a16="http://schemas.microsoft.com/office/drawing/2014/main" id="{5D471AC2-C726-4067-B887-0926361D93B7}"/>
              </a:ext>
            </a:extLst>
          </p:cNvPr>
          <p:cNvPicPr>
            <a:picLocks noChangeAspect="1" noChangeArrowheads="1"/>
          </p:cNvPicPr>
          <p:nvPr/>
        </p:nvPicPr>
        <p:blipFill>
          <a:blip r:embed="rId122" cstate="screen">
            <a:extLst>
              <a:ext uri="{28A0092B-C50C-407E-A947-70E740481C1C}">
                <a14:useLocalDpi xmlns:a14="http://schemas.microsoft.com/office/drawing/2010/main"/>
              </a:ext>
            </a:extLst>
          </a:blip>
          <a:srcRect/>
          <a:stretch>
            <a:fillRect/>
          </a:stretch>
        </p:blipFill>
        <p:spPr bwMode="auto">
          <a:xfrm>
            <a:off x="5400447" y="3621115"/>
            <a:ext cx="432745" cy="240095"/>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40" descr="Projects | Micro- &amp; Nanotechnology | NIL Technology">
            <a:extLst>
              <a:ext uri="{FF2B5EF4-FFF2-40B4-BE49-F238E27FC236}">
                <a16:creationId xmlns:a16="http://schemas.microsoft.com/office/drawing/2014/main" id="{9D35BDD3-85AA-4173-B9D5-1B311C25A053}"/>
              </a:ext>
            </a:extLst>
          </p:cNvPr>
          <p:cNvPicPr>
            <a:picLocks noChangeAspect="1" noChangeArrowheads="1"/>
          </p:cNvPicPr>
          <p:nvPr/>
        </p:nvPicPr>
        <p:blipFill>
          <a:blip r:embed="rId123" cstate="screen">
            <a:extLst>
              <a:ext uri="{28A0092B-C50C-407E-A947-70E740481C1C}">
                <a14:useLocalDpi xmlns:a14="http://schemas.microsoft.com/office/drawing/2010/main"/>
              </a:ext>
            </a:extLst>
          </a:blip>
          <a:srcRect/>
          <a:stretch>
            <a:fillRect/>
          </a:stretch>
        </p:blipFill>
        <p:spPr bwMode="auto">
          <a:xfrm>
            <a:off x="5718736" y="1322105"/>
            <a:ext cx="450537" cy="235442"/>
          </a:xfrm>
          <a:prstGeom prst="rect">
            <a:avLst/>
          </a:prstGeom>
          <a:noFill/>
          <a:extLst>
            <a:ext uri="{909E8E84-426E-40DD-AFC4-6F175D3DCCD1}">
              <a14:hiddenFill xmlns:a14="http://schemas.microsoft.com/office/drawing/2010/main">
                <a:solidFill>
                  <a:srgbClr val="FFFFFF"/>
                </a:solidFill>
              </a14:hiddenFill>
            </a:ext>
          </a:extLst>
        </p:spPr>
      </p:pic>
      <p:pic>
        <p:nvPicPr>
          <p:cNvPr id="470" name="Picture 16" descr="A picture containing text, clipart&#10;&#10;Description automatically generated">
            <a:extLst>
              <a:ext uri="{FF2B5EF4-FFF2-40B4-BE49-F238E27FC236}">
                <a16:creationId xmlns:a16="http://schemas.microsoft.com/office/drawing/2014/main" id="{1C1ED0E7-22F7-41A2-9422-A0423646DEBF}"/>
              </a:ext>
            </a:extLst>
          </p:cNvPr>
          <p:cNvPicPr>
            <a:picLocks noChangeAspect="1"/>
          </p:cNvPicPr>
          <p:nvPr/>
        </p:nvPicPr>
        <p:blipFill>
          <a:blip r:embed="rId124" cstate="screen">
            <a:extLst>
              <a:ext uri="{28A0092B-C50C-407E-A947-70E740481C1C}">
                <a14:useLocalDpi xmlns:a14="http://schemas.microsoft.com/office/drawing/2010/main"/>
              </a:ext>
            </a:extLst>
          </a:blip>
          <a:stretch>
            <a:fillRect/>
          </a:stretch>
        </p:blipFill>
        <p:spPr>
          <a:xfrm>
            <a:off x="5642547" y="989108"/>
            <a:ext cx="713439" cy="218205"/>
          </a:xfrm>
          <a:prstGeom prst="rect">
            <a:avLst/>
          </a:prstGeom>
        </p:spPr>
      </p:pic>
      <p:pic>
        <p:nvPicPr>
          <p:cNvPr id="471" name="Picture 2">
            <a:extLst>
              <a:ext uri="{FF2B5EF4-FFF2-40B4-BE49-F238E27FC236}">
                <a16:creationId xmlns:a16="http://schemas.microsoft.com/office/drawing/2014/main" id="{11A281DC-E3CE-418B-857E-039B17B62A81}"/>
              </a:ext>
            </a:extLst>
          </p:cNvPr>
          <p:cNvPicPr>
            <a:picLocks noChangeAspect="1" noChangeArrowheads="1"/>
          </p:cNvPicPr>
          <p:nvPr/>
        </p:nvPicPr>
        <p:blipFill>
          <a:blip r:embed="rId125" cstate="screen">
            <a:extLst>
              <a:ext uri="{28A0092B-C50C-407E-A947-70E740481C1C}">
                <a14:useLocalDpi xmlns:a14="http://schemas.microsoft.com/office/drawing/2010/main"/>
              </a:ext>
            </a:extLst>
          </a:blip>
          <a:srcRect/>
          <a:stretch>
            <a:fillRect/>
          </a:stretch>
        </p:blipFill>
        <p:spPr bwMode="auto">
          <a:xfrm>
            <a:off x="142739" y="1259725"/>
            <a:ext cx="271275" cy="23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Picture 3">
            <a:extLst>
              <a:ext uri="{FF2B5EF4-FFF2-40B4-BE49-F238E27FC236}">
                <a16:creationId xmlns:a16="http://schemas.microsoft.com/office/drawing/2014/main" id="{A976AD42-A673-475B-BF33-34B2E4F1AC43}"/>
              </a:ext>
            </a:extLst>
          </p:cNvPr>
          <p:cNvPicPr>
            <a:picLocks noChangeAspect="1" noChangeArrowheads="1"/>
          </p:cNvPicPr>
          <p:nvPr/>
        </p:nvPicPr>
        <p:blipFill>
          <a:blip r:embed="rId126" cstate="screen">
            <a:extLst>
              <a:ext uri="{28A0092B-C50C-407E-A947-70E740481C1C}">
                <a14:useLocalDpi xmlns:a14="http://schemas.microsoft.com/office/drawing/2010/main"/>
              </a:ext>
            </a:extLst>
          </a:blip>
          <a:srcRect/>
          <a:stretch>
            <a:fillRect/>
          </a:stretch>
        </p:blipFill>
        <p:spPr bwMode="auto">
          <a:xfrm>
            <a:off x="2534291" y="5989061"/>
            <a:ext cx="542008" cy="10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Picture 4" descr="Leyden-Jar – Technologies">
            <a:extLst>
              <a:ext uri="{FF2B5EF4-FFF2-40B4-BE49-F238E27FC236}">
                <a16:creationId xmlns:a16="http://schemas.microsoft.com/office/drawing/2014/main" id="{45598BD8-E222-43A6-87DE-C3D482562622}"/>
              </a:ext>
            </a:extLst>
          </p:cNvPr>
          <p:cNvPicPr>
            <a:picLocks noChangeAspect="1" noChangeArrowheads="1"/>
          </p:cNvPicPr>
          <p:nvPr/>
        </p:nvPicPr>
        <p:blipFill>
          <a:blip r:embed="rId127" cstate="screen">
            <a:extLst>
              <a:ext uri="{28A0092B-C50C-407E-A947-70E740481C1C}">
                <a14:useLocalDpi xmlns:a14="http://schemas.microsoft.com/office/drawing/2010/main"/>
              </a:ext>
            </a:extLst>
          </a:blip>
          <a:srcRect/>
          <a:stretch>
            <a:fillRect/>
          </a:stretch>
        </p:blipFill>
        <p:spPr bwMode="auto">
          <a:xfrm>
            <a:off x="5542001" y="5557748"/>
            <a:ext cx="776028"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9" descr="Pure Battery Technologies Germany (Pure Battery Technologies Germany AG)">
            <a:extLst>
              <a:ext uri="{FF2B5EF4-FFF2-40B4-BE49-F238E27FC236}">
                <a16:creationId xmlns:a16="http://schemas.microsoft.com/office/drawing/2014/main" id="{A52A4A2C-B110-44CB-964C-814D7C8EE184}"/>
              </a:ext>
            </a:extLst>
          </p:cNvPr>
          <p:cNvPicPr>
            <a:picLocks noChangeAspect="1" noChangeArrowheads="1"/>
          </p:cNvPicPr>
          <p:nvPr/>
        </p:nvPicPr>
        <p:blipFill>
          <a:blip r:embed="rId128" cstate="screen">
            <a:extLst>
              <a:ext uri="{28A0092B-C50C-407E-A947-70E740481C1C}">
                <a14:useLocalDpi xmlns:a14="http://schemas.microsoft.com/office/drawing/2010/main"/>
              </a:ext>
            </a:extLst>
          </a:blip>
          <a:srcRect/>
          <a:stretch>
            <a:fillRect/>
          </a:stretch>
        </p:blipFill>
        <p:spPr bwMode="auto">
          <a:xfrm>
            <a:off x="5857562" y="3277847"/>
            <a:ext cx="529527" cy="29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Picture 4" descr="PackBenefit PB - YouTube">
            <a:extLst>
              <a:ext uri="{FF2B5EF4-FFF2-40B4-BE49-F238E27FC236}">
                <a16:creationId xmlns:a16="http://schemas.microsoft.com/office/drawing/2014/main" id="{389B9AAD-2851-4367-A686-0A9B3D15F440}"/>
              </a:ext>
            </a:extLst>
          </p:cNvPr>
          <p:cNvPicPr>
            <a:picLocks noChangeAspect="1" noChangeArrowheads="1"/>
          </p:cNvPicPr>
          <p:nvPr/>
        </p:nvPicPr>
        <p:blipFill rotWithShape="1">
          <a:blip r:embed="rId129" cstate="screen">
            <a:extLst>
              <a:ext uri="{28A0092B-C50C-407E-A947-70E740481C1C}">
                <a14:useLocalDpi xmlns:a14="http://schemas.microsoft.com/office/drawing/2010/main"/>
              </a:ext>
            </a:extLst>
          </a:blip>
          <a:srcRect/>
          <a:stretch/>
        </p:blipFill>
        <p:spPr bwMode="auto">
          <a:xfrm>
            <a:off x="5960390" y="2823567"/>
            <a:ext cx="555116" cy="31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7">
            <a:extLst>
              <a:ext uri="{FF2B5EF4-FFF2-40B4-BE49-F238E27FC236}">
                <a16:creationId xmlns:a16="http://schemas.microsoft.com/office/drawing/2014/main" id="{D5F3B666-04EC-4A7D-ABBF-CEE7D77E44A2}"/>
              </a:ext>
            </a:extLst>
          </p:cNvPr>
          <p:cNvPicPr>
            <a:picLocks noChangeAspect="1" noChangeArrowheads="1"/>
          </p:cNvPicPr>
          <p:nvPr/>
        </p:nvPicPr>
        <p:blipFill>
          <a:blip r:embed="rId130" cstate="screen">
            <a:extLst>
              <a:ext uri="{28A0092B-C50C-407E-A947-70E740481C1C}">
                <a14:useLocalDpi xmlns:a14="http://schemas.microsoft.com/office/drawing/2010/main"/>
              </a:ext>
            </a:extLst>
          </a:blip>
          <a:srcRect/>
          <a:stretch>
            <a:fillRect/>
          </a:stretch>
        </p:blipFill>
        <p:spPr bwMode="auto">
          <a:xfrm>
            <a:off x="5900239" y="3668691"/>
            <a:ext cx="447977"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Picture 476">
            <a:extLst>
              <a:ext uri="{FF2B5EF4-FFF2-40B4-BE49-F238E27FC236}">
                <a16:creationId xmlns:a16="http://schemas.microsoft.com/office/drawing/2014/main" id="{CA3869FE-A1B1-4046-9A2E-96EF1CB604F6}"/>
              </a:ext>
            </a:extLst>
          </p:cNvPr>
          <p:cNvPicPr>
            <a:picLocks noChangeAspect="1"/>
          </p:cNvPicPr>
          <p:nvPr/>
        </p:nvPicPr>
        <p:blipFill>
          <a:blip r:embed="rId131" cstate="screen">
            <a:extLst>
              <a:ext uri="{28A0092B-C50C-407E-A947-70E740481C1C}">
                <a14:useLocalDpi xmlns:a14="http://schemas.microsoft.com/office/drawing/2010/main"/>
              </a:ext>
            </a:extLst>
          </a:blip>
          <a:stretch>
            <a:fillRect/>
          </a:stretch>
        </p:blipFill>
        <p:spPr>
          <a:xfrm>
            <a:off x="5568692" y="4168483"/>
            <a:ext cx="452896" cy="152118"/>
          </a:xfrm>
          <a:prstGeom prst="rect">
            <a:avLst/>
          </a:prstGeom>
        </p:spPr>
      </p:pic>
      <p:pic>
        <p:nvPicPr>
          <p:cNvPr id="478" name="Picture 477">
            <a:extLst>
              <a:ext uri="{FF2B5EF4-FFF2-40B4-BE49-F238E27FC236}">
                <a16:creationId xmlns:a16="http://schemas.microsoft.com/office/drawing/2014/main" id="{41315509-E61F-43DA-BEB8-B69A943C0EB2}"/>
              </a:ext>
            </a:extLst>
          </p:cNvPr>
          <p:cNvPicPr>
            <a:picLocks noChangeAspect="1"/>
          </p:cNvPicPr>
          <p:nvPr/>
        </p:nvPicPr>
        <p:blipFill>
          <a:blip r:embed="rId132" cstate="screen">
            <a:extLst>
              <a:ext uri="{28A0092B-C50C-407E-A947-70E740481C1C}">
                <a14:useLocalDpi xmlns:a14="http://schemas.microsoft.com/office/drawing/2010/main"/>
              </a:ext>
            </a:extLst>
          </a:blip>
          <a:stretch>
            <a:fillRect/>
          </a:stretch>
        </p:blipFill>
        <p:spPr>
          <a:xfrm>
            <a:off x="5541998" y="5044931"/>
            <a:ext cx="716476" cy="185428"/>
          </a:xfrm>
          <a:prstGeom prst="rect">
            <a:avLst/>
          </a:prstGeom>
        </p:spPr>
      </p:pic>
      <p:pic>
        <p:nvPicPr>
          <p:cNvPr id="479" name="Picture 14">
            <a:extLst>
              <a:ext uri="{FF2B5EF4-FFF2-40B4-BE49-F238E27FC236}">
                <a16:creationId xmlns:a16="http://schemas.microsoft.com/office/drawing/2014/main" id="{D0ACB6A1-34E9-4C03-943F-CB7F55D417EC}"/>
              </a:ext>
            </a:extLst>
          </p:cNvPr>
          <p:cNvPicPr>
            <a:picLocks noChangeAspect="1" noChangeArrowheads="1"/>
          </p:cNvPicPr>
          <p:nvPr/>
        </p:nvPicPr>
        <p:blipFill>
          <a:blip r:embed="rId133" cstate="screen">
            <a:extLst>
              <a:ext uri="{28A0092B-C50C-407E-A947-70E740481C1C}">
                <a14:useLocalDpi xmlns:a14="http://schemas.microsoft.com/office/drawing/2010/main"/>
              </a:ext>
            </a:extLst>
          </a:blip>
          <a:srcRect/>
          <a:stretch>
            <a:fillRect/>
          </a:stretch>
        </p:blipFill>
        <p:spPr bwMode="auto">
          <a:xfrm>
            <a:off x="5704173" y="4415869"/>
            <a:ext cx="638529" cy="12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12">
            <a:extLst>
              <a:ext uri="{FF2B5EF4-FFF2-40B4-BE49-F238E27FC236}">
                <a16:creationId xmlns:a16="http://schemas.microsoft.com/office/drawing/2014/main" id="{CC317E9A-A8BE-4CDB-BEDF-45D871E7AB43}"/>
              </a:ext>
            </a:extLst>
          </p:cNvPr>
          <p:cNvPicPr>
            <a:picLocks noChangeAspect="1" noChangeArrowheads="1"/>
          </p:cNvPicPr>
          <p:nvPr/>
        </p:nvPicPr>
        <p:blipFill>
          <a:blip r:embed="rId134" cstate="screen">
            <a:extLst>
              <a:ext uri="{28A0092B-C50C-407E-A947-70E740481C1C}">
                <a14:useLocalDpi xmlns:a14="http://schemas.microsoft.com/office/drawing/2010/main"/>
              </a:ext>
            </a:extLst>
          </a:blip>
          <a:srcRect/>
          <a:stretch>
            <a:fillRect/>
          </a:stretch>
        </p:blipFill>
        <p:spPr bwMode="auto">
          <a:xfrm>
            <a:off x="5730930" y="4643900"/>
            <a:ext cx="475635" cy="22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71BA10D-5075-0B7A-206F-494D1716D206}"/>
              </a:ext>
            </a:extLst>
          </p:cNvPr>
          <p:cNvPicPr>
            <a:picLocks noChangeAspect="1" noChangeArrowheads="1"/>
          </p:cNvPicPr>
          <p:nvPr/>
        </p:nvPicPr>
        <p:blipFill>
          <a:blip r:embed="rId135" cstate="screen">
            <a:extLst>
              <a:ext uri="{28A0092B-C50C-407E-A947-70E740481C1C}">
                <a14:useLocalDpi xmlns:a14="http://schemas.microsoft.com/office/drawing/2010/main"/>
              </a:ext>
            </a:extLst>
          </a:blip>
          <a:srcRect/>
          <a:stretch>
            <a:fillRect/>
          </a:stretch>
        </p:blipFill>
        <p:spPr bwMode="auto">
          <a:xfrm>
            <a:off x="3281129" y="6090939"/>
            <a:ext cx="341817" cy="2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FE2BBCE-4A4E-83A4-4FC4-A2EE078D568E}"/>
              </a:ext>
            </a:extLst>
          </p:cNvPr>
          <p:cNvPicPr>
            <a:picLocks noChangeAspect="1"/>
          </p:cNvPicPr>
          <p:nvPr/>
        </p:nvPicPr>
        <p:blipFill>
          <a:blip r:embed="rId136" cstate="screen">
            <a:extLst>
              <a:ext uri="{28A0092B-C50C-407E-A947-70E740481C1C}">
                <a14:useLocalDpi xmlns:a14="http://schemas.microsoft.com/office/drawing/2010/main"/>
              </a:ext>
            </a:extLst>
          </a:blip>
          <a:stretch>
            <a:fillRect/>
          </a:stretch>
        </p:blipFill>
        <p:spPr>
          <a:xfrm>
            <a:off x="3911325" y="6182901"/>
            <a:ext cx="794200" cy="191975"/>
          </a:xfrm>
          <a:prstGeom prst="rect">
            <a:avLst/>
          </a:prstGeom>
        </p:spPr>
      </p:pic>
      <p:pic>
        <p:nvPicPr>
          <p:cNvPr id="10" name="Picture 9">
            <a:extLst>
              <a:ext uri="{FF2B5EF4-FFF2-40B4-BE49-F238E27FC236}">
                <a16:creationId xmlns:a16="http://schemas.microsoft.com/office/drawing/2014/main" id="{2A0FCE55-438C-394B-7F94-D2E4C4360004}"/>
              </a:ext>
            </a:extLst>
          </p:cNvPr>
          <p:cNvPicPr>
            <a:picLocks noChangeAspect="1"/>
          </p:cNvPicPr>
          <p:nvPr/>
        </p:nvPicPr>
        <p:blipFill>
          <a:blip r:embed="rId137" cstate="screen">
            <a:extLst>
              <a:ext uri="{28A0092B-C50C-407E-A947-70E740481C1C}">
                <a14:useLocalDpi xmlns:a14="http://schemas.microsoft.com/office/drawing/2010/main"/>
              </a:ext>
            </a:extLst>
          </a:blip>
          <a:stretch>
            <a:fillRect/>
          </a:stretch>
        </p:blipFill>
        <p:spPr>
          <a:xfrm>
            <a:off x="4862440" y="6182525"/>
            <a:ext cx="569849" cy="196077"/>
          </a:xfrm>
          <a:prstGeom prst="rect">
            <a:avLst/>
          </a:prstGeom>
        </p:spPr>
      </p:pic>
      <p:pic>
        <p:nvPicPr>
          <p:cNvPr id="11" name="Picture 10">
            <a:extLst>
              <a:ext uri="{FF2B5EF4-FFF2-40B4-BE49-F238E27FC236}">
                <a16:creationId xmlns:a16="http://schemas.microsoft.com/office/drawing/2014/main" id="{B1B85685-E5B8-443A-7374-EBC2200226AB}"/>
              </a:ext>
            </a:extLst>
          </p:cNvPr>
          <p:cNvPicPr>
            <a:picLocks noChangeAspect="1"/>
          </p:cNvPicPr>
          <p:nvPr/>
        </p:nvPicPr>
        <p:blipFill>
          <a:blip r:embed="rId138" cstate="screen">
            <a:extLst>
              <a:ext uri="{28A0092B-C50C-407E-A947-70E740481C1C}">
                <a14:useLocalDpi xmlns:a14="http://schemas.microsoft.com/office/drawing/2010/main"/>
              </a:ext>
            </a:extLst>
          </a:blip>
          <a:stretch>
            <a:fillRect/>
          </a:stretch>
        </p:blipFill>
        <p:spPr>
          <a:xfrm>
            <a:off x="5545043" y="6108982"/>
            <a:ext cx="594302" cy="172365"/>
          </a:xfrm>
          <a:prstGeom prst="rect">
            <a:avLst/>
          </a:prstGeom>
        </p:spPr>
      </p:pic>
      <p:pic>
        <p:nvPicPr>
          <p:cNvPr id="14" name="Picture 13">
            <a:extLst>
              <a:ext uri="{FF2B5EF4-FFF2-40B4-BE49-F238E27FC236}">
                <a16:creationId xmlns:a16="http://schemas.microsoft.com/office/drawing/2014/main" id="{FA44D772-C26B-E17E-EBED-3AD3145CD170}"/>
              </a:ext>
            </a:extLst>
          </p:cNvPr>
          <p:cNvPicPr>
            <a:picLocks noChangeAspect="1"/>
          </p:cNvPicPr>
          <p:nvPr/>
        </p:nvPicPr>
        <p:blipFill>
          <a:blip r:embed="rId139" cstate="screen">
            <a:extLst>
              <a:ext uri="{28A0092B-C50C-407E-A947-70E740481C1C}">
                <a14:useLocalDpi xmlns:a14="http://schemas.microsoft.com/office/drawing/2010/main"/>
              </a:ext>
            </a:extLst>
          </a:blip>
          <a:stretch>
            <a:fillRect/>
          </a:stretch>
        </p:blipFill>
        <p:spPr>
          <a:xfrm>
            <a:off x="6258474" y="6090126"/>
            <a:ext cx="850972" cy="212743"/>
          </a:xfrm>
          <a:prstGeom prst="rect">
            <a:avLst/>
          </a:prstGeom>
        </p:spPr>
      </p:pic>
      <p:pic>
        <p:nvPicPr>
          <p:cNvPr id="15" name="Picture 14">
            <a:extLst>
              <a:ext uri="{FF2B5EF4-FFF2-40B4-BE49-F238E27FC236}">
                <a16:creationId xmlns:a16="http://schemas.microsoft.com/office/drawing/2014/main" id="{774C0AE4-11A4-4123-65D2-31BF94E19FF9}"/>
              </a:ext>
            </a:extLst>
          </p:cNvPr>
          <p:cNvPicPr>
            <a:picLocks noChangeAspect="1"/>
          </p:cNvPicPr>
          <p:nvPr/>
        </p:nvPicPr>
        <p:blipFill>
          <a:blip r:embed="rId140" cstate="screen">
            <a:extLst>
              <a:ext uri="{28A0092B-C50C-407E-A947-70E740481C1C}">
                <a14:useLocalDpi xmlns:a14="http://schemas.microsoft.com/office/drawing/2010/main"/>
              </a:ext>
            </a:extLst>
          </a:blip>
          <a:stretch>
            <a:fillRect/>
          </a:stretch>
        </p:blipFill>
        <p:spPr>
          <a:xfrm>
            <a:off x="2375469" y="6234860"/>
            <a:ext cx="615246" cy="168434"/>
          </a:xfrm>
          <a:prstGeom prst="rect">
            <a:avLst/>
          </a:prstGeom>
        </p:spPr>
      </p:pic>
      <p:pic>
        <p:nvPicPr>
          <p:cNvPr id="16" name="Picture 15">
            <a:extLst>
              <a:ext uri="{FF2B5EF4-FFF2-40B4-BE49-F238E27FC236}">
                <a16:creationId xmlns:a16="http://schemas.microsoft.com/office/drawing/2014/main" id="{9B70CFD7-71ED-89D5-4C0F-321F64ACEE38}"/>
              </a:ext>
            </a:extLst>
          </p:cNvPr>
          <p:cNvPicPr>
            <a:picLocks noChangeAspect="1"/>
          </p:cNvPicPr>
          <p:nvPr/>
        </p:nvPicPr>
        <p:blipFill>
          <a:blip r:embed="rId141" cstate="screen">
            <a:extLst>
              <a:ext uri="{28A0092B-C50C-407E-A947-70E740481C1C}">
                <a14:useLocalDpi xmlns:a14="http://schemas.microsoft.com/office/drawing/2010/main"/>
              </a:ext>
            </a:extLst>
          </a:blip>
          <a:stretch>
            <a:fillRect/>
          </a:stretch>
        </p:blipFill>
        <p:spPr>
          <a:xfrm>
            <a:off x="1647765" y="6237934"/>
            <a:ext cx="641078" cy="195885"/>
          </a:xfrm>
          <a:prstGeom prst="rect">
            <a:avLst/>
          </a:prstGeom>
        </p:spPr>
      </p:pic>
      <p:pic>
        <p:nvPicPr>
          <p:cNvPr id="13" name="Picture 12">
            <a:extLst>
              <a:ext uri="{FF2B5EF4-FFF2-40B4-BE49-F238E27FC236}">
                <a16:creationId xmlns:a16="http://schemas.microsoft.com/office/drawing/2014/main" id="{0A34DCFD-52DE-C15B-E828-6BB5254D57D6}"/>
              </a:ext>
            </a:extLst>
          </p:cNvPr>
          <p:cNvPicPr>
            <a:picLocks noChangeAspect="1"/>
          </p:cNvPicPr>
          <p:nvPr/>
        </p:nvPicPr>
        <p:blipFill>
          <a:blip r:embed="rId142" cstate="screen">
            <a:extLst>
              <a:ext uri="{28A0092B-C50C-407E-A947-70E740481C1C}">
                <a14:useLocalDpi xmlns:a14="http://schemas.microsoft.com/office/drawing/2010/main"/>
              </a:ext>
            </a:extLst>
          </a:blip>
          <a:stretch>
            <a:fillRect/>
          </a:stretch>
        </p:blipFill>
        <p:spPr>
          <a:xfrm>
            <a:off x="6158813" y="5232950"/>
            <a:ext cx="356693" cy="176198"/>
          </a:xfrm>
          <a:prstGeom prst="rect">
            <a:avLst/>
          </a:prstGeom>
        </p:spPr>
      </p:pic>
      <p:pic>
        <p:nvPicPr>
          <p:cNvPr id="18" name="Picture 17">
            <a:extLst>
              <a:ext uri="{FF2B5EF4-FFF2-40B4-BE49-F238E27FC236}">
                <a16:creationId xmlns:a16="http://schemas.microsoft.com/office/drawing/2014/main" id="{0789D2A8-911C-3D6E-22D8-CC66F0A31FCE}"/>
              </a:ext>
            </a:extLst>
          </p:cNvPr>
          <p:cNvPicPr>
            <a:picLocks noChangeAspect="1"/>
          </p:cNvPicPr>
          <p:nvPr/>
        </p:nvPicPr>
        <p:blipFill>
          <a:blip r:embed="rId143" cstate="screen">
            <a:extLst>
              <a:ext uri="{28A0092B-C50C-407E-A947-70E740481C1C}">
                <a14:useLocalDpi xmlns:a14="http://schemas.microsoft.com/office/drawing/2010/main"/>
              </a:ext>
            </a:extLst>
          </a:blip>
          <a:stretch>
            <a:fillRect/>
          </a:stretch>
        </p:blipFill>
        <p:spPr>
          <a:xfrm>
            <a:off x="6387090" y="5538103"/>
            <a:ext cx="521956" cy="162982"/>
          </a:xfrm>
          <a:prstGeom prst="rect">
            <a:avLst/>
          </a:prstGeom>
        </p:spPr>
      </p:pic>
      <p:pic>
        <p:nvPicPr>
          <p:cNvPr id="20" name="Picture 19">
            <a:extLst>
              <a:ext uri="{FF2B5EF4-FFF2-40B4-BE49-F238E27FC236}">
                <a16:creationId xmlns:a16="http://schemas.microsoft.com/office/drawing/2014/main" id="{3B5DAAC4-7871-4386-4A36-A5762D04F336}"/>
              </a:ext>
            </a:extLst>
          </p:cNvPr>
          <p:cNvPicPr>
            <a:picLocks noChangeAspect="1"/>
          </p:cNvPicPr>
          <p:nvPr/>
        </p:nvPicPr>
        <p:blipFill>
          <a:blip r:embed="rId144" cstate="screen">
            <a:extLst>
              <a:ext uri="{28A0092B-C50C-407E-A947-70E740481C1C}">
                <a14:useLocalDpi xmlns:a14="http://schemas.microsoft.com/office/drawing/2010/main"/>
              </a:ext>
            </a:extLst>
          </a:blip>
          <a:stretch>
            <a:fillRect/>
          </a:stretch>
        </p:blipFill>
        <p:spPr>
          <a:xfrm>
            <a:off x="6506663" y="5755619"/>
            <a:ext cx="650324" cy="214607"/>
          </a:xfrm>
          <a:prstGeom prst="rect">
            <a:avLst/>
          </a:prstGeom>
        </p:spPr>
      </p:pic>
      <p:pic>
        <p:nvPicPr>
          <p:cNvPr id="22" name="Picture 21">
            <a:extLst>
              <a:ext uri="{FF2B5EF4-FFF2-40B4-BE49-F238E27FC236}">
                <a16:creationId xmlns:a16="http://schemas.microsoft.com/office/drawing/2014/main" id="{A25B654B-BC5B-8C90-3C14-EABB1FD86365}"/>
              </a:ext>
            </a:extLst>
          </p:cNvPr>
          <p:cNvPicPr>
            <a:picLocks noChangeAspect="1"/>
          </p:cNvPicPr>
          <p:nvPr/>
        </p:nvPicPr>
        <p:blipFill>
          <a:blip r:embed="rId145" cstate="screen">
            <a:extLst>
              <a:ext uri="{28A0092B-C50C-407E-A947-70E740481C1C}">
                <a14:useLocalDpi xmlns:a14="http://schemas.microsoft.com/office/drawing/2010/main"/>
              </a:ext>
            </a:extLst>
          </a:blip>
          <a:stretch>
            <a:fillRect/>
          </a:stretch>
        </p:blipFill>
        <p:spPr>
          <a:xfrm>
            <a:off x="277062" y="5976557"/>
            <a:ext cx="796726" cy="172784"/>
          </a:xfrm>
          <a:prstGeom prst="rect">
            <a:avLst/>
          </a:prstGeom>
        </p:spPr>
      </p:pic>
      <p:pic>
        <p:nvPicPr>
          <p:cNvPr id="24" name="Picture 23">
            <a:extLst>
              <a:ext uri="{FF2B5EF4-FFF2-40B4-BE49-F238E27FC236}">
                <a16:creationId xmlns:a16="http://schemas.microsoft.com/office/drawing/2014/main" id="{FED6F4ED-D597-D667-AF2B-2E8D245F1490}"/>
              </a:ext>
            </a:extLst>
          </p:cNvPr>
          <p:cNvPicPr>
            <a:picLocks noChangeAspect="1"/>
          </p:cNvPicPr>
          <p:nvPr/>
        </p:nvPicPr>
        <p:blipFill>
          <a:blip r:embed="rId146" cstate="screen">
            <a:extLst>
              <a:ext uri="{28A0092B-C50C-407E-A947-70E740481C1C}">
                <a14:useLocalDpi xmlns:a14="http://schemas.microsoft.com/office/drawing/2010/main"/>
              </a:ext>
            </a:extLst>
          </a:blip>
          <a:stretch>
            <a:fillRect/>
          </a:stretch>
        </p:blipFill>
        <p:spPr>
          <a:xfrm>
            <a:off x="764520" y="6168923"/>
            <a:ext cx="706141" cy="139400"/>
          </a:xfrm>
          <a:prstGeom prst="rect">
            <a:avLst/>
          </a:prstGeom>
        </p:spPr>
      </p:pic>
      <p:pic>
        <p:nvPicPr>
          <p:cNvPr id="26" name="Picture 25">
            <a:extLst>
              <a:ext uri="{FF2B5EF4-FFF2-40B4-BE49-F238E27FC236}">
                <a16:creationId xmlns:a16="http://schemas.microsoft.com/office/drawing/2014/main" id="{44F4FF2F-7998-72B8-319D-B84B431B8D4D}"/>
              </a:ext>
            </a:extLst>
          </p:cNvPr>
          <p:cNvPicPr>
            <a:picLocks noChangeAspect="1"/>
          </p:cNvPicPr>
          <p:nvPr/>
        </p:nvPicPr>
        <p:blipFill>
          <a:blip r:embed="rId147" cstate="screen">
            <a:extLst>
              <a:ext uri="{28A0092B-C50C-407E-A947-70E740481C1C}">
                <a14:useLocalDpi xmlns:a14="http://schemas.microsoft.com/office/drawing/2010/main"/>
              </a:ext>
            </a:extLst>
          </a:blip>
          <a:stretch>
            <a:fillRect/>
          </a:stretch>
        </p:blipFill>
        <p:spPr>
          <a:xfrm>
            <a:off x="2402090" y="6389704"/>
            <a:ext cx="438203" cy="190102"/>
          </a:xfrm>
          <a:prstGeom prst="rect">
            <a:avLst/>
          </a:prstGeom>
        </p:spPr>
      </p:pic>
      <p:pic>
        <p:nvPicPr>
          <p:cNvPr id="28" name="Picture 27">
            <a:extLst>
              <a:ext uri="{FF2B5EF4-FFF2-40B4-BE49-F238E27FC236}">
                <a16:creationId xmlns:a16="http://schemas.microsoft.com/office/drawing/2014/main" id="{E58BE74A-72AE-9980-3E55-FBAA89FC111C}"/>
              </a:ext>
            </a:extLst>
          </p:cNvPr>
          <p:cNvPicPr>
            <a:picLocks noChangeAspect="1"/>
          </p:cNvPicPr>
          <p:nvPr/>
        </p:nvPicPr>
        <p:blipFill>
          <a:blip r:embed="rId148" cstate="screen">
            <a:extLst>
              <a:ext uri="{28A0092B-C50C-407E-A947-70E740481C1C}">
                <a14:useLocalDpi xmlns:a14="http://schemas.microsoft.com/office/drawing/2010/main"/>
              </a:ext>
            </a:extLst>
          </a:blip>
          <a:stretch>
            <a:fillRect/>
          </a:stretch>
        </p:blipFill>
        <p:spPr>
          <a:xfrm>
            <a:off x="3039852" y="6360080"/>
            <a:ext cx="793462" cy="208284"/>
          </a:xfrm>
          <a:prstGeom prst="rect">
            <a:avLst/>
          </a:prstGeom>
        </p:spPr>
      </p:pic>
    </p:spTree>
    <p:extLst>
      <p:ext uri="{BB962C8B-B14F-4D97-AF65-F5344CB8AC3E}">
        <p14:creationId xmlns:p14="http://schemas.microsoft.com/office/powerpoint/2010/main" val="288337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12</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Appraisal Process</a:t>
            </a:r>
          </a:p>
        </p:txBody>
      </p:sp>
      <p:grpSp>
        <p:nvGrpSpPr>
          <p:cNvPr id="64" name="Group 63">
            <a:extLst>
              <a:ext uri="{FF2B5EF4-FFF2-40B4-BE49-F238E27FC236}">
                <a16:creationId xmlns:a16="http://schemas.microsoft.com/office/drawing/2014/main" id="{8293117B-A5F5-4150-9457-D46930F11566}"/>
              </a:ext>
            </a:extLst>
          </p:cNvPr>
          <p:cNvGrpSpPr/>
          <p:nvPr/>
        </p:nvGrpSpPr>
        <p:grpSpPr>
          <a:xfrm>
            <a:off x="429776" y="1499960"/>
            <a:ext cx="8282110" cy="2662145"/>
            <a:chOff x="363736" y="1433712"/>
            <a:chExt cx="8282110" cy="2759816"/>
          </a:xfrm>
        </p:grpSpPr>
        <p:cxnSp>
          <p:nvCxnSpPr>
            <p:cNvPr id="65" name="Straight Connector 64">
              <a:extLst>
                <a:ext uri="{FF2B5EF4-FFF2-40B4-BE49-F238E27FC236}">
                  <a16:creationId xmlns:a16="http://schemas.microsoft.com/office/drawing/2014/main" id="{8834AAE9-7129-4BE6-9723-6CCB034A4809}"/>
                </a:ext>
              </a:extLst>
            </p:cNvPr>
            <p:cNvCxnSpPr/>
            <p:nvPr/>
          </p:nvCxnSpPr>
          <p:spPr>
            <a:xfrm flipV="1">
              <a:off x="1385855" y="1793590"/>
              <a:ext cx="6378089" cy="24248"/>
            </a:xfrm>
            <a:prstGeom prst="line">
              <a:avLst/>
            </a:prstGeom>
            <a:ln w="19050">
              <a:solidFill>
                <a:srgbClr val="D4D4D4"/>
              </a:solidFill>
            </a:ln>
          </p:spPr>
          <p:style>
            <a:lnRef idx="1">
              <a:schemeClr val="accent1"/>
            </a:lnRef>
            <a:fillRef idx="0">
              <a:schemeClr val="accent1"/>
            </a:fillRef>
            <a:effectRef idx="0">
              <a:schemeClr val="accent1"/>
            </a:effectRef>
            <a:fontRef idx="minor">
              <a:schemeClr val="tx1"/>
            </a:fontRef>
          </p:style>
        </p:cxnSp>
        <p:sp>
          <p:nvSpPr>
            <p:cNvPr id="66" name="Right Bracket 65">
              <a:extLst>
                <a:ext uri="{FF2B5EF4-FFF2-40B4-BE49-F238E27FC236}">
                  <a16:creationId xmlns:a16="http://schemas.microsoft.com/office/drawing/2014/main" id="{EA9E2359-22E1-429B-BE66-EEAA3B1BBF40}"/>
                </a:ext>
              </a:extLst>
            </p:cNvPr>
            <p:cNvSpPr/>
            <p:nvPr/>
          </p:nvSpPr>
          <p:spPr>
            <a:xfrm rot="5400000">
              <a:off x="2388284" y="1436690"/>
              <a:ext cx="676854" cy="3488761"/>
            </a:xfrm>
            <a:prstGeom prst="rightBracket">
              <a:avLst>
                <a:gd name="adj" fmla="val 145629"/>
              </a:avLst>
            </a:prstGeom>
            <a:ln w="19050">
              <a:solidFill>
                <a:srgbClr val="D4D4D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solidFill>
                  <a:schemeClr val="tx2"/>
                </a:solidFill>
              </a:endParaRPr>
            </a:p>
          </p:txBody>
        </p:sp>
        <p:sp>
          <p:nvSpPr>
            <p:cNvPr id="67" name="ZoneTexte 45">
              <a:extLst>
                <a:ext uri="{FF2B5EF4-FFF2-40B4-BE49-F238E27FC236}">
                  <a16:creationId xmlns:a16="http://schemas.microsoft.com/office/drawing/2014/main" id="{E9EF07BF-6E7E-438A-AB8A-EFF9C189B999}"/>
                </a:ext>
              </a:extLst>
            </p:cNvPr>
            <p:cNvSpPr txBox="1"/>
            <p:nvPr/>
          </p:nvSpPr>
          <p:spPr>
            <a:xfrm>
              <a:off x="951723" y="2096871"/>
              <a:ext cx="255198" cy="250654"/>
            </a:xfrm>
            <a:prstGeom prst="rect">
              <a:avLst/>
            </a:prstGeom>
            <a:noFill/>
          </p:spPr>
          <p:txBody>
            <a:bodyPr wrap="none" rtlCol="0">
              <a:spAutoFit/>
            </a:bodyPr>
            <a:lstStyle/>
            <a:p>
              <a:pPr algn="ctr"/>
              <a:endParaRPr lang="en-GB" sz="1100" b="1" dirty="0">
                <a:solidFill>
                  <a:schemeClr val="tx2"/>
                </a:solidFill>
                <a:latin typeface="Calibri Light" panose="020F0302020204030204" pitchFamily="34" charset="0"/>
              </a:endParaRPr>
            </a:p>
          </p:txBody>
        </p:sp>
        <p:sp>
          <p:nvSpPr>
            <p:cNvPr id="68" name="ZoneTexte 46">
              <a:extLst>
                <a:ext uri="{FF2B5EF4-FFF2-40B4-BE49-F238E27FC236}">
                  <a16:creationId xmlns:a16="http://schemas.microsoft.com/office/drawing/2014/main" id="{76D14836-C01F-4A9E-8FF1-83E3D5996B61}"/>
                </a:ext>
              </a:extLst>
            </p:cNvPr>
            <p:cNvSpPr txBox="1"/>
            <p:nvPr/>
          </p:nvSpPr>
          <p:spPr>
            <a:xfrm>
              <a:off x="363736" y="2228185"/>
              <a:ext cx="1431170" cy="622183"/>
            </a:xfrm>
            <a:prstGeom prst="rect">
              <a:avLst/>
            </a:prstGeom>
            <a:noFill/>
          </p:spPr>
          <p:txBody>
            <a:bodyPr wrap="square" rtlCol="0">
              <a:spAutoFit/>
            </a:bodyPr>
            <a:lstStyle/>
            <a:p>
              <a:pPr algn="ctr"/>
              <a:r>
                <a:rPr lang="en-GB" sz="1100" b="1" dirty="0">
                  <a:solidFill>
                    <a:srgbClr val="1A62AC"/>
                  </a:solidFill>
                  <a:latin typeface="Calibri" panose="020F0502020204030204" pitchFamily="34" charset="0"/>
                  <a:cs typeface="Calibri" panose="020F0502020204030204" pitchFamily="34" charset="0"/>
                </a:rPr>
                <a:t>SCREENING</a:t>
              </a:r>
            </a:p>
            <a:p>
              <a:pPr algn="ctr"/>
              <a:r>
                <a:rPr lang="en-GB" sz="1100" dirty="0">
                  <a:solidFill>
                    <a:srgbClr val="4C4235"/>
                  </a:solidFill>
                  <a:latin typeface="Calibri" panose="020F0502020204030204" pitchFamily="34" charset="0"/>
                  <a:cs typeface="Calibri" panose="020F0502020204030204" pitchFamily="34" charset="0"/>
                </a:rPr>
                <a:t>Investment, technical, EC criteria*</a:t>
              </a:r>
            </a:p>
          </p:txBody>
        </p:sp>
        <p:sp>
          <p:nvSpPr>
            <p:cNvPr id="69" name="ZoneTexte 47">
              <a:extLst>
                <a:ext uri="{FF2B5EF4-FFF2-40B4-BE49-F238E27FC236}">
                  <a16:creationId xmlns:a16="http://schemas.microsoft.com/office/drawing/2014/main" id="{DEEBE282-9436-48A9-A52B-7DA98405328A}"/>
                </a:ext>
              </a:extLst>
            </p:cNvPr>
            <p:cNvSpPr txBox="1"/>
            <p:nvPr/>
          </p:nvSpPr>
          <p:spPr>
            <a:xfrm>
              <a:off x="2111859" y="2228185"/>
              <a:ext cx="1431170" cy="622183"/>
            </a:xfrm>
            <a:prstGeom prst="rect">
              <a:avLst/>
            </a:prstGeom>
            <a:noFill/>
          </p:spPr>
          <p:txBody>
            <a:bodyPr wrap="square" rtlCol="0">
              <a:spAutoFit/>
            </a:bodyPr>
            <a:lstStyle>
              <a:defPPr>
                <a:defRPr lang="fr-FR"/>
              </a:defPPr>
              <a:lvl1pPr algn="ctr">
                <a:defRPr sz="1600"/>
              </a:lvl1pPr>
            </a:lstStyle>
            <a:p>
              <a:r>
                <a:rPr lang="en-GB" sz="1100" b="1" dirty="0">
                  <a:solidFill>
                    <a:srgbClr val="1A62AC"/>
                  </a:solidFill>
                  <a:latin typeface="Calibri" panose="020F0502020204030204" pitchFamily="34" charset="0"/>
                  <a:cs typeface="Calibri" panose="020F0502020204030204" pitchFamily="34" charset="0"/>
                </a:rPr>
                <a:t>APPRAISAL</a:t>
              </a:r>
            </a:p>
            <a:p>
              <a:r>
                <a:rPr lang="en-GB" sz="1100" dirty="0">
                  <a:solidFill>
                    <a:srgbClr val="4C4235"/>
                  </a:solidFill>
                  <a:latin typeface="Calibri" panose="020F0502020204030204" pitchFamily="34" charset="0"/>
                  <a:cs typeface="Calibri" panose="020F0502020204030204" pitchFamily="34" charset="0"/>
                </a:rPr>
                <a:t>Financial, economic, ESG and Technical DD</a:t>
              </a:r>
            </a:p>
          </p:txBody>
        </p:sp>
        <p:sp>
          <p:nvSpPr>
            <p:cNvPr id="70" name="ZoneTexte 50">
              <a:extLst>
                <a:ext uri="{FF2B5EF4-FFF2-40B4-BE49-F238E27FC236}">
                  <a16:creationId xmlns:a16="http://schemas.microsoft.com/office/drawing/2014/main" id="{745F3C6C-E0A9-449C-9E34-F04D02B5F784}"/>
                </a:ext>
              </a:extLst>
            </p:cNvPr>
            <p:cNvSpPr txBox="1"/>
            <p:nvPr/>
          </p:nvSpPr>
          <p:spPr>
            <a:xfrm>
              <a:off x="7497776" y="2237509"/>
              <a:ext cx="1148070" cy="622183"/>
            </a:xfrm>
            <a:prstGeom prst="rect">
              <a:avLst/>
            </a:prstGeom>
            <a:noFill/>
          </p:spPr>
          <p:txBody>
            <a:bodyPr wrap="none" rtlCol="0">
              <a:spAutoFit/>
            </a:bodyPr>
            <a:lstStyle/>
            <a:p>
              <a:pPr algn="ctr"/>
              <a:r>
                <a:rPr lang="en-GB" sz="1100" b="1" dirty="0">
                  <a:solidFill>
                    <a:srgbClr val="1A62AC"/>
                  </a:solidFill>
                </a:rPr>
                <a:t>SIGNATURE</a:t>
              </a:r>
            </a:p>
            <a:p>
              <a:pPr algn="ctr"/>
              <a:r>
                <a:rPr lang="en-GB" sz="1100" dirty="0"/>
                <a:t>Commercial and </a:t>
              </a:r>
              <a:br>
                <a:rPr lang="en-GB" sz="1100" dirty="0"/>
              </a:br>
              <a:r>
                <a:rPr lang="en-GB" sz="1100" dirty="0"/>
                <a:t>financial close</a:t>
              </a:r>
            </a:p>
          </p:txBody>
        </p:sp>
        <p:sp>
          <p:nvSpPr>
            <p:cNvPr id="71" name="ZoneTexte 51">
              <a:extLst>
                <a:ext uri="{FF2B5EF4-FFF2-40B4-BE49-F238E27FC236}">
                  <a16:creationId xmlns:a16="http://schemas.microsoft.com/office/drawing/2014/main" id="{84355E79-FB4D-4C8C-860D-519E8FF166FA}"/>
                </a:ext>
              </a:extLst>
            </p:cNvPr>
            <p:cNvSpPr txBox="1"/>
            <p:nvPr/>
          </p:nvSpPr>
          <p:spPr>
            <a:xfrm>
              <a:off x="1992694" y="3922320"/>
              <a:ext cx="1612556" cy="271208"/>
            </a:xfrm>
            <a:prstGeom prst="rect">
              <a:avLst/>
            </a:prstGeom>
            <a:noFill/>
          </p:spPr>
          <p:txBody>
            <a:bodyPr wrap="square" rtlCol="0">
              <a:spAutoFit/>
            </a:bodyPr>
            <a:lstStyle/>
            <a:p>
              <a:pPr algn="ctr"/>
              <a:r>
                <a:rPr lang="en-GB" sz="1100" b="1" dirty="0">
                  <a:solidFill>
                    <a:srgbClr val="1A62AC"/>
                  </a:solidFill>
                  <a:latin typeface="Calibri" panose="020F0502020204030204" pitchFamily="34" charset="0"/>
                  <a:cs typeface="Calibri" panose="020F0502020204030204" pitchFamily="34" charset="0"/>
                </a:rPr>
                <a:t>HIGH LEVEL TERMS</a:t>
              </a:r>
            </a:p>
          </p:txBody>
        </p:sp>
        <p:pic>
          <p:nvPicPr>
            <p:cNvPr id="72" name="Picture Placeholder 1">
              <a:extLst>
                <a:ext uri="{FF2B5EF4-FFF2-40B4-BE49-F238E27FC236}">
                  <a16:creationId xmlns:a16="http://schemas.microsoft.com/office/drawing/2014/main" id="{F4773368-C363-457C-82BD-AC93929E9D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162" y="1440700"/>
              <a:ext cx="642340" cy="685300"/>
            </a:xfrm>
            <a:prstGeom prst="ellipse">
              <a:avLst/>
            </a:prstGeom>
            <a:solidFill>
              <a:srgbClr val="7BE292"/>
            </a:solidFill>
            <a:ln w="28575">
              <a:noFill/>
            </a:ln>
          </p:spPr>
        </p:pic>
        <p:grpSp>
          <p:nvGrpSpPr>
            <p:cNvPr id="73" name="Group 72">
              <a:extLst>
                <a:ext uri="{FF2B5EF4-FFF2-40B4-BE49-F238E27FC236}">
                  <a16:creationId xmlns:a16="http://schemas.microsoft.com/office/drawing/2014/main" id="{1438577E-313A-4460-A6A8-4548E85C720B}"/>
                </a:ext>
              </a:extLst>
            </p:cNvPr>
            <p:cNvGrpSpPr/>
            <p:nvPr/>
          </p:nvGrpSpPr>
          <p:grpSpPr>
            <a:xfrm>
              <a:off x="5954396" y="1433712"/>
              <a:ext cx="713393" cy="848784"/>
              <a:chOff x="6610121" y="4912977"/>
              <a:chExt cx="1094740" cy="1225801"/>
            </a:xfrm>
          </p:grpSpPr>
          <p:sp>
            <p:nvSpPr>
              <p:cNvPr id="88" name="Forme libre 40">
                <a:extLst>
                  <a:ext uri="{FF2B5EF4-FFF2-40B4-BE49-F238E27FC236}">
                    <a16:creationId xmlns:a16="http://schemas.microsoft.com/office/drawing/2014/main" id="{8E3B59C7-6959-480D-9CB3-7BA3114EA24A}"/>
                  </a:ext>
                </a:extLst>
              </p:cNvPr>
              <p:cNvSpPr/>
              <p:nvPr/>
            </p:nvSpPr>
            <p:spPr>
              <a:xfrm>
                <a:off x="6662547" y="4912977"/>
                <a:ext cx="985705" cy="985705"/>
              </a:xfrm>
              <a:custGeom>
                <a:avLst/>
                <a:gdLst>
                  <a:gd name="connsiteX0" fmla="*/ 0 w 1177459"/>
                  <a:gd name="connsiteY0" fmla="*/ 588730 h 1177459"/>
                  <a:gd name="connsiteX1" fmla="*/ 588730 w 1177459"/>
                  <a:gd name="connsiteY1" fmla="*/ 0 h 1177459"/>
                  <a:gd name="connsiteX2" fmla="*/ 1177460 w 1177459"/>
                  <a:gd name="connsiteY2" fmla="*/ 588730 h 1177459"/>
                  <a:gd name="connsiteX3" fmla="*/ 588730 w 1177459"/>
                  <a:gd name="connsiteY3" fmla="*/ 1177460 h 1177459"/>
                  <a:gd name="connsiteX4" fmla="*/ 0 w 1177459"/>
                  <a:gd name="connsiteY4" fmla="*/ 588730 h 117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59" h="1177459">
                    <a:moveTo>
                      <a:pt x="0" y="588730"/>
                    </a:moveTo>
                    <a:cubicBezTo>
                      <a:pt x="0" y="263583"/>
                      <a:pt x="263583" y="0"/>
                      <a:pt x="588730" y="0"/>
                    </a:cubicBezTo>
                    <a:cubicBezTo>
                      <a:pt x="913877" y="0"/>
                      <a:pt x="1177460" y="263583"/>
                      <a:pt x="1177460" y="588730"/>
                    </a:cubicBezTo>
                    <a:cubicBezTo>
                      <a:pt x="1177460" y="913877"/>
                      <a:pt x="913877" y="1177460"/>
                      <a:pt x="588730" y="1177460"/>
                    </a:cubicBezTo>
                    <a:cubicBezTo>
                      <a:pt x="263583" y="1177460"/>
                      <a:pt x="0" y="913877"/>
                      <a:pt x="0" y="588730"/>
                    </a:cubicBezTo>
                    <a:close/>
                  </a:path>
                </a:pathLst>
              </a:custGeom>
              <a:solidFill>
                <a:srgbClr val="B7E8FC"/>
              </a:solidFill>
              <a:ln w="76200">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0375" tIns="200375" rIns="200375" bIns="200375" numCol="1" spcCol="1270" anchor="ctr" anchorCtr="0">
                <a:noAutofit/>
              </a:bodyPr>
              <a:lstStyle/>
              <a:p>
                <a:pPr lvl="0" algn="ctr" defTabSz="977900">
                  <a:lnSpc>
                    <a:spcPct val="90000"/>
                  </a:lnSpc>
                  <a:spcBef>
                    <a:spcPct val="0"/>
                  </a:spcBef>
                  <a:spcAft>
                    <a:spcPct val="35000"/>
                  </a:spcAft>
                </a:pPr>
                <a:endParaRPr lang="en-GB" sz="1100" kern="1200" dirty="0">
                  <a:solidFill>
                    <a:schemeClr val="tx2"/>
                  </a:solidFill>
                </a:endParaRPr>
              </a:p>
            </p:txBody>
          </p:sp>
          <p:pic>
            <p:nvPicPr>
              <p:cNvPr id="89" name="Image 67">
                <a:extLst>
                  <a:ext uri="{FF2B5EF4-FFF2-40B4-BE49-F238E27FC236}">
                    <a16:creationId xmlns:a16="http://schemas.microsoft.com/office/drawing/2014/main" id="{33BC96F0-FC18-4651-8567-88C8BDDF6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0121" y="4912977"/>
                <a:ext cx="1094740" cy="1225801"/>
              </a:xfrm>
              <a:prstGeom prst="rect">
                <a:avLst/>
              </a:prstGeom>
              <a:ln>
                <a:noFill/>
              </a:ln>
            </p:spPr>
          </p:pic>
        </p:grpSp>
        <p:grpSp>
          <p:nvGrpSpPr>
            <p:cNvPr id="74" name="Group 73">
              <a:extLst>
                <a:ext uri="{FF2B5EF4-FFF2-40B4-BE49-F238E27FC236}">
                  <a16:creationId xmlns:a16="http://schemas.microsoft.com/office/drawing/2014/main" id="{0DA6D2C7-C438-4572-A042-1FA21884B150}"/>
                </a:ext>
              </a:extLst>
            </p:cNvPr>
            <p:cNvGrpSpPr/>
            <p:nvPr/>
          </p:nvGrpSpPr>
          <p:grpSpPr>
            <a:xfrm>
              <a:off x="2405541" y="3184370"/>
              <a:ext cx="642340" cy="682534"/>
              <a:chOff x="5773376" y="4168159"/>
              <a:chExt cx="888667" cy="847390"/>
            </a:xfrm>
            <a:solidFill>
              <a:srgbClr val="0051A5"/>
            </a:solidFill>
          </p:grpSpPr>
          <p:sp>
            <p:nvSpPr>
              <p:cNvPr id="86" name="Forme libre 41">
                <a:extLst>
                  <a:ext uri="{FF2B5EF4-FFF2-40B4-BE49-F238E27FC236}">
                    <a16:creationId xmlns:a16="http://schemas.microsoft.com/office/drawing/2014/main" id="{08A586D1-52CC-4C4C-89A0-F49003FBF55F}"/>
                  </a:ext>
                </a:extLst>
              </p:cNvPr>
              <p:cNvSpPr/>
              <p:nvPr/>
            </p:nvSpPr>
            <p:spPr>
              <a:xfrm>
                <a:off x="5773376" y="4168159"/>
                <a:ext cx="888667" cy="847390"/>
              </a:xfrm>
              <a:custGeom>
                <a:avLst/>
                <a:gdLst>
                  <a:gd name="connsiteX0" fmla="*/ 0 w 1177459"/>
                  <a:gd name="connsiteY0" fmla="*/ 588730 h 1177459"/>
                  <a:gd name="connsiteX1" fmla="*/ 588730 w 1177459"/>
                  <a:gd name="connsiteY1" fmla="*/ 0 h 1177459"/>
                  <a:gd name="connsiteX2" fmla="*/ 1177460 w 1177459"/>
                  <a:gd name="connsiteY2" fmla="*/ 588730 h 1177459"/>
                  <a:gd name="connsiteX3" fmla="*/ 588730 w 1177459"/>
                  <a:gd name="connsiteY3" fmla="*/ 1177460 h 1177459"/>
                  <a:gd name="connsiteX4" fmla="*/ 0 w 1177459"/>
                  <a:gd name="connsiteY4" fmla="*/ 588730 h 117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59" h="1177459">
                    <a:moveTo>
                      <a:pt x="0" y="588730"/>
                    </a:moveTo>
                    <a:cubicBezTo>
                      <a:pt x="0" y="263583"/>
                      <a:pt x="263583" y="0"/>
                      <a:pt x="588730" y="0"/>
                    </a:cubicBezTo>
                    <a:cubicBezTo>
                      <a:pt x="913877" y="0"/>
                      <a:pt x="1177460" y="263583"/>
                      <a:pt x="1177460" y="588730"/>
                    </a:cubicBezTo>
                    <a:cubicBezTo>
                      <a:pt x="1177460" y="913877"/>
                      <a:pt x="913877" y="1177460"/>
                      <a:pt x="588730" y="1177460"/>
                    </a:cubicBezTo>
                    <a:cubicBezTo>
                      <a:pt x="263583" y="1177460"/>
                      <a:pt x="0" y="913877"/>
                      <a:pt x="0" y="588730"/>
                    </a:cubicBezTo>
                    <a:close/>
                  </a:path>
                </a:pathLst>
              </a:custGeom>
              <a:grpFill/>
              <a:ln w="76200">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0375" tIns="200375" rIns="200375" bIns="200375" numCol="1" spcCol="1270" anchor="ctr" anchorCtr="0">
                <a:noAutofit/>
              </a:bodyPr>
              <a:lstStyle/>
              <a:p>
                <a:pPr lvl="0" algn="ctr" defTabSz="977900">
                  <a:lnSpc>
                    <a:spcPct val="90000"/>
                  </a:lnSpc>
                  <a:spcBef>
                    <a:spcPct val="0"/>
                  </a:spcBef>
                  <a:spcAft>
                    <a:spcPct val="35000"/>
                  </a:spcAft>
                </a:pPr>
                <a:endParaRPr lang="en-GB" sz="1100" kern="1200" dirty="0">
                  <a:solidFill>
                    <a:schemeClr val="tx2"/>
                  </a:solidFill>
                </a:endParaRPr>
              </a:p>
            </p:txBody>
          </p:sp>
          <p:pic>
            <p:nvPicPr>
              <p:cNvPr id="87" name="Picture 2" descr="Terms and conditions">
                <a:extLst>
                  <a:ext uri="{FF2B5EF4-FFF2-40B4-BE49-F238E27FC236}">
                    <a16:creationId xmlns:a16="http://schemas.microsoft.com/office/drawing/2014/main" id="{15CF71FA-4A35-4217-BB31-0D02C5ADF7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4286" y="4305111"/>
                <a:ext cx="567307" cy="567304"/>
              </a:xfrm>
              <a:prstGeom prst="rect">
                <a:avLst/>
              </a:prstGeom>
              <a:grpFill/>
            </p:spPr>
          </p:pic>
        </p:grpSp>
        <p:grpSp>
          <p:nvGrpSpPr>
            <p:cNvPr id="75" name="Group 74">
              <a:extLst>
                <a:ext uri="{FF2B5EF4-FFF2-40B4-BE49-F238E27FC236}">
                  <a16:creationId xmlns:a16="http://schemas.microsoft.com/office/drawing/2014/main" id="{3F843B9E-D575-4EF9-8C80-B82C2DE2FBAA}"/>
                </a:ext>
              </a:extLst>
            </p:cNvPr>
            <p:cNvGrpSpPr/>
            <p:nvPr/>
          </p:nvGrpSpPr>
          <p:grpSpPr>
            <a:xfrm>
              <a:off x="4218203" y="1450072"/>
              <a:ext cx="642340" cy="682534"/>
              <a:chOff x="7763952" y="3531859"/>
              <a:chExt cx="985705" cy="985705"/>
            </a:xfrm>
          </p:grpSpPr>
          <p:sp>
            <p:nvSpPr>
              <p:cNvPr id="84" name="Forme libre 39">
                <a:extLst>
                  <a:ext uri="{FF2B5EF4-FFF2-40B4-BE49-F238E27FC236}">
                    <a16:creationId xmlns:a16="http://schemas.microsoft.com/office/drawing/2014/main" id="{0FF2C652-58E6-48B7-86B2-C6B9C8C21AA5}"/>
                  </a:ext>
                </a:extLst>
              </p:cNvPr>
              <p:cNvSpPr/>
              <p:nvPr/>
            </p:nvSpPr>
            <p:spPr>
              <a:xfrm>
                <a:off x="7763952" y="3531859"/>
                <a:ext cx="985705" cy="985705"/>
              </a:xfrm>
              <a:custGeom>
                <a:avLst/>
                <a:gdLst>
                  <a:gd name="connsiteX0" fmla="*/ 0 w 1177459"/>
                  <a:gd name="connsiteY0" fmla="*/ 588730 h 1177459"/>
                  <a:gd name="connsiteX1" fmla="*/ 588730 w 1177459"/>
                  <a:gd name="connsiteY1" fmla="*/ 0 h 1177459"/>
                  <a:gd name="connsiteX2" fmla="*/ 1177460 w 1177459"/>
                  <a:gd name="connsiteY2" fmla="*/ 588730 h 1177459"/>
                  <a:gd name="connsiteX3" fmla="*/ 588730 w 1177459"/>
                  <a:gd name="connsiteY3" fmla="*/ 1177460 h 1177459"/>
                  <a:gd name="connsiteX4" fmla="*/ 0 w 1177459"/>
                  <a:gd name="connsiteY4" fmla="*/ 588730 h 117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59" h="1177459">
                    <a:moveTo>
                      <a:pt x="0" y="588730"/>
                    </a:moveTo>
                    <a:cubicBezTo>
                      <a:pt x="0" y="263583"/>
                      <a:pt x="263583" y="0"/>
                      <a:pt x="588730" y="0"/>
                    </a:cubicBezTo>
                    <a:cubicBezTo>
                      <a:pt x="913877" y="0"/>
                      <a:pt x="1177460" y="263583"/>
                      <a:pt x="1177460" y="588730"/>
                    </a:cubicBezTo>
                    <a:cubicBezTo>
                      <a:pt x="1177460" y="913877"/>
                      <a:pt x="913877" y="1177460"/>
                      <a:pt x="588730" y="1177460"/>
                    </a:cubicBezTo>
                    <a:cubicBezTo>
                      <a:pt x="263583" y="1177460"/>
                      <a:pt x="0" y="913877"/>
                      <a:pt x="0" y="588730"/>
                    </a:cubicBezTo>
                    <a:close/>
                  </a:path>
                </a:pathLst>
              </a:custGeom>
              <a:solidFill>
                <a:srgbClr val="CAF1B6"/>
              </a:solidFill>
              <a:ln w="76200">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0375" tIns="200375" rIns="200375" bIns="200375" numCol="1" spcCol="1270" anchor="ctr" anchorCtr="0">
                <a:noAutofit/>
              </a:bodyPr>
              <a:lstStyle/>
              <a:p>
                <a:pPr lvl="0" algn="ctr" defTabSz="977900">
                  <a:lnSpc>
                    <a:spcPct val="90000"/>
                  </a:lnSpc>
                  <a:spcBef>
                    <a:spcPct val="0"/>
                  </a:spcBef>
                  <a:spcAft>
                    <a:spcPct val="35000"/>
                  </a:spcAft>
                </a:pPr>
                <a:endParaRPr lang="en-GB" sz="1100" kern="1200" dirty="0">
                  <a:solidFill>
                    <a:schemeClr val="tx2"/>
                  </a:solidFill>
                </a:endParaRPr>
              </a:p>
            </p:txBody>
          </p:sp>
          <p:pic>
            <p:nvPicPr>
              <p:cNvPr id="85" name="Image 62">
                <a:extLst>
                  <a:ext uri="{FF2B5EF4-FFF2-40B4-BE49-F238E27FC236}">
                    <a16:creationId xmlns:a16="http://schemas.microsoft.com/office/drawing/2014/main" id="{BECD8869-588A-4C8F-812C-AC51D91E2C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3904" y="3606058"/>
                <a:ext cx="685800" cy="778874"/>
              </a:xfrm>
              <a:prstGeom prst="rect">
                <a:avLst/>
              </a:prstGeom>
              <a:ln>
                <a:noFill/>
              </a:ln>
            </p:spPr>
          </p:pic>
        </p:grpSp>
        <p:sp>
          <p:nvSpPr>
            <p:cNvPr id="76" name="ZoneTexte 47">
              <a:extLst>
                <a:ext uri="{FF2B5EF4-FFF2-40B4-BE49-F238E27FC236}">
                  <a16:creationId xmlns:a16="http://schemas.microsoft.com/office/drawing/2014/main" id="{BC095DC7-7D31-4C33-B8C2-FEE53A405E04}"/>
                </a:ext>
              </a:extLst>
            </p:cNvPr>
            <p:cNvSpPr txBox="1"/>
            <p:nvPr/>
          </p:nvSpPr>
          <p:spPr>
            <a:xfrm>
              <a:off x="3700431" y="2237509"/>
              <a:ext cx="1619354" cy="622183"/>
            </a:xfrm>
            <a:prstGeom prst="rect">
              <a:avLst/>
            </a:prstGeom>
            <a:noFill/>
          </p:spPr>
          <p:txBody>
            <a:bodyPr wrap="none" rtlCol="0">
              <a:spAutoFit/>
            </a:bodyPr>
            <a:lstStyle>
              <a:defPPr>
                <a:defRPr lang="fr-FR"/>
              </a:defPPr>
              <a:lvl1pPr algn="ctr">
                <a:defRPr sz="1600"/>
              </a:lvl1pPr>
            </a:lstStyle>
            <a:p>
              <a:r>
                <a:rPr lang="en-GB" sz="1100" b="1" dirty="0">
                  <a:solidFill>
                    <a:srgbClr val="1A62AC"/>
                  </a:solidFill>
                  <a:latin typeface="Calibri" panose="020F0502020204030204" pitchFamily="34" charset="0"/>
                  <a:cs typeface="Calibri" panose="020F0502020204030204" pitchFamily="34" charset="0"/>
                </a:rPr>
                <a:t>APPROVAL IN PRINCIPLE</a:t>
              </a:r>
            </a:p>
            <a:p>
              <a:r>
                <a:rPr lang="en-GB" sz="1100" dirty="0">
                  <a:solidFill>
                    <a:srgbClr val="4C4235"/>
                  </a:solidFill>
                  <a:latin typeface="Calibri" panose="020F0502020204030204" pitchFamily="34" charset="0"/>
                  <a:cs typeface="Calibri" panose="020F0502020204030204" pitchFamily="34" charset="0"/>
                </a:rPr>
                <a:t>Investment Committee</a:t>
              </a:r>
            </a:p>
            <a:p>
              <a:endParaRPr lang="en-GB" sz="1100" b="1" dirty="0"/>
            </a:p>
          </p:txBody>
        </p:sp>
        <p:grpSp>
          <p:nvGrpSpPr>
            <p:cNvPr id="77" name="Group 76">
              <a:extLst>
                <a:ext uri="{FF2B5EF4-FFF2-40B4-BE49-F238E27FC236}">
                  <a16:creationId xmlns:a16="http://schemas.microsoft.com/office/drawing/2014/main" id="{38FC79A0-D25A-4CCF-8A85-E6AA17989771}"/>
                </a:ext>
              </a:extLst>
            </p:cNvPr>
            <p:cNvGrpSpPr/>
            <p:nvPr/>
          </p:nvGrpSpPr>
          <p:grpSpPr>
            <a:xfrm>
              <a:off x="7768245" y="1438677"/>
              <a:ext cx="642339" cy="693926"/>
              <a:chOff x="4187712" y="1793179"/>
              <a:chExt cx="985705" cy="1002158"/>
            </a:xfrm>
          </p:grpSpPr>
          <p:sp>
            <p:nvSpPr>
              <p:cNvPr id="82" name="Forme libre 43">
                <a:extLst>
                  <a:ext uri="{FF2B5EF4-FFF2-40B4-BE49-F238E27FC236}">
                    <a16:creationId xmlns:a16="http://schemas.microsoft.com/office/drawing/2014/main" id="{117A5643-0701-455E-B39B-2E060F93DBAF}"/>
                  </a:ext>
                </a:extLst>
              </p:cNvPr>
              <p:cNvSpPr/>
              <p:nvPr/>
            </p:nvSpPr>
            <p:spPr>
              <a:xfrm>
                <a:off x="4187712" y="1809632"/>
                <a:ext cx="985705" cy="985705"/>
              </a:xfrm>
              <a:custGeom>
                <a:avLst/>
                <a:gdLst>
                  <a:gd name="connsiteX0" fmla="*/ 0 w 1177459"/>
                  <a:gd name="connsiteY0" fmla="*/ 588730 h 1177459"/>
                  <a:gd name="connsiteX1" fmla="*/ 588730 w 1177459"/>
                  <a:gd name="connsiteY1" fmla="*/ 0 h 1177459"/>
                  <a:gd name="connsiteX2" fmla="*/ 1177460 w 1177459"/>
                  <a:gd name="connsiteY2" fmla="*/ 588730 h 1177459"/>
                  <a:gd name="connsiteX3" fmla="*/ 588730 w 1177459"/>
                  <a:gd name="connsiteY3" fmla="*/ 1177460 h 1177459"/>
                  <a:gd name="connsiteX4" fmla="*/ 0 w 1177459"/>
                  <a:gd name="connsiteY4" fmla="*/ 588730 h 117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59" h="1177459">
                    <a:moveTo>
                      <a:pt x="0" y="588730"/>
                    </a:moveTo>
                    <a:cubicBezTo>
                      <a:pt x="0" y="263583"/>
                      <a:pt x="263583" y="0"/>
                      <a:pt x="588730" y="0"/>
                    </a:cubicBezTo>
                    <a:cubicBezTo>
                      <a:pt x="913877" y="0"/>
                      <a:pt x="1177460" y="263583"/>
                      <a:pt x="1177460" y="588730"/>
                    </a:cubicBezTo>
                    <a:cubicBezTo>
                      <a:pt x="1177460" y="913877"/>
                      <a:pt x="913877" y="1177460"/>
                      <a:pt x="588730" y="1177460"/>
                    </a:cubicBezTo>
                    <a:cubicBezTo>
                      <a:pt x="263583" y="1177460"/>
                      <a:pt x="0" y="913877"/>
                      <a:pt x="0" y="588730"/>
                    </a:cubicBezTo>
                    <a:close/>
                  </a:path>
                </a:pathLst>
              </a:custGeom>
              <a:solidFill>
                <a:srgbClr val="00B0F0"/>
              </a:solidFill>
              <a:ln w="76200">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5935" tIns="235935" rIns="235935" bIns="235935" numCol="1" spcCol="1270" anchor="ctr" anchorCtr="0">
                <a:noAutofit/>
              </a:bodyPr>
              <a:lstStyle/>
              <a:p>
                <a:pPr lvl="0" algn="ctr" defTabSz="2222500">
                  <a:lnSpc>
                    <a:spcPct val="90000"/>
                  </a:lnSpc>
                  <a:spcBef>
                    <a:spcPct val="0"/>
                  </a:spcBef>
                  <a:spcAft>
                    <a:spcPct val="35000"/>
                  </a:spcAft>
                </a:pPr>
                <a:endParaRPr lang="en-GB" sz="1100" kern="1200" dirty="0">
                  <a:solidFill>
                    <a:schemeClr val="tx2"/>
                  </a:solidFill>
                </a:endParaRPr>
              </a:p>
            </p:txBody>
          </p:sp>
          <p:pic>
            <p:nvPicPr>
              <p:cNvPr id="83" name="Image 58">
                <a:extLst>
                  <a:ext uri="{FF2B5EF4-FFF2-40B4-BE49-F238E27FC236}">
                    <a16:creationId xmlns:a16="http://schemas.microsoft.com/office/drawing/2014/main" id="{608CE633-3F19-4AA8-9135-64BE1217E7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3244" y="1793179"/>
                <a:ext cx="944881" cy="950824"/>
              </a:xfrm>
              <a:prstGeom prst="rect">
                <a:avLst/>
              </a:prstGeom>
              <a:ln>
                <a:noFill/>
              </a:ln>
            </p:spPr>
          </p:pic>
        </p:grpSp>
        <p:grpSp>
          <p:nvGrpSpPr>
            <p:cNvPr id="78" name="Group 77">
              <a:extLst>
                <a:ext uri="{FF2B5EF4-FFF2-40B4-BE49-F238E27FC236}">
                  <a16:creationId xmlns:a16="http://schemas.microsoft.com/office/drawing/2014/main" id="{257039E1-BCAE-4C15-8307-579221A5C78D}"/>
                </a:ext>
              </a:extLst>
            </p:cNvPr>
            <p:cNvGrpSpPr/>
            <p:nvPr/>
          </p:nvGrpSpPr>
          <p:grpSpPr>
            <a:xfrm>
              <a:off x="2480859" y="1450072"/>
              <a:ext cx="642340" cy="682534"/>
              <a:chOff x="7370865" y="1809632"/>
              <a:chExt cx="985705" cy="985705"/>
            </a:xfrm>
          </p:grpSpPr>
          <p:sp>
            <p:nvSpPr>
              <p:cNvPr id="80" name="Forme libre 38">
                <a:extLst>
                  <a:ext uri="{FF2B5EF4-FFF2-40B4-BE49-F238E27FC236}">
                    <a16:creationId xmlns:a16="http://schemas.microsoft.com/office/drawing/2014/main" id="{D1BBB108-B0E7-4750-9285-C544CBFF5976}"/>
                  </a:ext>
                </a:extLst>
              </p:cNvPr>
              <p:cNvSpPr/>
              <p:nvPr/>
            </p:nvSpPr>
            <p:spPr>
              <a:xfrm>
                <a:off x="7370865" y="1809632"/>
                <a:ext cx="985705" cy="985705"/>
              </a:xfrm>
              <a:custGeom>
                <a:avLst/>
                <a:gdLst>
                  <a:gd name="connsiteX0" fmla="*/ 0 w 1177459"/>
                  <a:gd name="connsiteY0" fmla="*/ 588730 h 1177459"/>
                  <a:gd name="connsiteX1" fmla="*/ 588730 w 1177459"/>
                  <a:gd name="connsiteY1" fmla="*/ 0 h 1177459"/>
                  <a:gd name="connsiteX2" fmla="*/ 1177460 w 1177459"/>
                  <a:gd name="connsiteY2" fmla="*/ 588730 h 1177459"/>
                  <a:gd name="connsiteX3" fmla="*/ 588730 w 1177459"/>
                  <a:gd name="connsiteY3" fmla="*/ 1177460 h 1177459"/>
                  <a:gd name="connsiteX4" fmla="*/ 0 w 1177459"/>
                  <a:gd name="connsiteY4" fmla="*/ 588730 h 117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59" h="1177459">
                    <a:moveTo>
                      <a:pt x="0" y="588730"/>
                    </a:moveTo>
                    <a:cubicBezTo>
                      <a:pt x="0" y="263583"/>
                      <a:pt x="263583" y="0"/>
                      <a:pt x="588730" y="0"/>
                    </a:cubicBezTo>
                    <a:cubicBezTo>
                      <a:pt x="913877" y="0"/>
                      <a:pt x="1177460" y="263583"/>
                      <a:pt x="1177460" y="588730"/>
                    </a:cubicBezTo>
                    <a:cubicBezTo>
                      <a:pt x="1177460" y="913877"/>
                      <a:pt x="913877" y="1177460"/>
                      <a:pt x="588730" y="1177460"/>
                    </a:cubicBezTo>
                    <a:cubicBezTo>
                      <a:pt x="263583" y="1177460"/>
                      <a:pt x="0" y="913877"/>
                      <a:pt x="0" y="588730"/>
                    </a:cubicBezTo>
                    <a:close/>
                  </a:path>
                </a:pathLst>
              </a:custGeom>
              <a:solidFill>
                <a:srgbClr val="7AE392"/>
              </a:solidFill>
              <a:ln w="76200">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5935" tIns="235935" rIns="235935" bIns="235935" numCol="1" spcCol="1270" anchor="ctr" anchorCtr="0">
                <a:noAutofit/>
              </a:bodyPr>
              <a:lstStyle/>
              <a:p>
                <a:pPr lvl="0" algn="ctr" defTabSz="2222500">
                  <a:lnSpc>
                    <a:spcPct val="90000"/>
                  </a:lnSpc>
                  <a:spcBef>
                    <a:spcPct val="0"/>
                  </a:spcBef>
                  <a:spcAft>
                    <a:spcPct val="35000"/>
                  </a:spcAft>
                </a:pPr>
                <a:endParaRPr lang="en-GB" sz="1100" kern="1200" dirty="0">
                  <a:solidFill>
                    <a:schemeClr val="tx2"/>
                  </a:solidFill>
                </a:endParaRPr>
              </a:p>
            </p:txBody>
          </p:sp>
          <p:pic>
            <p:nvPicPr>
              <p:cNvPr id="81" name="Image 60">
                <a:extLst>
                  <a:ext uri="{FF2B5EF4-FFF2-40B4-BE49-F238E27FC236}">
                    <a16:creationId xmlns:a16="http://schemas.microsoft.com/office/drawing/2014/main" id="{AB39B679-39BD-4C03-A7A2-ED0BFDBF09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667" y="1941362"/>
                <a:ext cx="934720" cy="844435"/>
              </a:xfrm>
              <a:prstGeom prst="rect">
                <a:avLst/>
              </a:prstGeom>
              <a:ln>
                <a:noFill/>
              </a:ln>
            </p:spPr>
          </p:pic>
        </p:grpSp>
        <p:sp>
          <p:nvSpPr>
            <p:cNvPr id="79" name="ZoneTexte 47">
              <a:extLst>
                <a:ext uri="{FF2B5EF4-FFF2-40B4-BE49-F238E27FC236}">
                  <a16:creationId xmlns:a16="http://schemas.microsoft.com/office/drawing/2014/main" id="{61EED686-DA75-4D19-9F8C-5A935187CBF6}"/>
                </a:ext>
              </a:extLst>
            </p:cNvPr>
            <p:cNvSpPr txBox="1"/>
            <p:nvPr/>
          </p:nvSpPr>
          <p:spPr>
            <a:xfrm>
              <a:off x="5489967" y="2228185"/>
              <a:ext cx="1667444" cy="446696"/>
            </a:xfrm>
            <a:prstGeom prst="rect">
              <a:avLst/>
            </a:prstGeom>
            <a:noFill/>
          </p:spPr>
          <p:txBody>
            <a:bodyPr wrap="none" rtlCol="0">
              <a:spAutoFit/>
            </a:bodyPr>
            <a:lstStyle>
              <a:defPPr>
                <a:defRPr lang="fr-FR"/>
              </a:defPPr>
              <a:lvl1pPr algn="ctr">
                <a:defRPr sz="1600"/>
              </a:lvl1pPr>
            </a:lstStyle>
            <a:p>
              <a:r>
                <a:rPr lang="en-GB" sz="1100" b="1" dirty="0">
                  <a:solidFill>
                    <a:srgbClr val="1A62AC"/>
                  </a:solidFill>
                  <a:latin typeface="Calibri" panose="020F0502020204030204" pitchFamily="34" charset="0"/>
                  <a:cs typeface="Calibri" panose="020F0502020204030204" pitchFamily="34" charset="0"/>
                </a:rPr>
                <a:t>LEGAL DOCUMENTATION</a:t>
              </a:r>
            </a:p>
            <a:p>
              <a:r>
                <a:rPr lang="en-GB" sz="1100" dirty="0">
                  <a:solidFill>
                    <a:srgbClr val="4C4235"/>
                  </a:solidFill>
                  <a:latin typeface="Calibri" panose="020F0502020204030204" pitchFamily="34" charset="0"/>
                  <a:cs typeface="Calibri" panose="020F0502020204030204" pitchFamily="34" charset="0"/>
                </a:rPr>
                <a:t>Detailed negotiation</a:t>
              </a:r>
            </a:p>
          </p:txBody>
        </p:sp>
      </p:grpSp>
      <p:sp>
        <p:nvSpPr>
          <p:cNvPr id="90" name="Right Triangle 89">
            <a:extLst>
              <a:ext uri="{FF2B5EF4-FFF2-40B4-BE49-F238E27FC236}">
                <a16:creationId xmlns:a16="http://schemas.microsoft.com/office/drawing/2014/main" id="{8C3F6F06-231A-4E79-A73D-703CAF76DCEF}"/>
              </a:ext>
            </a:extLst>
          </p:cNvPr>
          <p:cNvSpPr/>
          <p:nvPr/>
        </p:nvSpPr>
        <p:spPr>
          <a:xfrm>
            <a:off x="0" y="5011828"/>
            <a:ext cx="4089400" cy="1289730"/>
          </a:xfrm>
          <a:prstGeom prst="rtTriangle">
            <a:avLst/>
          </a:prstGeom>
          <a:solidFill>
            <a:srgbClr val="CBF7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7409D5D1-0A8D-45E8-8C6F-5FBC2B91029A}"/>
              </a:ext>
            </a:extLst>
          </p:cNvPr>
          <p:cNvSpPr/>
          <p:nvPr/>
        </p:nvSpPr>
        <p:spPr>
          <a:xfrm flipH="1">
            <a:off x="480052" y="4542608"/>
            <a:ext cx="8663948" cy="1758950"/>
          </a:xfrm>
          <a:prstGeom prst="rtTriangle">
            <a:avLst/>
          </a:prstGeom>
          <a:solidFill>
            <a:srgbClr val="9AEB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373432F6-8C03-4D33-8E63-3D7AD984BE3E}"/>
              </a:ext>
            </a:extLst>
          </p:cNvPr>
          <p:cNvSpPr txBox="1"/>
          <p:nvPr/>
        </p:nvSpPr>
        <p:spPr>
          <a:xfrm>
            <a:off x="5990157" y="3339690"/>
            <a:ext cx="2486467" cy="776383"/>
          </a:xfrm>
          <a:prstGeom prst="roundRect">
            <a:avLst/>
          </a:prstGeom>
          <a:ln w="19050">
            <a:solidFill>
              <a:srgbClr val="D4D4D4"/>
            </a:solidFill>
          </a:ln>
        </p:spPr>
        <p:style>
          <a:lnRef idx="2">
            <a:schemeClr val="accent2"/>
          </a:lnRef>
          <a:fillRef idx="1">
            <a:schemeClr val="lt1"/>
          </a:fillRef>
          <a:effectRef idx="0">
            <a:schemeClr val="accent2"/>
          </a:effectRef>
          <a:fontRef idx="minor">
            <a:schemeClr val="dk1"/>
          </a:fontRef>
        </p:style>
        <p:txBody>
          <a:bodyPr wrap="square" lIns="36000" rIns="108000" rtlCol="0" anchor="ctr" anchorCtr="0">
            <a:spAutoFit/>
          </a:bodyPr>
          <a:lstStyle/>
          <a:p>
            <a:pPr marL="114300" algn="ctr">
              <a:lnSpc>
                <a:spcPct val="90000"/>
              </a:lnSpc>
              <a:buClr>
                <a:schemeClr val="tx2"/>
              </a:buClr>
              <a:buSzPct val="80000"/>
              <a:buNone/>
            </a:pPr>
            <a:r>
              <a:rPr lang="en-US" sz="1100" b="1" dirty="0">
                <a:solidFill>
                  <a:srgbClr val="1A62AC"/>
                </a:solidFill>
              </a:rPr>
              <a:t>TIMING</a:t>
            </a:r>
          </a:p>
          <a:p>
            <a:pPr marL="114300" algn="just">
              <a:lnSpc>
                <a:spcPct val="90000"/>
              </a:lnSpc>
              <a:buClr>
                <a:schemeClr val="tx2"/>
              </a:buClr>
              <a:buSzPct val="80000"/>
              <a:buNone/>
            </a:pPr>
            <a:r>
              <a:rPr lang="en-US" sz="1100" dirty="0">
                <a:solidFill>
                  <a:srgbClr val="4C4235"/>
                </a:solidFill>
                <a:latin typeface="Calibri" panose="020F0502020204030204" pitchFamily="34" charset="0"/>
                <a:cs typeface="Calibri" panose="020F0502020204030204" pitchFamily="34" charset="0"/>
              </a:rPr>
              <a:t>Depending on the complexity of the transaction financial close can be achieved in 6 months</a:t>
            </a:r>
          </a:p>
        </p:txBody>
      </p:sp>
      <p:sp>
        <p:nvSpPr>
          <p:cNvPr id="93" name="TextBox 92">
            <a:extLst>
              <a:ext uri="{FF2B5EF4-FFF2-40B4-BE49-F238E27FC236}">
                <a16:creationId xmlns:a16="http://schemas.microsoft.com/office/drawing/2014/main" id="{49F7BDE5-6D08-4CB3-90B6-8D7D9D15BED0}"/>
              </a:ext>
            </a:extLst>
          </p:cNvPr>
          <p:cNvSpPr txBox="1"/>
          <p:nvPr/>
        </p:nvSpPr>
        <p:spPr>
          <a:xfrm>
            <a:off x="3971729" y="5998286"/>
            <a:ext cx="5172271" cy="244682"/>
          </a:xfrm>
          <a:prstGeom prst="rect">
            <a:avLst/>
          </a:prstGeom>
          <a:noFill/>
        </p:spPr>
        <p:txBody>
          <a:bodyPr wrap="square" rtlCol="0">
            <a:spAutoFit/>
          </a:bodyPr>
          <a:lstStyle>
            <a:defPPr>
              <a:defRPr lang="fr-FR"/>
            </a:defPPr>
            <a:lvl1pPr marL="114300" algn="ctr">
              <a:lnSpc>
                <a:spcPct val="90000"/>
              </a:lnSpc>
              <a:buClr>
                <a:schemeClr val="tx2"/>
              </a:buClr>
              <a:buSzPct val="80000"/>
              <a:buNone/>
              <a:defRPr sz="1100">
                <a:solidFill>
                  <a:srgbClr val="1A62AC"/>
                </a:solidFill>
              </a:defRPr>
            </a:lvl1pPr>
          </a:lstStyle>
          <a:p>
            <a:pPr algn="just"/>
            <a:r>
              <a:rPr lang="en-US" dirty="0">
                <a:solidFill>
                  <a:schemeClr val="bg1">
                    <a:lumMod val="50000"/>
                  </a:schemeClr>
                </a:solidFill>
              </a:rPr>
              <a:t>* For certain cases, the eligibility needs to be confirmed by the European Commission</a:t>
            </a:r>
            <a:endParaRPr lang="en-GB" dirty="0">
              <a:solidFill>
                <a:schemeClr val="bg1">
                  <a:lumMod val="50000"/>
                </a:schemeClr>
              </a:solidFill>
            </a:endParaRPr>
          </a:p>
        </p:txBody>
      </p:sp>
    </p:spTree>
    <p:extLst>
      <p:ext uri="{BB962C8B-B14F-4D97-AF65-F5344CB8AC3E}">
        <p14:creationId xmlns:p14="http://schemas.microsoft.com/office/powerpoint/2010/main" val="7444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13</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90886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Demonstration manufacturing Plant for large Scale Production of Li-ion Batteries</a:t>
            </a:r>
          </a:p>
        </p:txBody>
      </p:sp>
      <p:sp>
        <p:nvSpPr>
          <p:cNvPr id="9" name="Line 6">
            <a:extLst>
              <a:ext uri="{FF2B5EF4-FFF2-40B4-BE49-F238E27FC236}">
                <a16:creationId xmlns:a16="http://schemas.microsoft.com/office/drawing/2014/main" id="{4FACA0BE-46B2-4727-B459-BD89C60AA998}"/>
              </a:ext>
            </a:extLst>
          </p:cNvPr>
          <p:cNvSpPr/>
          <p:nvPr/>
        </p:nvSpPr>
        <p:spPr>
          <a:xfrm flipH="1">
            <a:off x="3398428" y="1111388"/>
            <a:ext cx="1763" cy="5368611"/>
          </a:xfrm>
          <a:prstGeom prst="line">
            <a:avLst/>
          </a:prstGeom>
          <a:ln w="38100">
            <a:solidFill>
              <a:srgbClr val="C4F3AF"/>
            </a:solidFill>
            <a:prstDash val="solid"/>
          </a:ln>
        </p:spPr>
        <p:style>
          <a:lnRef idx="1">
            <a:schemeClr val="accent1"/>
          </a:lnRef>
          <a:fillRef idx="0">
            <a:schemeClr val="accent1"/>
          </a:fillRef>
          <a:effectRef idx="0">
            <a:schemeClr val="accent1"/>
          </a:effectRef>
          <a:fontRef idx="minor"/>
        </p:style>
      </p:sp>
      <p:pic>
        <p:nvPicPr>
          <p:cNvPr id="10" name="Picture 9">
            <a:extLst>
              <a:ext uri="{FF2B5EF4-FFF2-40B4-BE49-F238E27FC236}">
                <a16:creationId xmlns:a16="http://schemas.microsoft.com/office/drawing/2014/main" id="{298AC493-3987-4C08-A037-1F1F536EDAE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477868" y="1091708"/>
            <a:ext cx="2000035" cy="5388291"/>
          </a:xfrm>
          <a:prstGeom prst="rect">
            <a:avLst/>
          </a:prstGeom>
        </p:spPr>
      </p:pic>
      <p:sp>
        <p:nvSpPr>
          <p:cNvPr id="11" name="Text Placeholder 4">
            <a:extLst>
              <a:ext uri="{FF2B5EF4-FFF2-40B4-BE49-F238E27FC236}">
                <a16:creationId xmlns:a16="http://schemas.microsoft.com/office/drawing/2014/main" id="{9B527079-77B3-49F8-B284-C804F12E27D2}"/>
              </a:ext>
            </a:extLst>
          </p:cNvPr>
          <p:cNvSpPr txBox="1">
            <a:spLocks/>
          </p:cNvSpPr>
          <p:nvPr/>
        </p:nvSpPr>
        <p:spPr>
          <a:xfrm>
            <a:off x="5592632" y="1351536"/>
            <a:ext cx="3263898" cy="4876164"/>
          </a:xfrm>
          <a:prstGeom prst="rect">
            <a:avLst/>
          </a:prstGeom>
        </p:spPr>
        <p:txBody>
          <a:bodyPr>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lgn="just">
              <a:buClr>
                <a:srgbClr val="9AEBB0"/>
              </a:buClr>
              <a:buFont typeface=".AppleSystemUIFont" charset="-120"/>
              <a:buChar char="‣"/>
            </a:pPr>
            <a:r>
              <a:rPr lang="en-US" sz="1200" b="0" kern="0" dirty="0"/>
              <a:t>EUR 52.5m loan for the construction and operation of a first-of-a-kind demonstration plant in Sweden, for the manufacturing of li-ion batteries</a:t>
            </a:r>
          </a:p>
          <a:p>
            <a:pPr marL="0" indent="0" algn="just">
              <a:buClr>
                <a:srgbClr val="9AEBB0"/>
              </a:buClr>
              <a:buNone/>
            </a:pPr>
            <a:endParaRPr lang="en-US" sz="1200" b="0" kern="0" dirty="0"/>
          </a:p>
          <a:p>
            <a:pPr marL="228600" indent="-228600" algn="just">
              <a:buClr>
                <a:srgbClr val="9AEBB0"/>
              </a:buClr>
              <a:buFont typeface=".AppleSystemUIFont" charset="-120"/>
              <a:buChar char="‣"/>
            </a:pPr>
            <a:r>
              <a:rPr lang="en-US" sz="1200" b="0" kern="0" dirty="0"/>
              <a:t>The facility serves to show the commercial viability of the concept and to qualify and industrialize products together with </a:t>
            </a:r>
            <a:r>
              <a:rPr lang="en-US" sz="1200" b="0" kern="0" dirty="0" err="1"/>
              <a:t>Northvolt’s</a:t>
            </a:r>
            <a:r>
              <a:rPr lang="en-US" sz="1200" b="0" kern="0" dirty="0"/>
              <a:t> customers. The produced batteries are targeted for use in transport, stationary storage, and industrial and consumer applications</a:t>
            </a:r>
          </a:p>
          <a:p>
            <a:pPr marL="228600" indent="-228600" algn="just">
              <a:buClr>
                <a:srgbClr val="9AEBB0"/>
              </a:buClr>
              <a:buFont typeface=".AppleSystemUIFont" charset="-120"/>
              <a:buChar char="‣"/>
            </a:pPr>
            <a:endParaRPr lang="en-US" sz="1200" b="0" kern="0" dirty="0"/>
          </a:p>
          <a:p>
            <a:pPr marL="228600" indent="-228600" algn="just">
              <a:buClr>
                <a:srgbClr val="9AEBB0"/>
              </a:buClr>
              <a:buFont typeface=".AppleSystemUIFont" charset="-120"/>
              <a:buChar char="‣"/>
            </a:pPr>
            <a:r>
              <a:rPr lang="en-US" sz="1200" b="0" kern="0" dirty="0"/>
              <a:t>The demonstration site will also comprise a research facility and in total the operations will employ between 300-400 people. The launch of the demonstration plant is a key step towards the establishment of </a:t>
            </a:r>
            <a:r>
              <a:rPr lang="en-US" sz="1200" b="0" kern="0" dirty="0" err="1"/>
              <a:t>Northvolt’s</a:t>
            </a:r>
            <a:r>
              <a:rPr lang="en-US" sz="1200" b="0" kern="0" dirty="0"/>
              <a:t> large-scale li-ion battery factory, eventually targeting a production of 32 </a:t>
            </a:r>
            <a:r>
              <a:rPr lang="en-US" sz="1200" b="0" kern="0" dirty="0" err="1"/>
              <a:t>GWh</a:t>
            </a:r>
            <a:r>
              <a:rPr lang="en-US" sz="1200" b="0" kern="0" dirty="0"/>
              <a:t> worth of battery capacity annually</a:t>
            </a:r>
          </a:p>
          <a:p>
            <a:pPr algn="just"/>
            <a:endParaRPr lang="en-GB" sz="1400" b="0" kern="0" dirty="0"/>
          </a:p>
        </p:txBody>
      </p:sp>
      <p:sp>
        <p:nvSpPr>
          <p:cNvPr id="12" name="Text Placeholder 10">
            <a:extLst>
              <a:ext uri="{FF2B5EF4-FFF2-40B4-BE49-F238E27FC236}">
                <a16:creationId xmlns:a16="http://schemas.microsoft.com/office/drawing/2014/main" id="{0799915B-C9FA-48D2-9104-1751D371154B}"/>
              </a:ext>
            </a:extLst>
          </p:cNvPr>
          <p:cNvSpPr txBox="1">
            <a:spLocks/>
          </p:cNvSpPr>
          <p:nvPr/>
        </p:nvSpPr>
        <p:spPr>
          <a:xfrm>
            <a:off x="299594" y="2720882"/>
            <a:ext cx="2732623" cy="3081734"/>
          </a:xfrm>
          <a:prstGeom prst="rect">
            <a:avLst/>
          </a:prstGeom>
        </p:spPr>
        <p:txBody>
          <a:bodyPr>
            <a:normAutofit/>
          </a:bodyPr>
          <a:lstStyle>
            <a:defPPr>
              <a:defRPr lang="fr-FR"/>
            </a:defPPr>
            <a:lvl1pPr marL="228600" indent="-228600" algn="just" eaLnBrk="0" fontAlgn="base" hangingPunct="0">
              <a:spcBef>
                <a:spcPct val="20000"/>
              </a:spcBef>
              <a:spcAft>
                <a:spcPct val="0"/>
              </a:spcAft>
              <a:buFont typeface=".AppleSystemUIFont" charset="-120"/>
              <a:buChar char="‣"/>
              <a:defRPr sz="1400" b="0" kern="0"/>
            </a:lvl1pPr>
            <a:lvl2pPr marL="742950" indent="-285750" eaLnBrk="0" fontAlgn="base" hangingPunct="0">
              <a:spcBef>
                <a:spcPct val="20000"/>
              </a:spcBef>
              <a:spcAft>
                <a:spcPct val="0"/>
              </a:spcAft>
              <a:buChar char="•"/>
              <a:defRPr sz="2200"/>
            </a:lvl2pPr>
            <a:lvl3pPr marL="1143000" indent="-228600" eaLnBrk="0" fontAlgn="base" hangingPunct="0">
              <a:spcBef>
                <a:spcPct val="20000"/>
              </a:spcBef>
              <a:spcAft>
                <a:spcPct val="0"/>
              </a:spcAft>
              <a:buChar char="•"/>
              <a:defRPr sz="20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None/>
            </a:pPr>
            <a:r>
              <a:rPr lang="en-US" sz="1200" b="1" dirty="0">
                <a:solidFill>
                  <a:srgbClr val="1A62AC"/>
                </a:solidFill>
              </a:rPr>
              <a:t>INVESTMENT RATIONALE/IMPACT:</a:t>
            </a:r>
          </a:p>
          <a:p>
            <a:pPr>
              <a:buClr>
                <a:srgbClr val="9AEBB0"/>
              </a:buClr>
            </a:pPr>
            <a:r>
              <a:rPr lang="en-US" sz="1200" dirty="0"/>
              <a:t>Supports the roll-out of EVs through the development of the upstream activities of the value chain</a:t>
            </a:r>
          </a:p>
          <a:p>
            <a:pPr>
              <a:buClr>
                <a:srgbClr val="9AEBB0"/>
              </a:buClr>
            </a:pPr>
            <a:endParaRPr lang="en-US" sz="1200" dirty="0"/>
          </a:p>
          <a:p>
            <a:pPr>
              <a:buClr>
                <a:srgbClr val="9AEBB0"/>
              </a:buClr>
            </a:pPr>
            <a:r>
              <a:rPr lang="en-US" sz="1200" dirty="0"/>
              <a:t>Demonstrates and allows to qualify innovative products with customers</a:t>
            </a:r>
          </a:p>
          <a:p>
            <a:pPr>
              <a:buClr>
                <a:srgbClr val="9AEBB0"/>
              </a:buClr>
            </a:pPr>
            <a:endParaRPr lang="en-US" sz="1200" dirty="0"/>
          </a:p>
          <a:p>
            <a:pPr>
              <a:buClr>
                <a:srgbClr val="9AEBB0"/>
              </a:buClr>
            </a:pPr>
            <a:r>
              <a:rPr lang="en-US" sz="1200" dirty="0" err="1"/>
              <a:t>Catalysing</a:t>
            </a:r>
            <a:r>
              <a:rPr lang="en-US" sz="1200" dirty="0"/>
              <a:t> effect to attract financiers and pave the way for the scale-up</a:t>
            </a:r>
          </a:p>
          <a:p>
            <a:endParaRPr lang="en-US" dirty="0"/>
          </a:p>
        </p:txBody>
      </p:sp>
      <p:grpSp>
        <p:nvGrpSpPr>
          <p:cNvPr id="13" name="Group 12">
            <a:extLst>
              <a:ext uri="{FF2B5EF4-FFF2-40B4-BE49-F238E27FC236}">
                <a16:creationId xmlns:a16="http://schemas.microsoft.com/office/drawing/2014/main" id="{8ACA8B4C-1812-404D-8865-D4BECE209706}"/>
              </a:ext>
            </a:extLst>
          </p:cNvPr>
          <p:cNvGrpSpPr/>
          <p:nvPr/>
        </p:nvGrpSpPr>
        <p:grpSpPr>
          <a:xfrm>
            <a:off x="0" y="1346282"/>
            <a:ext cx="5592631" cy="881516"/>
            <a:chOff x="0" y="1346282"/>
            <a:chExt cx="5592631" cy="881516"/>
          </a:xfrm>
        </p:grpSpPr>
        <p:sp>
          <p:nvSpPr>
            <p:cNvPr id="14" name="Freeform 37">
              <a:extLst>
                <a:ext uri="{FF2B5EF4-FFF2-40B4-BE49-F238E27FC236}">
                  <a16:creationId xmlns:a16="http://schemas.microsoft.com/office/drawing/2014/main" id="{DC2B4E31-8D4D-4434-85F2-92D1C43BF17A}"/>
                </a:ext>
              </a:extLst>
            </p:cNvPr>
            <p:cNvSpPr/>
            <p:nvPr/>
          </p:nvSpPr>
          <p:spPr>
            <a:xfrm>
              <a:off x="7669" y="1348909"/>
              <a:ext cx="557729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FFFFFF">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endParaRPr lang="en-US" sz="1300" kern="0" dirty="0">
                <a:solidFill>
                  <a:schemeClr val="tx1"/>
                </a:solidFill>
              </a:endParaRPr>
            </a:p>
          </p:txBody>
        </p:sp>
        <p:grpSp>
          <p:nvGrpSpPr>
            <p:cNvPr id="15" name="Group 14">
              <a:extLst>
                <a:ext uri="{FF2B5EF4-FFF2-40B4-BE49-F238E27FC236}">
                  <a16:creationId xmlns:a16="http://schemas.microsoft.com/office/drawing/2014/main" id="{BD91C111-9AC6-459F-B301-2BD50F478001}"/>
                </a:ext>
              </a:extLst>
            </p:cNvPr>
            <p:cNvGrpSpPr/>
            <p:nvPr/>
          </p:nvGrpSpPr>
          <p:grpSpPr>
            <a:xfrm>
              <a:off x="0" y="1346282"/>
              <a:ext cx="5592631" cy="881516"/>
              <a:chOff x="0" y="1346282"/>
              <a:chExt cx="5592631" cy="881516"/>
            </a:xfrm>
          </p:grpSpPr>
          <p:sp>
            <p:nvSpPr>
              <p:cNvPr id="16" name="Freeform 33">
                <a:extLst>
                  <a:ext uri="{FF2B5EF4-FFF2-40B4-BE49-F238E27FC236}">
                    <a16:creationId xmlns:a16="http://schemas.microsoft.com/office/drawing/2014/main" id="{B73E7659-CCA6-4475-9960-2FE2938FDB0A}"/>
                  </a:ext>
                </a:extLst>
              </p:cNvPr>
              <p:cNvSpPr/>
              <p:nvPr/>
            </p:nvSpPr>
            <p:spPr>
              <a:xfrm>
                <a:off x="0" y="1351536"/>
                <a:ext cx="559263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B7E8FC">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r>
                  <a:rPr lang="en-US" sz="1300" kern="0" dirty="0">
                    <a:solidFill>
                      <a:srgbClr val="09539F"/>
                    </a:solidFill>
                  </a:rPr>
                  <a:t>Amount: </a:t>
                </a:r>
                <a:r>
                  <a:rPr lang="en-US" sz="1300" kern="0" dirty="0">
                    <a:solidFill>
                      <a:schemeClr val="tx1"/>
                    </a:solidFill>
                  </a:rPr>
                  <a:t>	EUR 52.5m</a:t>
                </a:r>
              </a:p>
              <a:p>
                <a:pPr>
                  <a:tabLst>
                    <a:tab pos="809625" algn="l"/>
                  </a:tabLst>
                </a:pPr>
                <a:r>
                  <a:rPr lang="en-US" sz="1300" kern="0" dirty="0">
                    <a:solidFill>
                      <a:srgbClr val="09539F"/>
                    </a:solidFill>
                  </a:rPr>
                  <a:t>Sector:</a:t>
                </a:r>
                <a:r>
                  <a:rPr lang="en-US" sz="1300" kern="0" dirty="0">
                    <a:solidFill>
                      <a:schemeClr val="tx1"/>
                    </a:solidFill>
                  </a:rPr>
                  <a:t>	Energy Storage</a:t>
                </a:r>
              </a:p>
              <a:p>
                <a:pPr>
                  <a:tabLst>
                    <a:tab pos="809625" algn="l"/>
                  </a:tabLst>
                </a:pPr>
                <a:r>
                  <a:rPr lang="en-US" sz="1300" kern="0" dirty="0">
                    <a:solidFill>
                      <a:srgbClr val="09539F"/>
                    </a:solidFill>
                  </a:rPr>
                  <a:t>Country:</a:t>
                </a:r>
                <a:r>
                  <a:rPr lang="en-US" sz="1300" kern="0" dirty="0">
                    <a:solidFill>
                      <a:schemeClr val="tx1"/>
                    </a:solidFill>
                  </a:rPr>
                  <a:t>	Sweden</a:t>
                </a:r>
              </a:p>
              <a:p>
                <a:pPr>
                  <a:tabLst>
                    <a:tab pos="809625" algn="l"/>
                  </a:tabLst>
                </a:pPr>
                <a:r>
                  <a:rPr lang="en-US" sz="1300" kern="0" dirty="0">
                    <a:solidFill>
                      <a:srgbClr val="09539F"/>
                    </a:solidFill>
                  </a:rPr>
                  <a:t>Signed:</a:t>
                </a:r>
                <a:r>
                  <a:rPr lang="en-US" sz="1300" kern="0" dirty="0">
                    <a:solidFill>
                      <a:schemeClr val="tx1"/>
                    </a:solidFill>
                  </a:rPr>
                  <a:t>	2018</a:t>
                </a:r>
              </a:p>
            </p:txBody>
          </p:sp>
          <p:pic>
            <p:nvPicPr>
              <p:cNvPr id="17" name="Picture 16">
                <a:extLst>
                  <a:ext uri="{FF2B5EF4-FFF2-40B4-BE49-F238E27FC236}">
                    <a16:creationId xmlns:a16="http://schemas.microsoft.com/office/drawing/2014/main" id="{1F7ABA8B-BE18-48A0-8102-4B1F4EB7D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5979" y="1751024"/>
                <a:ext cx="1874712" cy="343099"/>
              </a:xfrm>
              <a:prstGeom prst="rect">
                <a:avLst/>
              </a:prstGeom>
              <a:ln>
                <a:noFill/>
                <a:prstDash val="solid"/>
              </a:ln>
            </p:spPr>
          </p:pic>
          <p:pic>
            <p:nvPicPr>
              <p:cNvPr id="18" name="Picture 4" descr="Buy FlagSweden- Flagsok.com">
                <a:extLst>
                  <a:ext uri="{FF2B5EF4-FFF2-40B4-BE49-F238E27FC236}">
                    <a16:creationId xmlns:a16="http://schemas.microsoft.com/office/drawing/2014/main" id="{5F386072-DBC3-4EB9-BCA6-57CFBAD20B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2775" y="1346282"/>
                <a:ext cx="378323" cy="224536"/>
              </a:xfrm>
              <a:prstGeom prst="rect">
                <a:avLst/>
              </a:prstGeom>
              <a:noFill/>
              <a:ln>
                <a:noFill/>
                <a:prstDash val="soli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6925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14</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809717"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Decarbonization of the Steel Industry </a:t>
            </a:r>
          </a:p>
        </p:txBody>
      </p:sp>
      <p:pic>
        <p:nvPicPr>
          <p:cNvPr id="9" name="Picture Placeholder 16">
            <a:extLst>
              <a:ext uri="{FF2B5EF4-FFF2-40B4-BE49-F238E27FC236}">
                <a16:creationId xmlns:a16="http://schemas.microsoft.com/office/drawing/2014/main" id="{579233E7-08B7-490F-A307-094665D49E1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3477868" y="1111390"/>
            <a:ext cx="5627554" cy="2188552"/>
          </a:xfrm>
          <a:prstGeom prst="rect">
            <a:avLst/>
          </a:prstGeom>
        </p:spPr>
      </p:pic>
      <p:sp>
        <p:nvSpPr>
          <p:cNvPr id="10" name="Text Placeholder 4">
            <a:extLst>
              <a:ext uri="{FF2B5EF4-FFF2-40B4-BE49-F238E27FC236}">
                <a16:creationId xmlns:a16="http://schemas.microsoft.com/office/drawing/2014/main" id="{F48F13C8-AF80-42B5-8EBD-EC4C95D99517}"/>
              </a:ext>
            </a:extLst>
          </p:cNvPr>
          <p:cNvSpPr txBox="1">
            <a:spLocks/>
          </p:cNvSpPr>
          <p:nvPr/>
        </p:nvSpPr>
        <p:spPr>
          <a:xfrm>
            <a:off x="3415532" y="3577933"/>
            <a:ext cx="5536647" cy="2663319"/>
          </a:xfrm>
          <a:prstGeom prst="rect">
            <a:avLst/>
          </a:prstGeom>
        </p:spPr>
        <p:txBody>
          <a:bodyPr>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lgn="just">
              <a:buClr>
                <a:srgbClr val="9AEBB0"/>
              </a:buClr>
              <a:buFont typeface=".AppleSystemUIFont" charset="-120"/>
              <a:buChar char="‣"/>
            </a:pPr>
            <a:r>
              <a:rPr lang="en-US" sz="1200" kern="0" dirty="0"/>
              <a:t>EUR 75m loan to C-Shift a Belgian company wholly owned by </a:t>
            </a:r>
            <a:r>
              <a:rPr lang="en-US" sz="1200" kern="0" dirty="0" err="1"/>
              <a:t>ArcelorMittal</a:t>
            </a:r>
            <a:r>
              <a:rPr lang="en-US" sz="1200" kern="0" dirty="0"/>
              <a:t> Belgium, part of </a:t>
            </a:r>
            <a:r>
              <a:rPr lang="en-US" sz="1200" kern="0" dirty="0" err="1"/>
              <a:t>ArcelorMittal</a:t>
            </a:r>
            <a:r>
              <a:rPr lang="en-US" sz="1200" kern="0" dirty="0"/>
              <a:t> Group</a:t>
            </a:r>
          </a:p>
          <a:p>
            <a:pPr marL="0" indent="0" algn="just">
              <a:buClr>
                <a:srgbClr val="9AEBB0"/>
              </a:buClr>
              <a:buNone/>
            </a:pPr>
            <a:endParaRPr lang="en-US" sz="1200" kern="0" dirty="0"/>
          </a:p>
          <a:p>
            <a:pPr marL="228600" indent="-228600" algn="just">
              <a:buClr>
                <a:srgbClr val="9AEBB0"/>
              </a:buClr>
              <a:buFont typeface=".AppleSystemUIFont" charset="-120"/>
              <a:buChar char="‣"/>
            </a:pPr>
            <a:r>
              <a:rPr lang="en-US" sz="1200" kern="0" dirty="0"/>
              <a:t>The loan is supporting two demonstration projects worth EUR 215m in total:</a:t>
            </a:r>
          </a:p>
          <a:p>
            <a:pPr marL="685800" lvl="3" algn="just">
              <a:buClr>
                <a:srgbClr val="9AEBB0"/>
              </a:buClr>
              <a:buFont typeface=".AppleSystemUIFont" charset="-120"/>
              <a:buChar char="‣"/>
              <a:defRPr/>
            </a:pPr>
            <a:r>
              <a:rPr lang="en-US" sz="1200" kern="0" dirty="0"/>
              <a:t>Torero: a EUR 50m plant to convert waste wood into bio-coal, partially replacing the coal currently injected into the blast furnace</a:t>
            </a:r>
          </a:p>
          <a:p>
            <a:pPr marL="685800" lvl="3" algn="just">
              <a:buClr>
                <a:srgbClr val="9AEBB0"/>
              </a:buClr>
              <a:buFont typeface=".AppleSystemUIFont" charset="-120"/>
              <a:buChar char="‣"/>
              <a:defRPr/>
            </a:pPr>
            <a:r>
              <a:rPr lang="en-US" sz="1200" kern="0" dirty="0" err="1"/>
              <a:t>Steelanol</a:t>
            </a:r>
            <a:r>
              <a:rPr lang="en-US" sz="1200" kern="0" dirty="0"/>
              <a:t> : a EUR 165m plant that will capture waste gases from a blast furnace and biologically convert them into recycled-</a:t>
            </a:r>
            <a:r>
              <a:rPr lang="en-US" sz="1200" kern="0" dirty="0" err="1"/>
              <a:t>carbonethanol</a:t>
            </a:r>
            <a:r>
              <a:rPr lang="en-US" sz="1200" kern="0" dirty="0"/>
              <a:t>. The ethanol produced can be blended for use as a liquid fuel</a:t>
            </a:r>
          </a:p>
          <a:p>
            <a:pPr marL="457200" lvl="2" indent="0" algn="just" defTabSz="457200">
              <a:spcAft>
                <a:spcPts val="400"/>
              </a:spcAft>
              <a:buFontTx/>
              <a:buNone/>
              <a:defRPr/>
            </a:pPr>
            <a:endParaRPr lang="en-US" sz="1400" kern="0" dirty="0"/>
          </a:p>
          <a:p>
            <a:pPr algn="just"/>
            <a:endParaRPr lang="en-GB" sz="1400" kern="0" dirty="0"/>
          </a:p>
        </p:txBody>
      </p:sp>
      <p:sp>
        <p:nvSpPr>
          <p:cNvPr id="11" name="Text Placeholder 10">
            <a:extLst>
              <a:ext uri="{FF2B5EF4-FFF2-40B4-BE49-F238E27FC236}">
                <a16:creationId xmlns:a16="http://schemas.microsoft.com/office/drawing/2014/main" id="{AF974068-EB41-4628-854C-AF050264EDEA}"/>
              </a:ext>
            </a:extLst>
          </p:cNvPr>
          <p:cNvSpPr txBox="1">
            <a:spLocks/>
          </p:cNvSpPr>
          <p:nvPr/>
        </p:nvSpPr>
        <p:spPr>
          <a:xfrm>
            <a:off x="301437" y="2713991"/>
            <a:ext cx="2732623" cy="3081734"/>
          </a:xfrm>
          <a:prstGeom prst="rect">
            <a:avLst/>
          </a:prstGeom>
        </p:spPr>
        <p:txBody>
          <a:bodyPr>
            <a:normAutofit/>
          </a:bodyPr>
          <a:lstStyle>
            <a:defPPr>
              <a:defRPr lang="fr-FR"/>
            </a:defPPr>
            <a:lvl1pPr marL="228600" indent="-228600" algn="just" eaLnBrk="0" fontAlgn="base" hangingPunct="0">
              <a:spcBef>
                <a:spcPct val="20000"/>
              </a:spcBef>
              <a:spcAft>
                <a:spcPct val="0"/>
              </a:spcAft>
              <a:buFont typeface=".AppleSystemUIFont" charset="-120"/>
              <a:buChar char="‣"/>
              <a:defRPr sz="1400" b="0" kern="0"/>
            </a:lvl1pPr>
            <a:lvl2pPr marL="742950" indent="-285750" eaLnBrk="0" fontAlgn="base" hangingPunct="0">
              <a:spcBef>
                <a:spcPct val="20000"/>
              </a:spcBef>
              <a:spcAft>
                <a:spcPct val="0"/>
              </a:spcAft>
              <a:buChar char="•"/>
              <a:defRPr sz="2200"/>
            </a:lvl2pPr>
            <a:lvl3pPr marL="1143000" indent="-228600" eaLnBrk="0" fontAlgn="base" hangingPunct="0">
              <a:spcBef>
                <a:spcPct val="20000"/>
              </a:spcBef>
              <a:spcAft>
                <a:spcPct val="0"/>
              </a:spcAft>
              <a:buChar char="•"/>
              <a:defRPr sz="20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None/>
            </a:pPr>
            <a:r>
              <a:rPr lang="en-US" sz="1200" b="1" dirty="0">
                <a:solidFill>
                  <a:srgbClr val="1A62AC"/>
                </a:solidFill>
              </a:rPr>
              <a:t>INVESTMENT RATIONALE/IMPACT:</a:t>
            </a:r>
          </a:p>
          <a:p>
            <a:pPr>
              <a:buClr>
                <a:srgbClr val="9AEBB0"/>
              </a:buClr>
            </a:pPr>
            <a:r>
              <a:rPr lang="en-US" sz="1200" dirty="0"/>
              <a:t>The projects are set to reduce up to 350,000 </a:t>
            </a:r>
            <a:r>
              <a:rPr lang="en-US" sz="1200" dirty="0" err="1"/>
              <a:t>tonnes</a:t>
            </a:r>
            <a:r>
              <a:rPr lang="en-US" sz="1200" dirty="0"/>
              <a:t> of CO2 emissions per year in the first phase</a:t>
            </a:r>
          </a:p>
          <a:p>
            <a:pPr>
              <a:buClr>
                <a:srgbClr val="9AEBB0"/>
              </a:buClr>
            </a:pPr>
            <a:endParaRPr lang="en-US" sz="1200" dirty="0"/>
          </a:p>
          <a:p>
            <a:pPr>
              <a:buClr>
                <a:srgbClr val="9AEBB0"/>
              </a:buClr>
            </a:pPr>
            <a:r>
              <a:rPr lang="en-US" sz="1200" dirty="0"/>
              <a:t>Industrial-scale demonstration of innovative technologies that  support the </a:t>
            </a:r>
            <a:r>
              <a:rPr lang="en-US" sz="1200" dirty="0" err="1"/>
              <a:t>decarbonization</a:t>
            </a:r>
            <a:r>
              <a:rPr lang="en-US" sz="1200" dirty="0"/>
              <a:t> of the steel industry</a:t>
            </a:r>
          </a:p>
          <a:p>
            <a:pPr>
              <a:buClr>
                <a:srgbClr val="9AEBB0"/>
              </a:buClr>
            </a:pPr>
            <a:endParaRPr lang="en-GB" sz="1200" dirty="0"/>
          </a:p>
          <a:p>
            <a:pPr>
              <a:buClr>
                <a:srgbClr val="9AEBB0"/>
              </a:buClr>
            </a:pPr>
            <a:r>
              <a:rPr lang="en-US" sz="1200" dirty="0"/>
              <a:t>Accelerates the transition needed in the steel industry to meet the EU’s climate objectives</a:t>
            </a:r>
          </a:p>
          <a:p>
            <a:endParaRPr lang="en-US" dirty="0"/>
          </a:p>
        </p:txBody>
      </p:sp>
      <p:grpSp>
        <p:nvGrpSpPr>
          <p:cNvPr id="12" name="Group 11">
            <a:extLst>
              <a:ext uri="{FF2B5EF4-FFF2-40B4-BE49-F238E27FC236}">
                <a16:creationId xmlns:a16="http://schemas.microsoft.com/office/drawing/2014/main" id="{E49C7938-F480-4FB0-99D8-EF942AEC2D0A}"/>
              </a:ext>
            </a:extLst>
          </p:cNvPr>
          <p:cNvGrpSpPr/>
          <p:nvPr/>
        </p:nvGrpSpPr>
        <p:grpSpPr>
          <a:xfrm>
            <a:off x="12083" y="1348909"/>
            <a:ext cx="5592631" cy="876262"/>
            <a:chOff x="12083" y="1348909"/>
            <a:chExt cx="5592631" cy="876262"/>
          </a:xfrm>
        </p:grpSpPr>
        <p:sp>
          <p:nvSpPr>
            <p:cNvPr id="13" name="Freeform 24">
              <a:extLst>
                <a:ext uri="{FF2B5EF4-FFF2-40B4-BE49-F238E27FC236}">
                  <a16:creationId xmlns:a16="http://schemas.microsoft.com/office/drawing/2014/main" id="{A231048B-C045-4C9B-80D3-A6673CD54764}"/>
                </a:ext>
              </a:extLst>
            </p:cNvPr>
            <p:cNvSpPr/>
            <p:nvPr/>
          </p:nvSpPr>
          <p:spPr>
            <a:xfrm>
              <a:off x="27423" y="1348909"/>
              <a:ext cx="557729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FFFFFF">
                <a:alpha val="69804"/>
              </a:srgb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endParaRPr lang="en-US" sz="1300" kern="0" dirty="0">
                <a:solidFill>
                  <a:schemeClr val="tx1"/>
                </a:solidFill>
              </a:endParaRPr>
            </a:p>
          </p:txBody>
        </p:sp>
        <p:sp>
          <p:nvSpPr>
            <p:cNvPr id="14" name="Freeform 33">
              <a:extLst>
                <a:ext uri="{FF2B5EF4-FFF2-40B4-BE49-F238E27FC236}">
                  <a16:creationId xmlns:a16="http://schemas.microsoft.com/office/drawing/2014/main" id="{340D4B14-F9BF-4B44-9696-E6C92E02461B}"/>
                </a:ext>
              </a:extLst>
            </p:cNvPr>
            <p:cNvSpPr/>
            <p:nvPr/>
          </p:nvSpPr>
          <p:spPr>
            <a:xfrm>
              <a:off x="12083" y="1348909"/>
              <a:ext cx="559263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ACEEBC">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r>
                <a:rPr lang="en-US" sz="1300" kern="0" dirty="0">
                  <a:solidFill>
                    <a:srgbClr val="09539F"/>
                  </a:solidFill>
                </a:rPr>
                <a:t>Amount: </a:t>
              </a:r>
              <a:r>
                <a:rPr lang="en-US" sz="1300" kern="0" dirty="0">
                  <a:solidFill>
                    <a:schemeClr val="tx1"/>
                  </a:solidFill>
                </a:rPr>
                <a:t>	EUR 75m</a:t>
              </a:r>
            </a:p>
            <a:p>
              <a:pPr>
                <a:tabLst>
                  <a:tab pos="809625" algn="l"/>
                </a:tabLst>
              </a:pPr>
              <a:r>
                <a:rPr lang="en-US" sz="1300" kern="0" dirty="0">
                  <a:solidFill>
                    <a:srgbClr val="09539F"/>
                  </a:solidFill>
                </a:rPr>
                <a:t>Sector:</a:t>
              </a:r>
              <a:r>
                <a:rPr lang="en-US" sz="1300" kern="0" dirty="0">
                  <a:solidFill>
                    <a:schemeClr val="tx1"/>
                  </a:solidFill>
                </a:rPr>
                <a:t>	</a:t>
              </a:r>
              <a:r>
                <a:rPr lang="en-US" sz="1300" kern="0" dirty="0" err="1">
                  <a:solidFill>
                    <a:schemeClr val="tx1"/>
                  </a:solidFill>
                </a:rPr>
                <a:t>Decarbonisation</a:t>
              </a:r>
              <a:r>
                <a:rPr lang="en-US" sz="1300" kern="0" dirty="0">
                  <a:solidFill>
                    <a:schemeClr val="tx1"/>
                  </a:solidFill>
                </a:rPr>
                <a:t> steel industry</a:t>
              </a:r>
            </a:p>
            <a:p>
              <a:pPr>
                <a:tabLst>
                  <a:tab pos="809625" algn="l"/>
                </a:tabLst>
              </a:pPr>
              <a:r>
                <a:rPr lang="en-US" sz="1300" kern="0" dirty="0">
                  <a:solidFill>
                    <a:srgbClr val="09539F"/>
                  </a:solidFill>
                </a:rPr>
                <a:t>Country:</a:t>
              </a:r>
              <a:r>
                <a:rPr lang="en-US" sz="1300" kern="0" dirty="0">
                  <a:solidFill>
                    <a:schemeClr val="tx1"/>
                  </a:solidFill>
                </a:rPr>
                <a:t>	Belgium</a:t>
              </a:r>
            </a:p>
            <a:p>
              <a:pPr>
                <a:tabLst>
                  <a:tab pos="809625" algn="l"/>
                </a:tabLst>
              </a:pPr>
              <a:r>
                <a:rPr lang="en-US" sz="1300" kern="0" dirty="0">
                  <a:solidFill>
                    <a:srgbClr val="09539F"/>
                  </a:solidFill>
                </a:rPr>
                <a:t>Signed:</a:t>
              </a:r>
              <a:r>
                <a:rPr lang="en-US" sz="1300" kern="0" dirty="0">
                  <a:solidFill>
                    <a:schemeClr val="tx1"/>
                  </a:solidFill>
                </a:rPr>
                <a:t>	2019</a:t>
              </a:r>
            </a:p>
          </p:txBody>
        </p:sp>
      </p:grpSp>
      <p:pic>
        <p:nvPicPr>
          <p:cNvPr id="15" name="Picture 6" descr="Belgium Flag 1.5 Yard">
            <a:extLst>
              <a:ext uri="{FF2B5EF4-FFF2-40B4-BE49-F238E27FC236}">
                <a16:creationId xmlns:a16="http://schemas.microsoft.com/office/drawing/2014/main" id="{2F01331A-A136-4CCF-88F3-2BBD59916E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2775" y="1348909"/>
            <a:ext cx="378323" cy="2245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B05B756-C280-47E6-B38D-8FAC841AC714}"/>
              </a:ext>
            </a:extLst>
          </p:cNvPr>
          <p:cNvPicPr>
            <a:picLocks noChangeAspect="1"/>
          </p:cNvPicPr>
          <p:nvPr/>
        </p:nvPicPr>
        <p:blipFill>
          <a:blip r:embed="rId4" cstate="print">
            <a:clrChange>
              <a:clrFrom>
                <a:srgbClr val="FFF9F0"/>
              </a:clrFrom>
              <a:clrTo>
                <a:srgbClr val="FFF9F0">
                  <a:alpha val="0"/>
                </a:srgbClr>
              </a:clrTo>
            </a:clrChange>
            <a:extLst>
              <a:ext uri="{28A0092B-C50C-407E-A947-70E740481C1C}">
                <a14:useLocalDpi xmlns:a14="http://schemas.microsoft.com/office/drawing/2010/main"/>
              </a:ext>
            </a:extLst>
          </a:blip>
          <a:stretch>
            <a:fillRect/>
          </a:stretch>
        </p:blipFill>
        <p:spPr>
          <a:xfrm>
            <a:off x="3660116" y="1660977"/>
            <a:ext cx="1450391" cy="381564"/>
          </a:xfrm>
          <a:prstGeom prst="rect">
            <a:avLst/>
          </a:prstGeom>
        </p:spPr>
      </p:pic>
      <p:pic>
        <p:nvPicPr>
          <p:cNvPr id="17" name="Picture 16">
            <a:extLst>
              <a:ext uri="{FF2B5EF4-FFF2-40B4-BE49-F238E27FC236}">
                <a16:creationId xmlns:a16="http://schemas.microsoft.com/office/drawing/2014/main" id="{2361ED3D-C258-4234-8DC3-86964FE346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4931" y="1355088"/>
            <a:ext cx="645935" cy="135165"/>
          </a:xfrm>
          <a:prstGeom prst="rect">
            <a:avLst/>
          </a:prstGeom>
        </p:spPr>
      </p:pic>
      <p:sp>
        <p:nvSpPr>
          <p:cNvPr id="2" name="Line 6">
            <a:extLst>
              <a:ext uri="{FF2B5EF4-FFF2-40B4-BE49-F238E27FC236}">
                <a16:creationId xmlns:a16="http://schemas.microsoft.com/office/drawing/2014/main" id="{CE36413A-5664-E283-B81B-9024644301C1}"/>
              </a:ext>
            </a:extLst>
          </p:cNvPr>
          <p:cNvSpPr/>
          <p:nvPr/>
        </p:nvSpPr>
        <p:spPr>
          <a:xfrm flipH="1">
            <a:off x="3398428" y="1111388"/>
            <a:ext cx="1763" cy="5368611"/>
          </a:xfrm>
          <a:prstGeom prst="line">
            <a:avLst/>
          </a:prstGeom>
          <a:ln w="38100">
            <a:solidFill>
              <a:srgbClr val="C4F3AF"/>
            </a:solidFill>
            <a:prstDash val="soli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125231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15</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809717"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Innovative 2D/3D Imaging Systems and computer-assisted Surgery</a:t>
            </a:r>
          </a:p>
        </p:txBody>
      </p:sp>
      <p:pic>
        <p:nvPicPr>
          <p:cNvPr id="9" name="Picture 8" descr="eCential Robotics Archives - Surgical Robotics Technology">
            <a:extLst>
              <a:ext uri="{FF2B5EF4-FFF2-40B4-BE49-F238E27FC236}">
                <a16:creationId xmlns:a16="http://schemas.microsoft.com/office/drawing/2014/main" id="{8D2CCDBF-A9D2-4DF7-90C6-1064C5DC41B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07859" y="1111389"/>
            <a:ext cx="4780693" cy="2227797"/>
          </a:xfrm>
          <a:prstGeom prst="rect">
            <a:avLst/>
          </a:prstGeom>
          <a:noFill/>
          <a:extLst>
            <a:ext uri="{909E8E84-426E-40DD-AFC4-6F175D3DCCD1}">
              <a14:hiddenFill xmlns:a14="http://schemas.microsoft.com/office/drawing/2010/main">
                <a:solidFill>
                  <a:srgbClr val="FFFFFF"/>
                </a:solidFill>
              </a14:hiddenFill>
            </a:ext>
          </a:extLst>
        </p:spPr>
      </p:pic>
      <p:sp>
        <p:nvSpPr>
          <p:cNvPr id="10" name="Line 6">
            <a:extLst>
              <a:ext uri="{FF2B5EF4-FFF2-40B4-BE49-F238E27FC236}">
                <a16:creationId xmlns:a16="http://schemas.microsoft.com/office/drawing/2014/main" id="{71A281E2-A814-4245-BCE5-1B3EA1C05934}"/>
              </a:ext>
            </a:extLst>
          </p:cNvPr>
          <p:cNvSpPr/>
          <p:nvPr/>
        </p:nvSpPr>
        <p:spPr>
          <a:xfrm>
            <a:off x="3400192" y="1111388"/>
            <a:ext cx="0" cy="5368611"/>
          </a:xfrm>
          <a:prstGeom prst="line">
            <a:avLst/>
          </a:prstGeom>
          <a:ln w="38100">
            <a:solidFill>
              <a:srgbClr val="B7E8FC"/>
            </a:solidFill>
            <a:prstDash val="solid"/>
          </a:ln>
        </p:spPr>
        <p:style>
          <a:lnRef idx="1">
            <a:schemeClr val="accent1"/>
          </a:lnRef>
          <a:fillRef idx="0">
            <a:schemeClr val="accent1"/>
          </a:fillRef>
          <a:effectRef idx="0">
            <a:schemeClr val="accent1"/>
          </a:effectRef>
          <a:fontRef idx="minor"/>
        </p:style>
      </p:sp>
      <p:sp>
        <p:nvSpPr>
          <p:cNvPr id="11" name="Text Placeholder 4">
            <a:extLst>
              <a:ext uri="{FF2B5EF4-FFF2-40B4-BE49-F238E27FC236}">
                <a16:creationId xmlns:a16="http://schemas.microsoft.com/office/drawing/2014/main" id="{F4CF78DA-AD50-47E9-8F8B-1A2D52DA0921}"/>
              </a:ext>
            </a:extLst>
          </p:cNvPr>
          <p:cNvSpPr txBox="1">
            <a:spLocks/>
          </p:cNvSpPr>
          <p:nvPr/>
        </p:nvSpPr>
        <p:spPr>
          <a:xfrm>
            <a:off x="3391837" y="3339185"/>
            <a:ext cx="5536647" cy="3160493"/>
          </a:xfrm>
          <a:prstGeom prst="rect">
            <a:avLst/>
          </a:prstGeom>
        </p:spPr>
        <p:txBody>
          <a:bodyPr>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lgn="just">
              <a:buClr>
                <a:srgbClr val="9AEBB0"/>
              </a:buClr>
              <a:buFont typeface=".AppleSystemUIFont" charset="-120"/>
              <a:buChar char="‣"/>
            </a:pPr>
            <a:r>
              <a:rPr lang="en-US" sz="1200" b="0" kern="0" dirty="0"/>
              <a:t>Founded in 2009 by Stephane </a:t>
            </a:r>
            <a:r>
              <a:rPr lang="en-US" sz="1200" b="0" kern="0" dirty="0" err="1"/>
              <a:t>Lavallée</a:t>
            </a:r>
            <a:r>
              <a:rPr lang="en-US" sz="1200" b="0" kern="0" dirty="0"/>
              <a:t>, a serial entrepreneur in the field of smart medical devices such as computer-aided surgery, robotics, medical imaging, smart implants, and instruments, </a:t>
            </a:r>
            <a:r>
              <a:rPr lang="en-US" sz="1200" kern="0" dirty="0" err="1"/>
              <a:t>Ecential</a:t>
            </a:r>
            <a:r>
              <a:rPr lang="en-US" sz="1200" kern="0" dirty="0"/>
              <a:t> Robotics </a:t>
            </a:r>
            <a:r>
              <a:rPr lang="en-US" sz="1200" kern="0" dirty="0" err="1"/>
              <a:t>specialises</a:t>
            </a:r>
            <a:r>
              <a:rPr lang="en-US" sz="1200" kern="0" dirty="0"/>
              <a:t> in the development of innovative systems of 2D and 3D imaging and computer-assisted surgery</a:t>
            </a:r>
            <a:r>
              <a:rPr lang="en-US" sz="1200" b="0" kern="0" dirty="0"/>
              <a:t>. </a:t>
            </a:r>
          </a:p>
          <a:p>
            <a:pPr marL="228600" indent="-228600" algn="just">
              <a:buClr>
                <a:srgbClr val="9AEBB0"/>
              </a:buClr>
              <a:buFont typeface=".AppleSystemUIFont" charset="-120"/>
              <a:buChar char="‣"/>
            </a:pPr>
            <a:r>
              <a:rPr lang="en-US" sz="1200" b="0" kern="0" dirty="0"/>
              <a:t>Only fully unified solution combining an imaging acquisition system, a real time navigation system and a robotic arm, operating on the same software, ensuring perfect calibration between all elements at any point in time and without specific maintenance.</a:t>
            </a:r>
          </a:p>
          <a:p>
            <a:pPr marL="228600" indent="-228600" algn="just">
              <a:buClr>
                <a:srgbClr val="9AEBB0"/>
              </a:buClr>
              <a:buFont typeface=".AppleSystemUIFont" charset="-120"/>
              <a:buChar char="‣"/>
            </a:pPr>
            <a:r>
              <a:rPr lang="en-US" sz="1200" b="0" kern="0" dirty="0"/>
              <a:t>By </a:t>
            </a:r>
            <a:r>
              <a:rPr lang="en-US" sz="1200" kern="0" dirty="0"/>
              <a:t>improving precision and accuracy </a:t>
            </a:r>
            <a:r>
              <a:rPr lang="en-US" sz="1200" b="0" kern="0" dirty="0"/>
              <a:t>during orthopedic and </a:t>
            </a:r>
            <a:r>
              <a:rPr lang="en-US" sz="1200" b="0" kern="0" dirty="0" err="1"/>
              <a:t>traumatological</a:t>
            </a:r>
            <a:r>
              <a:rPr lang="en-US" sz="1200" b="0" kern="0" dirty="0"/>
              <a:t> surgery, </a:t>
            </a:r>
            <a:r>
              <a:rPr lang="en-US" sz="1200" b="0" kern="0" dirty="0" err="1"/>
              <a:t>Ecential</a:t>
            </a:r>
            <a:r>
              <a:rPr lang="en-US" sz="1200" b="0" kern="0" dirty="0"/>
              <a:t> Robotics’ system enables healthcare professionals to perform the most complex actions in a safer manner. </a:t>
            </a:r>
          </a:p>
          <a:p>
            <a:pPr marL="228600" indent="-228600" algn="just">
              <a:buClr>
                <a:srgbClr val="9AEBB0"/>
              </a:buClr>
              <a:buFont typeface=".AppleSystemUIFont" charset="-120"/>
              <a:buChar char="‣"/>
            </a:pPr>
            <a:r>
              <a:rPr lang="en-US" sz="1200" b="0" kern="0" dirty="0" err="1"/>
              <a:t>Ecential</a:t>
            </a:r>
            <a:r>
              <a:rPr lang="en-US" sz="1200" b="0" kern="0" dirty="0"/>
              <a:t> Robotics operates in the booming field of </a:t>
            </a:r>
            <a:r>
              <a:rPr lang="en-US" sz="1200" kern="0" dirty="0"/>
              <a:t>robotic surgery </a:t>
            </a:r>
            <a:r>
              <a:rPr lang="en-US" sz="1200" b="0" kern="0" dirty="0"/>
              <a:t>which is estimated to be worth around EUR 5bn and expected to grow at a CAGR of c. 13% over the next 5 years. </a:t>
            </a:r>
          </a:p>
          <a:p>
            <a:pPr marL="228600" indent="-228600" algn="just">
              <a:buClr>
                <a:srgbClr val="9AEBB0"/>
              </a:buClr>
              <a:buFont typeface=".AppleSystemUIFont" charset="-120"/>
              <a:buChar char="‣"/>
            </a:pPr>
            <a:r>
              <a:rPr lang="en-US" sz="1200" b="0" kern="0" dirty="0"/>
              <a:t>Headquartered in La </a:t>
            </a:r>
            <a:r>
              <a:rPr lang="en-US" sz="1200" b="0" kern="0" dirty="0" err="1"/>
              <a:t>Tronche</a:t>
            </a:r>
            <a:r>
              <a:rPr lang="en-US" sz="1200" b="0" kern="0" dirty="0"/>
              <a:t> near Grenoble, the Company currently employs some 70 highly skilled FTEs.</a:t>
            </a:r>
          </a:p>
          <a:p>
            <a:pPr marL="457200" lvl="2" indent="0" algn="just" defTabSz="457200">
              <a:spcAft>
                <a:spcPts val="400"/>
              </a:spcAft>
              <a:buFontTx/>
              <a:buNone/>
              <a:defRPr/>
            </a:pPr>
            <a:endParaRPr lang="en-US" sz="1200" kern="0" dirty="0"/>
          </a:p>
          <a:p>
            <a:pPr algn="just"/>
            <a:endParaRPr lang="en-GB" sz="1200" kern="0" dirty="0"/>
          </a:p>
        </p:txBody>
      </p:sp>
      <p:sp>
        <p:nvSpPr>
          <p:cNvPr id="12" name="Text Placeholder 10">
            <a:extLst>
              <a:ext uri="{FF2B5EF4-FFF2-40B4-BE49-F238E27FC236}">
                <a16:creationId xmlns:a16="http://schemas.microsoft.com/office/drawing/2014/main" id="{B894FFFE-F1CD-4994-B7CE-C4596C3D7ADC}"/>
              </a:ext>
            </a:extLst>
          </p:cNvPr>
          <p:cNvSpPr txBox="1">
            <a:spLocks/>
          </p:cNvSpPr>
          <p:nvPr/>
        </p:nvSpPr>
        <p:spPr>
          <a:xfrm>
            <a:off x="301437" y="2713991"/>
            <a:ext cx="2732623" cy="3081734"/>
          </a:xfrm>
          <a:prstGeom prst="rect">
            <a:avLst/>
          </a:prstGeom>
        </p:spPr>
        <p:txBody>
          <a:bodyPr>
            <a:normAutofit/>
          </a:bodyPr>
          <a:lstStyle>
            <a:defPPr>
              <a:defRPr lang="fr-FR"/>
            </a:defPPr>
            <a:lvl1pPr marL="228600" indent="-228600" algn="just" eaLnBrk="0" fontAlgn="base" hangingPunct="0">
              <a:spcBef>
                <a:spcPct val="20000"/>
              </a:spcBef>
              <a:spcAft>
                <a:spcPct val="0"/>
              </a:spcAft>
              <a:buFont typeface=".AppleSystemUIFont" charset="-120"/>
              <a:buChar char="‣"/>
              <a:defRPr sz="1400" b="0" kern="0"/>
            </a:lvl1pPr>
            <a:lvl2pPr marL="742950" indent="-285750" eaLnBrk="0" fontAlgn="base" hangingPunct="0">
              <a:spcBef>
                <a:spcPct val="20000"/>
              </a:spcBef>
              <a:spcAft>
                <a:spcPct val="0"/>
              </a:spcAft>
              <a:buChar char="•"/>
              <a:defRPr sz="2200"/>
            </a:lvl2pPr>
            <a:lvl3pPr marL="1143000" indent="-228600" eaLnBrk="0" fontAlgn="base" hangingPunct="0">
              <a:spcBef>
                <a:spcPct val="20000"/>
              </a:spcBef>
              <a:spcAft>
                <a:spcPct val="0"/>
              </a:spcAft>
              <a:buChar char="•"/>
              <a:defRPr sz="20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None/>
            </a:pPr>
            <a:r>
              <a:rPr lang="en-US" sz="1200" b="1" dirty="0">
                <a:solidFill>
                  <a:srgbClr val="1A62AC"/>
                </a:solidFill>
              </a:rPr>
              <a:t>INVESTMENT RATIONALE/IMPACT:</a:t>
            </a:r>
          </a:p>
          <a:p>
            <a:pPr>
              <a:buClr>
                <a:srgbClr val="9AEBB0"/>
              </a:buClr>
            </a:pPr>
            <a:r>
              <a:rPr lang="en-US" sz="1200" dirty="0"/>
              <a:t>Significant unmet medical need and potential billion euro market</a:t>
            </a:r>
          </a:p>
          <a:p>
            <a:pPr>
              <a:buClr>
                <a:srgbClr val="9AEBB0"/>
              </a:buClr>
            </a:pPr>
            <a:r>
              <a:rPr lang="en-US" sz="1200" dirty="0"/>
              <a:t>Very high entry barriers</a:t>
            </a:r>
          </a:p>
          <a:p>
            <a:pPr>
              <a:buClr>
                <a:srgbClr val="9AEBB0"/>
              </a:buClr>
            </a:pPr>
            <a:r>
              <a:rPr lang="en-US" sz="1200" dirty="0"/>
              <a:t>Expansion opportunities to other organs</a:t>
            </a:r>
          </a:p>
          <a:p>
            <a:pPr>
              <a:buClr>
                <a:srgbClr val="9AEBB0"/>
              </a:buClr>
            </a:pPr>
            <a:r>
              <a:rPr lang="en-US" sz="1200" dirty="0"/>
              <a:t>Partnership with J&amp;J and </a:t>
            </a:r>
            <a:r>
              <a:rPr lang="en-US" sz="1200" dirty="0" err="1"/>
              <a:t>Signus</a:t>
            </a:r>
            <a:endParaRPr lang="en-US" sz="1200" dirty="0"/>
          </a:p>
          <a:p>
            <a:pPr>
              <a:buClr>
                <a:srgbClr val="9AEBB0"/>
              </a:buClr>
            </a:pPr>
            <a:r>
              <a:rPr lang="en-US" sz="1200" dirty="0"/>
              <a:t>Strong IP protection</a:t>
            </a:r>
          </a:p>
        </p:txBody>
      </p:sp>
      <p:grpSp>
        <p:nvGrpSpPr>
          <p:cNvPr id="13" name="Group 12">
            <a:extLst>
              <a:ext uri="{FF2B5EF4-FFF2-40B4-BE49-F238E27FC236}">
                <a16:creationId xmlns:a16="http://schemas.microsoft.com/office/drawing/2014/main" id="{09B81623-F006-4C8E-A0E1-19F6C38A85C5}"/>
              </a:ext>
            </a:extLst>
          </p:cNvPr>
          <p:cNvGrpSpPr/>
          <p:nvPr/>
        </p:nvGrpSpPr>
        <p:grpSpPr>
          <a:xfrm>
            <a:off x="12083" y="1348909"/>
            <a:ext cx="5592631" cy="876262"/>
            <a:chOff x="12083" y="1348909"/>
            <a:chExt cx="5592631" cy="876262"/>
          </a:xfrm>
        </p:grpSpPr>
        <p:sp>
          <p:nvSpPr>
            <p:cNvPr id="14" name="Freeform 24">
              <a:extLst>
                <a:ext uri="{FF2B5EF4-FFF2-40B4-BE49-F238E27FC236}">
                  <a16:creationId xmlns:a16="http://schemas.microsoft.com/office/drawing/2014/main" id="{322354B1-F530-4D9D-B4ED-E63DFD5F6545}"/>
                </a:ext>
              </a:extLst>
            </p:cNvPr>
            <p:cNvSpPr/>
            <p:nvPr/>
          </p:nvSpPr>
          <p:spPr>
            <a:xfrm>
              <a:off x="27423" y="1348909"/>
              <a:ext cx="557729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FFFFFF">
                <a:alpha val="69804"/>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endParaRPr lang="en-US" sz="1300" kern="0" dirty="0">
                <a:solidFill>
                  <a:schemeClr val="tx1"/>
                </a:solidFill>
              </a:endParaRPr>
            </a:p>
          </p:txBody>
        </p:sp>
        <p:sp>
          <p:nvSpPr>
            <p:cNvPr id="15" name="Freeform 33">
              <a:extLst>
                <a:ext uri="{FF2B5EF4-FFF2-40B4-BE49-F238E27FC236}">
                  <a16:creationId xmlns:a16="http://schemas.microsoft.com/office/drawing/2014/main" id="{D4B5DF2E-1DE5-42EE-8A07-E2EFCD251DAD}"/>
                </a:ext>
              </a:extLst>
            </p:cNvPr>
            <p:cNvSpPr/>
            <p:nvPr/>
          </p:nvSpPr>
          <p:spPr>
            <a:xfrm>
              <a:off x="12083" y="1348909"/>
              <a:ext cx="559263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ACEEBC">
                <a:alpha val="69804"/>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r>
                <a:rPr lang="en-US" sz="1300" kern="0" dirty="0">
                  <a:solidFill>
                    <a:srgbClr val="09539F"/>
                  </a:solidFill>
                </a:rPr>
                <a:t>Amount: </a:t>
              </a:r>
              <a:r>
                <a:rPr lang="en-US" sz="1300" kern="0" dirty="0">
                  <a:solidFill>
                    <a:schemeClr val="tx1"/>
                  </a:solidFill>
                </a:rPr>
                <a:t>	EUR 15m</a:t>
              </a:r>
            </a:p>
            <a:p>
              <a:pPr>
                <a:tabLst>
                  <a:tab pos="809625" algn="l"/>
                </a:tabLst>
              </a:pPr>
              <a:r>
                <a:rPr lang="en-US" sz="1300" kern="0" dirty="0">
                  <a:solidFill>
                    <a:srgbClr val="09539F"/>
                  </a:solidFill>
                </a:rPr>
                <a:t>Sector:</a:t>
              </a:r>
              <a:r>
                <a:rPr lang="en-US" sz="1300" kern="0" dirty="0">
                  <a:solidFill>
                    <a:schemeClr val="tx1"/>
                  </a:solidFill>
                </a:rPr>
                <a:t>	Robotics</a:t>
              </a:r>
            </a:p>
            <a:p>
              <a:pPr>
                <a:tabLst>
                  <a:tab pos="809625" algn="l"/>
                </a:tabLst>
              </a:pPr>
              <a:r>
                <a:rPr lang="en-US" sz="1300" kern="0" dirty="0">
                  <a:solidFill>
                    <a:srgbClr val="09539F"/>
                  </a:solidFill>
                </a:rPr>
                <a:t>Country:</a:t>
              </a:r>
              <a:r>
                <a:rPr lang="en-US" sz="1300" kern="0" dirty="0">
                  <a:solidFill>
                    <a:schemeClr val="tx1"/>
                  </a:solidFill>
                </a:rPr>
                <a:t>	France</a:t>
              </a:r>
            </a:p>
            <a:p>
              <a:pPr>
                <a:tabLst>
                  <a:tab pos="809625" algn="l"/>
                </a:tabLst>
              </a:pPr>
              <a:r>
                <a:rPr lang="en-US" sz="1300" kern="0" dirty="0">
                  <a:solidFill>
                    <a:srgbClr val="09539F"/>
                  </a:solidFill>
                </a:rPr>
                <a:t>Signed:</a:t>
              </a:r>
              <a:r>
                <a:rPr lang="en-US" sz="1300" kern="0" dirty="0">
                  <a:solidFill>
                    <a:schemeClr val="tx1"/>
                  </a:solidFill>
                </a:rPr>
                <a:t>	2021</a:t>
              </a:r>
            </a:p>
          </p:txBody>
        </p:sp>
      </p:grpSp>
      <p:pic>
        <p:nvPicPr>
          <p:cNvPr id="16" name="Picture 18" descr="eCential Robotics | Présences Grenoble">
            <a:extLst>
              <a:ext uri="{FF2B5EF4-FFF2-40B4-BE49-F238E27FC236}">
                <a16:creationId xmlns:a16="http://schemas.microsoft.com/office/drawing/2014/main" id="{97A68A59-D0B3-4DB6-A277-EEAA0B4DF55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08030" y="1111389"/>
            <a:ext cx="1542320" cy="22277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62FD5E8-1035-4DD0-A6BF-E5C1956C6F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2775" y="1347469"/>
            <a:ext cx="381231" cy="225976"/>
          </a:xfrm>
          <a:prstGeom prst="rect">
            <a:avLst/>
          </a:prstGeom>
        </p:spPr>
      </p:pic>
      <p:pic>
        <p:nvPicPr>
          <p:cNvPr id="18" name="Picture 17" descr="eCential Robotics Company Profile: Valuation &amp;amp; Investors | PitchBook">
            <a:extLst>
              <a:ext uri="{FF2B5EF4-FFF2-40B4-BE49-F238E27FC236}">
                <a16:creationId xmlns:a16="http://schemas.microsoft.com/office/drawing/2014/main" id="{485BD84E-2C78-4020-B0D1-2BA3BE54396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15340" y="1701143"/>
            <a:ext cx="1518050" cy="25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6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9F46B3-B90D-516D-4483-2A3C9852CF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7256" y="1056040"/>
            <a:ext cx="3054215" cy="1914311"/>
          </a:xfrm>
          <a:prstGeom prst="rect">
            <a:avLst/>
          </a:prstGeom>
        </p:spPr>
      </p:pic>
      <p:sp>
        <p:nvSpPr>
          <p:cNvPr id="2" name="Line 6">
            <a:extLst>
              <a:ext uri="{FF2B5EF4-FFF2-40B4-BE49-F238E27FC236}">
                <a16:creationId xmlns:a16="http://schemas.microsoft.com/office/drawing/2014/main" id="{1F0F3E9F-1360-4576-94D8-D2624D88580A}"/>
              </a:ext>
            </a:extLst>
          </p:cNvPr>
          <p:cNvSpPr/>
          <p:nvPr/>
        </p:nvSpPr>
        <p:spPr>
          <a:xfrm>
            <a:off x="3400192" y="1111388"/>
            <a:ext cx="0" cy="5368611"/>
          </a:xfrm>
          <a:prstGeom prst="line">
            <a:avLst/>
          </a:prstGeom>
          <a:ln w="38100">
            <a:solidFill>
              <a:srgbClr val="B7E8FC"/>
            </a:solidFill>
            <a:prstDash val="solid"/>
          </a:ln>
        </p:spPr>
        <p:style>
          <a:lnRef idx="1">
            <a:schemeClr val="accent1"/>
          </a:lnRef>
          <a:fillRef idx="0">
            <a:schemeClr val="accent1"/>
          </a:fillRef>
          <a:effectRef idx="0">
            <a:schemeClr val="accent1"/>
          </a:effectRef>
          <a:fontRef idx="minor"/>
        </p:style>
      </p:sp>
      <p:sp>
        <p:nvSpPr>
          <p:cNvPr id="6" name="Text Placeholder 4">
            <a:extLst>
              <a:ext uri="{FF2B5EF4-FFF2-40B4-BE49-F238E27FC236}">
                <a16:creationId xmlns:a16="http://schemas.microsoft.com/office/drawing/2014/main" id="{506AC992-E888-48AF-AFCD-EDA7A873C3CB}"/>
              </a:ext>
            </a:extLst>
          </p:cNvPr>
          <p:cNvSpPr txBox="1">
            <a:spLocks/>
          </p:cNvSpPr>
          <p:nvPr/>
        </p:nvSpPr>
        <p:spPr>
          <a:xfrm>
            <a:off x="3400192" y="3027328"/>
            <a:ext cx="5536647" cy="3269777"/>
          </a:xfrm>
          <a:prstGeom prst="rect">
            <a:avLst/>
          </a:prstGeom>
        </p:spPr>
        <p:txBody>
          <a:bodyPr>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lgn="just">
              <a:buClr>
                <a:srgbClr val="9AEBB0"/>
              </a:buClr>
              <a:buFont typeface=".AppleSystemUIFont" charset="-120"/>
              <a:buChar char="‣"/>
            </a:pPr>
            <a:endParaRPr lang="en-GB" sz="1200" b="0" kern="0" dirty="0"/>
          </a:p>
          <a:p>
            <a:pPr marL="228600" indent="-228600" algn="just">
              <a:buClr>
                <a:srgbClr val="9AEBB0"/>
              </a:buClr>
              <a:buFont typeface=".AppleSystemUIFont" charset="-120"/>
              <a:buChar char="‣"/>
            </a:pPr>
            <a:endParaRPr lang="en-GB" sz="1200" b="0" kern="0" dirty="0"/>
          </a:p>
          <a:p>
            <a:pPr marL="228600" indent="-228600" algn="just">
              <a:buClr>
                <a:srgbClr val="9AEBB0"/>
              </a:buClr>
              <a:buFont typeface=".AppleSystemUIFont" charset="-120"/>
              <a:buChar char="‣"/>
            </a:pPr>
            <a:r>
              <a:rPr lang="en-GB" sz="1200" b="0" kern="0" dirty="0"/>
              <a:t>Founded in 2009, Comet is a food technology company upcycling crop leftovers (e.g. wheat straw) into </a:t>
            </a:r>
            <a:r>
              <a:rPr lang="en-GB" sz="1200" b="0" kern="0" dirty="0" err="1"/>
              <a:t>ArrabinaTM</a:t>
            </a:r>
            <a:r>
              <a:rPr lang="en-GB" sz="1200" b="0" kern="0" dirty="0"/>
              <a:t>, a trademarked natural prebiotic, dietary fibre that can be added to foods and beverages in order to facilitate digestion, help control blood sugar levels and improve microbiome health. </a:t>
            </a:r>
          </a:p>
          <a:p>
            <a:pPr marL="228600" indent="-228600" algn="just">
              <a:buClr>
                <a:srgbClr val="9AEBB0"/>
              </a:buClr>
              <a:buFont typeface=".AppleSystemUIFont" charset="-120"/>
              <a:buChar char="‣"/>
            </a:pPr>
            <a:endParaRPr lang="en-GB" sz="1200" b="0" kern="0" dirty="0"/>
          </a:p>
          <a:p>
            <a:pPr marL="228600" indent="-228600" algn="just">
              <a:buClr>
                <a:srgbClr val="9AEBB0"/>
              </a:buClr>
              <a:buFont typeface=".AppleSystemUIFont" charset="-120"/>
              <a:buChar char="‣"/>
            </a:pPr>
            <a:r>
              <a:rPr lang="en-GB" sz="1200" b="0" kern="0" dirty="0"/>
              <a:t>EUR 40m to Comet Bio Denmark Aps for the financing of part of a first-of-a-kind plant for the production of a novel prebiotic fibre ingredient for the food and beverage industry in </a:t>
            </a:r>
            <a:r>
              <a:rPr lang="en-GB" sz="1200" b="0" kern="0" dirty="0" err="1"/>
              <a:t>Kalundborg</a:t>
            </a:r>
            <a:r>
              <a:rPr lang="en-GB" sz="1200" b="0" kern="0" dirty="0"/>
              <a:t> (Denmark). The project finances the RDI and CAPEX to optimise, design, procure and integrate spray-drying technology in the plant, to produce the ingredient in dry-powder form. It will also finance optimisation of the overall production technology and achieve a production output of 5,000 tonnes per year (plant de-bottlenecking).</a:t>
            </a:r>
          </a:p>
        </p:txBody>
      </p:sp>
      <p:sp>
        <p:nvSpPr>
          <p:cNvPr id="7" name="Title 1">
            <a:extLst>
              <a:ext uri="{FF2B5EF4-FFF2-40B4-BE49-F238E27FC236}">
                <a16:creationId xmlns:a16="http://schemas.microsoft.com/office/drawing/2014/main" id="{91F98FFF-F86D-4700-9E2D-6D3ECCE3FA10}"/>
              </a:ext>
            </a:extLst>
          </p:cNvPr>
          <p:cNvSpPr txBox="1">
            <a:spLocks/>
          </p:cNvSpPr>
          <p:nvPr/>
        </p:nvSpPr>
        <p:spPr>
          <a:xfrm>
            <a:off x="270320" y="233930"/>
            <a:ext cx="8693354" cy="818022"/>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Bef>
                <a:spcPts val="0"/>
              </a:spcBef>
              <a:defRPr/>
            </a:pPr>
            <a:r>
              <a:rPr lang="en-US" sz="2000" b="1">
                <a:solidFill>
                  <a:srgbClr val="015CAB"/>
                </a:solidFill>
                <a:latin typeface="Calibri"/>
                <a:ea typeface="Open Sans ExtraBold"/>
                <a:cs typeface="Calibri"/>
              </a:rPr>
              <a:t>Upcycling</a:t>
            </a:r>
            <a:r>
              <a:rPr kumimoji="0" lang="en-US" sz="2000" b="1" i="0" u="none" strike="noStrike" kern="1200" cap="none" spc="0" normalizeH="0" baseline="0" noProof="0">
                <a:ln>
                  <a:noFill/>
                </a:ln>
                <a:solidFill>
                  <a:srgbClr val="015CAB"/>
                </a:solidFill>
                <a:effectLst/>
                <a:uLnTx/>
                <a:uFillTx/>
                <a:latin typeface="Calibri"/>
                <a:ea typeface="Open Sans ExtraBold"/>
                <a:cs typeface="Calibri"/>
              </a:rPr>
              <a:t> crop leftovers to produce nutraceutical ingredients</a:t>
            </a:r>
          </a:p>
        </p:txBody>
      </p:sp>
      <p:sp>
        <p:nvSpPr>
          <p:cNvPr id="8" name="Text Placeholder 10">
            <a:extLst>
              <a:ext uri="{FF2B5EF4-FFF2-40B4-BE49-F238E27FC236}">
                <a16:creationId xmlns:a16="http://schemas.microsoft.com/office/drawing/2014/main" id="{7487E0DE-0AC4-4CB6-AA66-6F8EED2A1C4E}"/>
              </a:ext>
            </a:extLst>
          </p:cNvPr>
          <p:cNvSpPr txBox="1">
            <a:spLocks/>
          </p:cNvSpPr>
          <p:nvPr/>
        </p:nvSpPr>
        <p:spPr>
          <a:xfrm>
            <a:off x="270320" y="2732567"/>
            <a:ext cx="2770589" cy="3094068"/>
          </a:xfrm>
          <a:prstGeom prst="rect">
            <a:avLst/>
          </a:prstGeom>
        </p:spPr>
        <p:txBody>
          <a:bodyPr lIns="91440" tIns="45720" rIns="91440" bIns="45720" anchor="t">
            <a:noAutofit/>
          </a:bodyPr>
          <a:lstStyle>
            <a:defPPr>
              <a:defRPr lang="fr-FR"/>
            </a:defPPr>
            <a:lvl1pPr marL="228600" indent="-228600" algn="just" eaLnBrk="0" fontAlgn="base" hangingPunct="0">
              <a:spcBef>
                <a:spcPct val="20000"/>
              </a:spcBef>
              <a:spcAft>
                <a:spcPct val="0"/>
              </a:spcAft>
              <a:buFont typeface=".AppleSystemUIFont" charset="-120"/>
              <a:buChar char="‣"/>
              <a:defRPr sz="1400" b="0" kern="0"/>
            </a:lvl1pPr>
            <a:lvl2pPr marL="742950" indent="-285750" eaLnBrk="0" fontAlgn="base" hangingPunct="0">
              <a:spcBef>
                <a:spcPct val="20000"/>
              </a:spcBef>
              <a:spcAft>
                <a:spcPct val="0"/>
              </a:spcAft>
              <a:buChar char="•"/>
              <a:defRPr sz="2200"/>
            </a:lvl2pPr>
            <a:lvl3pPr marL="1143000" indent="-228600" eaLnBrk="0" fontAlgn="base" hangingPunct="0">
              <a:spcBef>
                <a:spcPct val="20000"/>
              </a:spcBef>
              <a:spcAft>
                <a:spcPct val="0"/>
              </a:spcAft>
              <a:buChar char="•"/>
              <a:defRPr sz="20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None/>
            </a:pPr>
            <a:r>
              <a:rPr lang="en-US" sz="1200" b="1" dirty="0">
                <a:solidFill>
                  <a:srgbClr val="1A62AC"/>
                </a:solidFill>
                <a:latin typeface="+mn-lt"/>
              </a:rPr>
              <a:t>INVESTMENT RATIONALE/IMPACT:</a:t>
            </a:r>
          </a:p>
          <a:p>
            <a:pPr marL="228600" lvl="2" algn="just">
              <a:buClr>
                <a:srgbClr val="9AEBB0"/>
              </a:buClr>
              <a:buFont typeface=".AppleSystemUIFont" charset="-120"/>
              <a:buChar char="‣"/>
            </a:pPr>
            <a:r>
              <a:rPr lang="en-GB" sz="1200" dirty="0">
                <a:latin typeface="+mn-lt"/>
              </a:rPr>
              <a:t>Circular economy</a:t>
            </a:r>
          </a:p>
          <a:p>
            <a:pPr marL="228600" lvl="2" algn="just">
              <a:buClr>
                <a:srgbClr val="9AEBB0"/>
              </a:buClr>
              <a:buFont typeface=".AppleSystemUIFont" charset="-120"/>
              <a:buChar char="‣"/>
            </a:pPr>
            <a:r>
              <a:rPr lang="en-GB" sz="1200" dirty="0">
                <a:latin typeface="+mn-lt"/>
              </a:rPr>
              <a:t>Bioeconomy innovation</a:t>
            </a:r>
          </a:p>
          <a:p>
            <a:pPr marL="228600" lvl="2" algn="just">
              <a:buClr>
                <a:srgbClr val="9AEBB0"/>
              </a:buClr>
              <a:buFont typeface=".AppleSystemUIFont" charset="-120"/>
              <a:buChar char="‣"/>
            </a:pPr>
            <a:r>
              <a:rPr lang="en-GB" sz="1200" dirty="0">
                <a:latin typeface="+mn-lt"/>
              </a:rPr>
              <a:t>Early-stage company</a:t>
            </a:r>
          </a:p>
          <a:p>
            <a:pPr marL="228600" lvl="2" algn="just">
              <a:buClr>
                <a:srgbClr val="9AEBB0"/>
              </a:buClr>
              <a:buFont typeface=".AppleSystemUIFont" charset="-120"/>
              <a:buChar char="‣"/>
            </a:pPr>
            <a:r>
              <a:rPr lang="en-GB" sz="1200" dirty="0">
                <a:latin typeface="+mn-lt"/>
              </a:rPr>
              <a:t>Replicable First-of-a-Kind project</a:t>
            </a:r>
          </a:p>
          <a:p>
            <a:pPr marL="228600" lvl="2" algn="just">
              <a:buClr>
                <a:srgbClr val="9AEBB0"/>
              </a:buClr>
              <a:buFont typeface=".AppleSystemUIFont" charset="-120"/>
              <a:buChar char="‣"/>
            </a:pPr>
            <a:r>
              <a:rPr lang="en-GB" sz="1200" dirty="0">
                <a:latin typeface="+mn-lt"/>
              </a:rPr>
              <a:t>Project utilizes an efficient industrial symbiosis (coordination) model between Meliora Bio’s bioethanol and the COMET’s </a:t>
            </a:r>
            <a:r>
              <a:rPr lang="en-GB" sz="1200" dirty="0" err="1">
                <a:effectLst/>
                <a:latin typeface="+mn-lt"/>
                <a:ea typeface="Calibri" panose="020F0502020204030204" pitchFamily="34" charset="0"/>
              </a:rPr>
              <a:t>Arrabina</a:t>
            </a:r>
            <a:r>
              <a:rPr lang="en-GB" sz="1200" baseline="30000" dirty="0" err="1">
                <a:effectLst/>
                <a:latin typeface="+mn-lt"/>
                <a:ea typeface="Calibri" panose="020F0502020204030204" pitchFamily="34" charset="0"/>
              </a:rPr>
              <a:t>TM</a:t>
            </a:r>
            <a:r>
              <a:rPr lang="en-GB" sz="1200" dirty="0">
                <a:latin typeface="+mn-lt"/>
              </a:rPr>
              <a:t> production processes, feedstock sourcing, logistics and infrastructure.</a:t>
            </a:r>
          </a:p>
          <a:p>
            <a:pPr marL="228600" lvl="2" algn="just">
              <a:buClr>
                <a:srgbClr val="9AEBB0"/>
              </a:buClr>
              <a:buFont typeface=".AppleSystemUIFont" charset="-120"/>
              <a:buChar char="‣"/>
            </a:pPr>
            <a:endParaRPr lang="en-GB" sz="1200" kern="0" dirty="0">
              <a:latin typeface="+mn-lt"/>
            </a:endParaRPr>
          </a:p>
        </p:txBody>
      </p:sp>
      <p:grpSp>
        <p:nvGrpSpPr>
          <p:cNvPr id="13" name="Group 10">
            <a:extLst>
              <a:ext uri="{FF2B5EF4-FFF2-40B4-BE49-F238E27FC236}">
                <a16:creationId xmlns:a16="http://schemas.microsoft.com/office/drawing/2014/main" id="{46557CD5-7535-4DD8-B937-608FA19FD172}"/>
              </a:ext>
            </a:extLst>
          </p:cNvPr>
          <p:cNvGrpSpPr/>
          <p:nvPr/>
        </p:nvGrpSpPr>
        <p:grpSpPr>
          <a:xfrm>
            <a:off x="1" y="690056"/>
            <a:ext cx="4437079" cy="45719"/>
            <a:chOff x="50760" y="5481720"/>
            <a:chExt cx="5806800" cy="0"/>
          </a:xfrm>
          <a:solidFill>
            <a:srgbClr val="00529F"/>
          </a:solidFill>
        </p:grpSpPr>
        <p:sp>
          <p:nvSpPr>
            <p:cNvPr id="14" name="Line 11">
              <a:extLst>
                <a:ext uri="{FF2B5EF4-FFF2-40B4-BE49-F238E27FC236}">
                  <a16:creationId xmlns:a16="http://schemas.microsoft.com/office/drawing/2014/main" id="{07C48EDF-C7A1-452E-B25C-45EBEE5CF0FD}"/>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15" name="Line 12">
              <a:extLst>
                <a:ext uri="{FF2B5EF4-FFF2-40B4-BE49-F238E27FC236}">
                  <a16:creationId xmlns:a16="http://schemas.microsoft.com/office/drawing/2014/main" id="{08226F40-4AA1-4712-B7BA-7B4AC119628D}"/>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pic>
        <p:nvPicPr>
          <p:cNvPr id="19" name="Picture 18">
            <a:extLst>
              <a:ext uri="{FF2B5EF4-FFF2-40B4-BE49-F238E27FC236}">
                <a16:creationId xmlns:a16="http://schemas.microsoft.com/office/drawing/2014/main" id="{48CF8E0F-CF84-B4CC-E590-8FEFF1E1A9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1038" y="1056040"/>
            <a:ext cx="2705667" cy="1914311"/>
          </a:xfrm>
          <a:prstGeom prst="rect">
            <a:avLst/>
          </a:prstGeom>
        </p:spPr>
      </p:pic>
      <p:grpSp>
        <p:nvGrpSpPr>
          <p:cNvPr id="9" name="Group 8">
            <a:extLst>
              <a:ext uri="{FF2B5EF4-FFF2-40B4-BE49-F238E27FC236}">
                <a16:creationId xmlns:a16="http://schemas.microsoft.com/office/drawing/2014/main" id="{1AD71961-1002-4A1D-BAA9-6442986EBBCA}"/>
              </a:ext>
            </a:extLst>
          </p:cNvPr>
          <p:cNvGrpSpPr/>
          <p:nvPr/>
        </p:nvGrpSpPr>
        <p:grpSpPr>
          <a:xfrm>
            <a:off x="22667" y="1190159"/>
            <a:ext cx="5592631" cy="876262"/>
            <a:chOff x="12083" y="1348909"/>
            <a:chExt cx="5592631" cy="876262"/>
          </a:xfrm>
        </p:grpSpPr>
        <p:sp>
          <p:nvSpPr>
            <p:cNvPr id="10" name="Freeform 24">
              <a:extLst>
                <a:ext uri="{FF2B5EF4-FFF2-40B4-BE49-F238E27FC236}">
                  <a16:creationId xmlns:a16="http://schemas.microsoft.com/office/drawing/2014/main" id="{241F82CF-60D5-499A-AF14-28A482E88BB3}"/>
                </a:ext>
              </a:extLst>
            </p:cNvPr>
            <p:cNvSpPr/>
            <p:nvPr/>
          </p:nvSpPr>
          <p:spPr>
            <a:xfrm>
              <a:off x="27423" y="1348909"/>
              <a:ext cx="557729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FFFFFF">
                <a:alpha val="69804"/>
              </a:srgb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endParaRPr lang="en-US" sz="1300" kern="0">
                <a:solidFill>
                  <a:schemeClr val="tx1"/>
                </a:solidFill>
              </a:endParaRPr>
            </a:p>
          </p:txBody>
        </p:sp>
        <p:sp>
          <p:nvSpPr>
            <p:cNvPr id="11" name="Freeform 33">
              <a:extLst>
                <a:ext uri="{FF2B5EF4-FFF2-40B4-BE49-F238E27FC236}">
                  <a16:creationId xmlns:a16="http://schemas.microsoft.com/office/drawing/2014/main" id="{731C7902-9D20-40AC-AA2F-D80D08B24D72}"/>
                </a:ext>
              </a:extLst>
            </p:cNvPr>
            <p:cNvSpPr/>
            <p:nvPr/>
          </p:nvSpPr>
          <p:spPr>
            <a:xfrm>
              <a:off x="12083" y="1348909"/>
              <a:ext cx="559263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ACEEBC">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r>
                <a:rPr lang="en-US" sz="1300" kern="0">
                  <a:solidFill>
                    <a:srgbClr val="09539F"/>
                  </a:solidFill>
                </a:rPr>
                <a:t>Amount: </a:t>
              </a:r>
              <a:r>
                <a:rPr lang="en-US" sz="1300" kern="0">
                  <a:solidFill>
                    <a:schemeClr val="tx1"/>
                  </a:solidFill>
                </a:rPr>
                <a:t>	EUR 40m</a:t>
              </a:r>
            </a:p>
            <a:p>
              <a:pPr>
                <a:tabLst>
                  <a:tab pos="809625" algn="l"/>
                </a:tabLst>
              </a:pPr>
              <a:r>
                <a:rPr lang="en-US" sz="1300" kern="0">
                  <a:solidFill>
                    <a:srgbClr val="09539F"/>
                  </a:solidFill>
                </a:rPr>
                <a:t>Sector:</a:t>
              </a:r>
              <a:r>
                <a:rPr lang="en-US" sz="1300" kern="0">
                  <a:solidFill>
                    <a:schemeClr val="tx1"/>
                  </a:solidFill>
                </a:rPr>
                <a:t>	Food industry</a:t>
              </a:r>
            </a:p>
            <a:p>
              <a:pPr>
                <a:tabLst>
                  <a:tab pos="809625" algn="l"/>
                </a:tabLst>
              </a:pPr>
              <a:r>
                <a:rPr lang="en-US" sz="1300" kern="0">
                  <a:solidFill>
                    <a:srgbClr val="09539F"/>
                  </a:solidFill>
                </a:rPr>
                <a:t>Countries:</a:t>
              </a:r>
              <a:r>
                <a:rPr lang="en-US" sz="1300" kern="0">
                  <a:solidFill>
                    <a:schemeClr val="tx1"/>
                  </a:solidFill>
                </a:rPr>
                <a:t>	Denmark</a:t>
              </a:r>
            </a:p>
            <a:p>
              <a:pPr>
                <a:tabLst>
                  <a:tab pos="809625" algn="l"/>
                </a:tabLst>
              </a:pPr>
              <a:r>
                <a:rPr lang="en-US" sz="1300" kern="0">
                  <a:solidFill>
                    <a:srgbClr val="09539F"/>
                  </a:solidFill>
                </a:rPr>
                <a:t>Signed :</a:t>
              </a:r>
              <a:r>
                <a:rPr lang="en-US" sz="1300" kern="0">
                  <a:solidFill>
                    <a:schemeClr val="tx1"/>
                  </a:solidFill>
                </a:rPr>
                <a:t>	2023</a:t>
              </a:r>
            </a:p>
          </p:txBody>
        </p:sp>
      </p:grpSp>
      <p:pic>
        <p:nvPicPr>
          <p:cNvPr id="16" name="Picture 15">
            <a:extLst>
              <a:ext uri="{FF2B5EF4-FFF2-40B4-BE49-F238E27FC236}">
                <a16:creationId xmlns:a16="http://schemas.microsoft.com/office/drawing/2014/main" id="{83474C26-34BE-FD0F-30AD-08ABFEE232C6}"/>
              </a:ext>
            </a:extLst>
          </p:cNvPr>
          <p:cNvPicPr>
            <a:picLocks noChangeAspect="1"/>
          </p:cNvPicPr>
          <p:nvPr/>
        </p:nvPicPr>
        <p:blipFill>
          <a:blip r:embed="rId4"/>
          <a:stretch>
            <a:fillRect/>
          </a:stretch>
        </p:blipFill>
        <p:spPr>
          <a:xfrm>
            <a:off x="2031111" y="1382022"/>
            <a:ext cx="1349723" cy="464421"/>
          </a:xfrm>
          <a:prstGeom prst="rect">
            <a:avLst/>
          </a:prstGeom>
        </p:spPr>
      </p:pic>
      <p:pic>
        <p:nvPicPr>
          <p:cNvPr id="17" name="Picture 16">
            <a:extLst>
              <a:ext uri="{FF2B5EF4-FFF2-40B4-BE49-F238E27FC236}">
                <a16:creationId xmlns:a16="http://schemas.microsoft.com/office/drawing/2014/main" id="{E7B0374D-E9D5-1284-83ED-F67F27B7A5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0384" y="1203653"/>
            <a:ext cx="408240" cy="305656"/>
          </a:xfrm>
          <a:prstGeom prst="rect">
            <a:avLst/>
          </a:prstGeom>
        </p:spPr>
      </p:pic>
      <p:sp>
        <p:nvSpPr>
          <p:cNvPr id="3" name="Date Placeholder 3">
            <a:extLst>
              <a:ext uri="{FF2B5EF4-FFF2-40B4-BE49-F238E27FC236}">
                <a16:creationId xmlns:a16="http://schemas.microsoft.com/office/drawing/2014/main" id="{6008BB00-F948-60C9-5F15-695D76F9BCBF}"/>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4" name="Slide Number Placeholder 4">
            <a:extLst>
              <a:ext uri="{FF2B5EF4-FFF2-40B4-BE49-F238E27FC236}">
                <a16:creationId xmlns:a16="http://schemas.microsoft.com/office/drawing/2014/main" id="{24CB75F7-74C8-CCF2-A426-EF4D31D5EB42}"/>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16</a:t>
            </a:fld>
            <a:endParaRPr lang="fr-FR"/>
          </a:p>
        </p:txBody>
      </p:sp>
    </p:spTree>
    <p:extLst>
      <p:ext uri="{BB962C8B-B14F-4D97-AF65-F5344CB8AC3E}">
        <p14:creationId xmlns:p14="http://schemas.microsoft.com/office/powerpoint/2010/main" val="256595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17</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90886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Ending the culling of male chicks and improving animal welfare</a:t>
            </a:r>
          </a:p>
        </p:txBody>
      </p:sp>
      <p:sp>
        <p:nvSpPr>
          <p:cNvPr id="9" name="Line 6">
            <a:extLst>
              <a:ext uri="{FF2B5EF4-FFF2-40B4-BE49-F238E27FC236}">
                <a16:creationId xmlns:a16="http://schemas.microsoft.com/office/drawing/2014/main" id="{4FACA0BE-46B2-4727-B459-BD89C60AA998}"/>
              </a:ext>
            </a:extLst>
          </p:cNvPr>
          <p:cNvSpPr/>
          <p:nvPr/>
        </p:nvSpPr>
        <p:spPr>
          <a:xfrm flipH="1">
            <a:off x="3398428" y="1111388"/>
            <a:ext cx="1763" cy="5368611"/>
          </a:xfrm>
          <a:prstGeom prst="line">
            <a:avLst/>
          </a:prstGeom>
          <a:ln w="38100">
            <a:solidFill>
              <a:srgbClr val="C4F3AF"/>
            </a:solidFill>
            <a:prstDash val="solid"/>
          </a:ln>
        </p:spPr>
        <p:style>
          <a:lnRef idx="1">
            <a:schemeClr val="accent1"/>
          </a:lnRef>
          <a:fillRef idx="0">
            <a:schemeClr val="accent1"/>
          </a:fillRef>
          <a:effectRef idx="0">
            <a:schemeClr val="accent1"/>
          </a:effectRef>
          <a:fontRef idx="minor"/>
        </p:style>
      </p:sp>
      <p:sp>
        <p:nvSpPr>
          <p:cNvPr id="11" name="Text Placeholder 4">
            <a:extLst>
              <a:ext uri="{FF2B5EF4-FFF2-40B4-BE49-F238E27FC236}">
                <a16:creationId xmlns:a16="http://schemas.microsoft.com/office/drawing/2014/main" id="{9B527079-77B3-49F8-B284-C804F12E27D2}"/>
              </a:ext>
            </a:extLst>
          </p:cNvPr>
          <p:cNvSpPr txBox="1">
            <a:spLocks/>
          </p:cNvSpPr>
          <p:nvPr/>
        </p:nvSpPr>
        <p:spPr>
          <a:xfrm>
            <a:off x="5592632" y="1351536"/>
            <a:ext cx="3263898" cy="4876164"/>
          </a:xfrm>
          <a:prstGeom prst="rect">
            <a:avLst/>
          </a:prstGeom>
        </p:spPr>
        <p:txBody>
          <a:bodyPr>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lgn="just">
              <a:buClr>
                <a:srgbClr val="9AEBB0"/>
              </a:buClr>
              <a:buFont typeface=".AppleSystemUIFont" charset="-120"/>
              <a:buChar char="‣"/>
            </a:pPr>
            <a:r>
              <a:rPr lang="en-GB" sz="1200" b="0" kern="0" dirty="0"/>
              <a:t>EUR 40m venture debt financing to In Ovo Holding BV, a European leader in developing solutions to prevent selective slaughters of male chicks. It aims to become a global player in this niche market.</a:t>
            </a:r>
          </a:p>
          <a:p>
            <a:pPr marL="228600" indent="-228600" algn="just">
              <a:buClr>
                <a:srgbClr val="9AEBB0"/>
              </a:buClr>
              <a:buFont typeface=".AppleSystemUIFont" charset="-120"/>
              <a:buChar char="‣"/>
            </a:pPr>
            <a:endParaRPr lang="en-GB" sz="1200" b="0" kern="0" dirty="0"/>
          </a:p>
          <a:p>
            <a:pPr marL="228600" indent="-228600" algn="just">
              <a:buClr>
                <a:srgbClr val="9AEBB0"/>
              </a:buClr>
              <a:buFont typeface=".AppleSystemUIFont" charset="-120"/>
              <a:buChar char="‣"/>
            </a:pPr>
            <a:r>
              <a:rPr lang="en-GB" sz="1200" b="0" kern="0" dirty="0"/>
              <a:t>Founded in 2013 in The Netherlands, the Company solutions aim at ending the routine culling of male chicks, improve animal health and welfare, productivity, traceability, and decrease waste for producers.</a:t>
            </a:r>
          </a:p>
          <a:p>
            <a:pPr marL="228600" indent="-228600" algn="just">
              <a:buClr>
                <a:srgbClr val="9AEBB0"/>
              </a:buClr>
              <a:buFont typeface=".AppleSystemUIFont" charset="-120"/>
              <a:buChar char="‣"/>
            </a:pPr>
            <a:endParaRPr lang="en-GB" sz="1200" b="0" kern="0" dirty="0"/>
          </a:p>
          <a:p>
            <a:pPr marL="228600" indent="-228600" algn="just">
              <a:buClr>
                <a:srgbClr val="9AEBB0"/>
              </a:buClr>
              <a:buFont typeface=".AppleSystemUIFont" charset="-120"/>
              <a:buChar char="‣"/>
            </a:pPr>
            <a:r>
              <a:rPr lang="en-GB" sz="1200" b="0" kern="0" dirty="0"/>
              <a:t>The EIB loan will finance the development and improvement of equipment and technology that identify the sex of eggs, the monitoring of chicks’ health during incubation and breeding as well as a data platform and a line of chicken enrichment tools to reduce stress in bread chickens.</a:t>
            </a:r>
          </a:p>
        </p:txBody>
      </p:sp>
      <p:sp>
        <p:nvSpPr>
          <p:cNvPr id="12" name="Text Placeholder 10">
            <a:extLst>
              <a:ext uri="{FF2B5EF4-FFF2-40B4-BE49-F238E27FC236}">
                <a16:creationId xmlns:a16="http://schemas.microsoft.com/office/drawing/2014/main" id="{0799915B-C9FA-48D2-9104-1751D371154B}"/>
              </a:ext>
            </a:extLst>
          </p:cNvPr>
          <p:cNvSpPr txBox="1">
            <a:spLocks/>
          </p:cNvSpPr>
          <p:nvPr/>
        </p:nvSpPr>
        <p:spPr>
          <a:xfrm>
            <a:off x="299594" y="2720882"/>
            <a:ext cx="2732623" cy="3081734"/>
          </a:xfrm>
          <a:prstGeom prst="rect">
            <a:avLst/>
          </a:prstGeom>
        </p:spPr>
        <p:txBody>
          <a:bodyPr>
            <a:normAutofit/>
          </a:bodyPr>
          <a:lstStyle>
            <a:defPPr>
              <a:defRPr lang="fr-FR"/>
            </a:defPPr>
            <a:lvl1pPr marL="228600" indent="-228600" algn="just" eaLnBrk="0" fontAlgn="base" hangingPunct="0">
              <a:spcBef>
                <a:spcPct val="20000"/>
              </a:spcBef>
              <a:spcAft>
                <a:spcPct val="0"/>
              </a:spcAft>
              <a:buFont typeface=".AppleSystemUIFont" charset="-120"/>
              <a:buChar char="‣"/>
              <a:defRPr sz="1400" b="0" kern="0"/>
            </a:lvl1pPr>
            <a:lvl2pPr marL="742950" indent="-285750" eaLnBrk="0" fontAlgn="base" hangingPunct="0">
              <a:spcBef>
                <a:spcPct val="20000"/>
              </a:spcBef>
              <a:spcAft>
                <a:spcPct val="0"/>
              </a:spcAft>
              <a:buChar char="•"/>
              <a:defRPr sz="2200"/>
            </a:lvl2pPr>
            <a:lvl3pPr marL="1143000" indent="-228600" eaLnBrk="0" fontAlgn="base" hangingPunct="0">
              <a:spcBef>
                <a:spcPct val="20000"/>
              </a:spcBef>
              <a:spcAft>
                <a:spcPct val="0"/>
              </a:spcAft>
              <a:buChar char="•"/>
              <a:defRPr sz="20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None/>
            </a:pPr>
            <a:r>
              <a:rPr lang="en-US" sz="1200" b="1" dirty="0">
                <a:solidFill>
                  <a:srgbClr val="1A62AC"/>
                </a:solidFill>
              </a:rPr>
              <a:t>INVESTMENT RATIONALE/IMPACT:</a:t>
            </a:r>
          </a:p>
          <a:p>
            <a:pPr marL="0" indent="0">
              <a:buNone/>
            </a:pPr>
            <a:endParaRPr lang="en-US" sz="1200" b="1" dirty="0">
              <a:solidFill>
                <a:srgbClr val="1A62AC"/>
              </a:solidFill>
            </a:endParaRPr>
          </a:p>
          <a:p>
            <a:pPr>
              <a:buClr>
                <a:srgbClr val="9AEBB0"/>
              </a:buClr>
            </a:pPr>
            <a:r>
              <a:rPr lang="en-US" sz="1200" dirty="0"/>
              <a:t>Supports the development and  improvement of equipment and technology for animal wellbeing</a:t>
            </a:r>
          </a:p>
          <a:p>
            <a:pPr>
              <a:buClr>
                <a:srgbClr val="9AEBB0"/>
              </a:buClr>
            </a:pPr>
            <a:endParaRPr lang="en-US" sz="1200" dirty="0"/>
          </a:p>
          <a:p>
            <a:pPr>
              <a:buClr>
                <a:srgbClr val="9AEBB0"/>
              </a:buClr>
            </a:pPr>
            <a:r>
              <a:rPr lang="en-US" sz="1200" dirty="0"/>
              <a:t>Aligned with EU’s Farm to Fork Strategy</a:t>
            </a:r>
          </a:p>
          <a:p>
            <a:pPr marL="0" indent="0">
              <a:buClr>
                <a:srgbClr val="9AEBB0"/>
              </a:buClr>
              <a:buNone/>
            </a:pPr>
            <a:endParaRPr lang="en-US" sz="1200" dirty="0"/>
          </a:p>
          <a:p>
            <a:pPr>
              <a:buClr>
                <a:srgbClr val="9AEBB0"/>
              </a:buClr>
            </a:pPr>
            <a:r>
              <a:rPr lang="en-US" sz="1200" dirty="0" err="1"/>
              <a:t>Catalysing</a:t>
            </a:r>
            <a:r>
              <a:rPr lang="en-US" sz="1200" dirty="0"/>
              <a:t> effect to attract financiers in a niche sector</a:t>
            </a:r>
          </a:p>
          <a:p>
            <a:endParaRPr lang="en-US" dirty="0"/>
          </a:p>
        </p:txBody>
      </p:sp>
      <p:pic>
        <p:nvPicPr>
          <p:cNvPr id="19" name="Picture 18">
            <a:extLst>
              <a:ext uri="{FF2B5EF4-FFF2-40B4-BE49-F238E27FC236}">
                <a16:creationId xmlns:a16="http://schemas.microsoft.com/office/drawing/2014/main" id="{950D8291-8508-BCE3-BAC2-900287C86CDE}"/>
              </a:ext>
            </a:extLst>
          </p:cNvPr>
          <p:cNvPicPr>
            <a:picLocks noChangeAspect="1"/>
          </p:cNvPicPr>
          <p:nvPr/>
        </p:nvPicPr>
        <p:blipFill>
          <a:blip r:embed="rId2"/>
          <a:stretch>
            <a:fillRect/>
          </a:stretch>
        </p:blipFill>
        <p:spPr>
          <a:xfrm>
            <a:off x="3491634" y="1332247"/>
            <a:ext cx="2001883" cy="4564041"/>
          </a:xfrm>
          <a:prstGeom prst="rect">
            <a:avLst/>
          </a:prstGeom>
        </p:spPr>
      </p:pic>
      <p:grpSp>
        <p:nvGrpSpPr>
          <p:cNvPr id="13" name="Group 12">
            <a:extLst>
              <a:ext uri="{FF2B5EF4-FFF2-40B4-BE49-F238E27FC236}">
                <a16:creationId xmlns:a16="http://schemas.microsoft.com/office/drawing/2014/main" id="{8ACA8B4C-1812-404D-8865-D4BECE209706}"/>
              </a:ext>
            </a:extLst>
          </p:cNvPr>
          <p:cNvGrpSpPr/>
          <p:nvPr/>
        </p:nvGrpSpPr>
        <p:grpSpPr>
          <a:xfrm>
            <a:off x="0" y="1319091"/>
            <a:ext cx="5592631" cy="878889"/>
            <a:chOff x="0" y="1348909"/>
            <a:chExt cx="5592631" cy="878889"/>
          </a:xfrm>
        </p:grpSpPr>
        <p:sp>
          <p:nvSpPr>
            <p:cNvPr id="14" name="Freeform 37">
              <a:extLst>
                <a:ext uri="{FF2B5EF4-FFF2-40B4-BE49-F238E27FC236}">
                  <a16:creationId xmlns:a16="http://schemas.microsoft.com/office/drawing/2014/main" id="{DC2B4E31-8D4D-4434-85F2-92D1C43BF17A}"/>
                </a:ext>
              </a:extLst>
            </p:cNvPr>
            <p:cNvSpPr/>
            <p:nvPr/>
          </p:nvSpPr>
          <p:spPr>
            <a:xfrm>
              <a:off x="7669" y="1348909"/>
              <a:ext cx="557729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FFFFFF">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endParaRPr lang="en-US" sz="1300" kern="0" dirty="0">
                <a:solidFill>
                  <a:schemeClr val="tx1"/>
                </a:solidFill>
              </a:endParaRPr>
            </a:p>
          </p:txBody>
        </p:sp>
        <p:sp>
          <p:nvSpPr>
            <p:cNvPr id="16" name="Freeform 33">
              <a:extLst>
                <a:ext uri="{FF2B5EF4-FFF2-40B4-BE49-F238E27FC236}">
                  <a16:creationId xmlns:a16="http://schemas.microsoft.com/office/drawing/2014/main" id="{B73E7659-CCA6-4475-9960-2FE2938FDB0A}"/>
                </a:ext>
              </a:extLst>
            </p:cNvPr>
            <p:cNvSpPr/>
            <p:nvPr/>
          </p:nvSpPr>
          <p:spPr>
            <a:xfrm>
              <a:off x="0" y="1351536"/>
              <a:ext cx="559263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B7E8FC">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r>
                <a:rPr lang="en-US" sz="1300" kern="0" dirty="0">
                  <a:solidFill>
                    <a:srgbClr val="09539F"/>
                  </a:solidFill>
                </a:rPr>
                <a:t>Amount: </a:t>
              </a:r>
              <a:r>
                <a:rPr lang="en-US" sz="1300" kern="0" dirty="0">
                  <a:solidFill>
                    <a:schemeClr val="tx1"/>
                  </a:solidFill>
                </a:rPr>
                <a:t>	EUR 40m</a:t>
              </a:r>
            </a:p>
            <a:p>
              <a:pPr>
                <a:tabLst>
                  <a:tab pos="809625" algn="l"/>
                </a:tabLst>
              </a:pPr>
              <a:r>
                <a:rPr lang="en-US" sz="1300" kern="0" dirty="0">
                  <a:solidFill>
                    <a:srgbClr val="09539F"/>
                  </a:solidFill>
                </a:rPr>
                <a:t>Sector:</a:t>
              </a:r>
              <a:r>
                <a:rPr lang="en-US" sz="1300" kern="0" dirty="0">
                  <a:solidFill>
                    <a:schemeClr val="tx1"/>
                  </a:solidFill>
                </a:rPr>
                <a:t>	Support activities for animal production</a:t>
              </a:r>
            </a:p>
            <a:p>
              <a:pPr>
                <a:tabLst>
                  <a:tab pos="809625" algn="l"/>
                </a:tabLst>
              </a:pPr>
              <a:r>
                <a:rPr lang="en-US" sz="1300" kern="0" dirty="0">
                  <a:solidFill>
                    <a:srgbClr val="09539F"/>
                  </a:solidFill>
                </a:rPr>
                <a:t>Country:</a:t>
              </a:r>
              <a:r>
                <a:rPr lang="en-US" sz="1300" kern="0" dirty="0">
                  <a:solidFill>
                    <a:schemeClr val="tx1"/>
                  </a:solidFill>
                </a:rPr>
                <a:t>	Netherlands</a:t>
              </a:r>
            </a:p>
            <a:p>
              <a:pPr>
                <a:tabLst>
                  <a:tab pos="809625" algn="l"/>
                </a:tabLst>
              </a:pPr>
              <a:r>
                <a:rPr lang="en-US" sz="1300" kern="0" dirty="0">
                  <a:solidFill>
                    <a:srgbClr val="09539F"/>
                  </a:solidFill>
                </a:rPr>
                <a:t>Signed:</a:t>
              </a:r>
              <a:r>
                <a:rPr lang="en-US" sz="1300" kern="0" dirty="0">
                  <a:solidFill>
                    <a:schemeClr val="tx1"/>
                  </a:solidFill>
                </a:rPr>
                <a:t>	2023</a:t>
              </a:r>
            </a:p>
          </p:txBody>
        </p:sp>
      </p:grpSp>
      <p:pic>
        <p:nvPicPr>
          <p:cNvPr id="21" name="Picture 20">
            <a:extLst>
              <a:ext uri="{FF2B5EF4-FFF2-40B4-BE49-F238E27FC236}">
                <a16:creationId xmlns:a16="http://schemas.microsoft.com/office/drawing/2014/main" id="{283C4F33-2183-3AA2-34DF-6B3245C466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9165" y="1638821"/>
            <a:ext cx="781921"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Netherlands Flag | American Flags Express">
            <a:extLst>
              <a:ext uri="{FF2B5EF4-FFF2-40B4-BE49-F238E27FC236}">
                <a16:creationId xmlns:a16="http://schemas.microsoft.com/office/drawing/2014/main" id="{913C58A2-13F2-30A5-9801-54FA04AD33B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93219" y="1342776"/>
            <a:ext cx="516503" cy="30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9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EC1745D-BFC9-DA9E-9A74-AE905B325A28}"/>
              </a:ext>
            </a:extLst>
          </p:cNvPr>
          <p:cNvPicPr>
            <a:picLocks noChangeAspect="1"/>
          </p:cNvPicPr>
          <p:nvPr/>
        </p:nvPicPr>
        <p:blipFill>
          <a:blip r:embed="rId2"/>
          <a:stretch>
            <a:fillRect/>
          </a:stretch>
        </p:blipFill>
        <p:spPr>
          <a:xfrm>
            <a:off x="3517924" y="1078581"/>
            <a:ext cx="3012825" cy="1712875"/>
          </a:xfrm>
          <a:prstGeom prst="rect">
            <a:avLst/>
          </a:prstGeom>
        </p:spPr>
      </p:pic>
      <p:grpSp>
        <p:nvGrpSpPr>
          <p:cNvPr id="9" name="Group 8">
            <a:extLst>
              <a:ext uri="{FF2B5EF4-FFF2-40B4-BE49-F238E27FC236}">
                <a16:creationId xmlns:a16="http://schemas.microsoft.com/office/drawing/2014/main" id="{1AD71961-1002-4A1D-BAA9-6442986EBBCA}"/>
              </a:ext>
            </a:extLst>
          </p:cNvPr>
          <p:cNvGrpSpPr/>
          <p:nvPr/>
        </p:nvGrpSpPr>
        <p:grpSpPr>
          <a:xfrm>
            <a:off x="12083" y="1348909"/>
            <a:ext cx="5592631" cy="876262"/>
            <a:chOff x="12083" y="1348909"/>
            <a:chExt cx="5592631" cy="876262"/>
          </a:xfrm>
        </p:grpSpPr>
        <p:sp>
          <p:nvSpPr>
            <p:cNvPr id="10" name="Freeform 24">
              <a:extLst>
                <a:ext uri="{FF2B5EF4-FFF2-40B4-BE49-F238E27FC236}">
                  <a16:creationId xmlns:a16="http://schemas.microsoft.com/office/drawing/2014/main" id="{241F82CF-60D5-499A-AF14-28A482E88BB3}"/>
                </a:ext>
              </a:extLst>
            </p:cNvPr>
            <p:cNvSpPr/>
            <p:nvPr/>
          </p:nvSpPr>
          <p:spPr>
            <a:xfrm>
              <a:off x="27423" y="1348909"/>
              <a:ext cx="557729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FFFFFF">
                <a:alpha val="69804"/>
              </a:srgb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endParaRPr lang="en-US" sz="1300" kern="0" dirty="0">
                <a:solidFill>
                  <a:schemeClr val="tx1"/>
                </a:solidFill>
              </a:endParaRPr>
            </a:p>
          </p:txBody>
        </p:sp>
        <p:sp>
          <p:nvSpPr>
            <p:cNvPr id="11" name="Freeform 33">
              <a:extLst>
                <a:ext uri="{FF2B5EF4-FFF2-40B4-BE49-F238E27FC236}">
                  <a16:creationId xmlns:a16="http://schemas.microsoft.com/office/drawing/2014/main" id="{731C7902-9D20-40AC-AA2F-D80D08B24D72}"/>
                </a:ext>
              </a:extLst>
            </p:cNvPr>
            <p:cNvSpPr/>
            <p:nvPr/>
          </p:nvSpPr>
          <p:spPr>
            <a:xfrm>
              <a:off x="12083" y="1348909"/>
              <a:ext cx="5592631" cy="876262"/>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ACEEBC">
                <a:alpha val="69804"/>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9625" algn="l"/>
                </a:tabLst>
              </a:pPr>
              <a:r>
                <a:rPr lang="en-US" sz="1300" kern="0" dirty="0">
                  <a:solidFill>
                    <a:srgbClr val="09539F"/>
                  </a:solidFill>
                </a:rPr>
                <a:t>Amount: </a:t>
              </a:r>
              <a:r>
                <a:rPr lang="en-US" sz="1300" kern="0" dirty="0">
                  <a:solidFill>
                    <a:schemeClr val="tx1"/>
                  </a:solidFill>
                </a:rPr>
                <a:t>	EUR 40m</a:t>
              </a:r>
            </a:p>
            <a:p>
              <a:pPr>
                <a:tabLst>
                  <a:tab pos="809625" algn="l"/>
                </a:tabLst>
              </a:pPr>
              <a:r>
                <a:rPr lang="en-US" sz="1300" kern="0" dirty="0">
                  <a:solidFill>
                    <a:srgbClr val="09539F"/>
                  </a:solidFill>
                </a:rPr>
                <a:t>Sector:</a:t>
              </a:r>
              <a:r>
                <a:rPr lang="en-US" sz="1300" kern="0" dirty="0">
                  <a:solidFill>
                    <a:schemeClr val="tx1"/>
                  </a:solidFill>
                </a:rPr>
                <a:t>	Green hydrogen</a:t>
              </a:r>
            </a:p>
            <a:p>
              <a:pPr>
                <a:tabLst>
                  <a:tab pos="809625" algn="l"/>
                </a:tabLst>
              </a:pPr>
              <a:r>
                <a:rPr lang="en-US" sz="1300" kern="0" dirty="0">
                  <a:solidFill>
                    <a:srgbClr val="09539F"/>
                  </a:solidFill>
                </a:rPr>
                <a:t>Country:</a:t>
              </a:r>
              <a:r>
                <a:rPr lang="en-US" sz="1300" kern="0" dirty="0">
                  <a:solidFill>
                    <a:schemeClr val="tx1"/>
                  </a:solidFill>
                </a:rPr>
                <a:t>	Netherlands</a:t>
              </a:r>
            </a:p>
            <a:p>
              <a:pPr>
                <a:tabLst>
                  <a:tab pos="809625" algn="l"/>
                </a:tabLst>
              </a:pPr>
              <a:r>
                <a:rPr lang="en-US" sz="1300" kern="0" dirty="0">
                  <a:solidFill>
                    <a:srgbClr val="09539F"/>
                  </a:solidFill>
                </a:rPr>
                <a:t>Signed :</a:t>
              </a:r>
              <a:r>
                <a:rPr lang="en-US" sz="1300" kern="0" dirty="0">
                  <a:solidFill>
                    <a:schemeClr val="tx1"/>
                  </a:solidFill>
                </a:rPr>
                <a:t>	2023</a:t>
              </a:r>
            </a:p>
          </p:txBody>
        </p:sp>
      </p:grpSp>
      <p:sp>
        <p:nvSpPr>
          <p:cNvPr id="2" name="Line 6">
            <a:extLst>
              <a:ext uri="{FF2B5EF4-FFF2-40B4-BE49-F238E27FC236}">
                <a16:creationId xmlns:a16="http://schemas.microsoft.com/office/drawing/2014/main" id="{1F0F3E9F-1360-4576-94D8-D2624D88580A}"/>
              </a:ext>
            </a:extLst>
          </p:cNvPr>
          <p:cNvSpPr/>
          <p:nvPr/>
        </p:nvSpPr>
        <p:spPr>
          <a:xfrm>
            <a:off x="3400192" y="1111388"/>
            <a:ext cx="0" cy="5368611"/>
          </a:xfrm>
          <a:prstGeom prst="line">
            <a:avLst/>
          </a:prstGeom>
          <a:ln w="38100">
            <a:solidFill>
              <a:srgbClr val="B7E8FC"/>
            </a:solidFill>
            <a:prstDash val="solid"/>
          </a:ln>
        </p:spPr>
        <p:style>
          <a:lnRef idx="1">
            <a:schemeClr val="accent1"/>
          </a:lnRef>
          <a:fillRef idx="0">
            <a:schemeClr val="accent1"/>
          </a:fillRef>
          <a:effectRef idx="0">
            <a:schemeClr val="accent1"/>
          </a:effectRef>
          <a:fontRef idx="minor"/>
        </p:style>
      </p:sp>
      <p:sp>
        <p:nvSpPr>
          <p:cNvPr id="4" name="Date Placeholder 3">
            <a:extLst>
              <a:ext uri="{FF2B5EF4-FFF2-40B4-BE49-F238E27FC236}">
                <a16:creationId xmlns:a16="http://schemas.microsoft.com/office/drawing/2014/main" id="{C22C5170-0AED-400A-AE19-5735EA6878ED}"/>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09AAE2FF-5F82-4979-9306-96C832741EB2}"/>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18</a:t>
            </a:fld>
            <a:endParaRPr lang="fr-FR"/>
          </a:p>
        </p:txBody>
      </p:sp>
      <p:sp>
        <p:nvSpPr>
          <p:cNvPr id="6" name="Text Placeholder 4">
            <a:extLst>
              <a:ext uri="{FF2B5EF4-FFF2-40B4-BE49-F238E27FC236}">
                <a16:creationId xmlns:a16="http://schemas.microsoft.com/office/drawing/2014/main" id="{506AC992-E888-48AF-AFCD-EDA7A873C3CB}"/>
              </a:ext>
            </a:extLst>
          </p:cNvPr>
          <p:cNvSpPr txBox="1">
            <a:spLocks/>
          </p:cNvSpPr>
          <p:nvPr/>
        </p:nvSpPr>
        <p:spPr>
          <a:xfrm>
            <a:off x="3400192" y="3027328"/>
            <a:ext cx="5536647" cy="3269777"/>
          </a:xfrm>
          <a:prstGeom prst="rect">
            <a:avLst/>
          </a:prstGeom>
        </p:spPr>
        <p:txBody>
          <a:bodyPr>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lgn="just">
              <a:buClr>
                <a:srgbClr val="9AEBB0"/>
              </a:buClr>
              <a:buFont typeface=".AppleSystemUIFont" charset="-120"/>
              <a:buChar char="‣"/>
            </a:pPr>
            <a:r>
              <a:rPr lang="en-GB" sz="1200" b="0" kern="0" dirty="0"/>
              <a:t>Battolyser BV, a Dutch company is developing the “Battolyser”, an integrated battery and electrolyser that can produce electricity with hydrogen as well as electrolyse water to produce hydrogen. </a:t>
            </a:r>
          </a:p>
          <a:p>
            <a:pPr marL="228600" indent="-228600" algn="just">
              <a:buClr>
                <a:srgbClr val="9AEBB0"/>
              </a:buClr>
              <a:buFont typeface=".AppleSystemUIFont" charset="-120"/>
              <a:buChar char="‣"/>
            </a:pPr>
            <a:r>
              <a:rPr lang="en-GB" sz="1200" b="0" kern="0" dirty="0"/>
              <a:t>The battery function allows to balance intermittent renewable electricity, either by charging from the grid when electricity prices are low or discharging and returning electricity to the grid when prices are high, and when the battery is fully charged the ‘</a:t>
            </a:r>
            <a:r>
              <a:rPr lang="en-GB" sz="1200" b="0" kern="0" dirty="0" err="1"/>
              <a:t>Battolyser</a:t>
            </a:r>
            <a:r>
              <a:rPr lang="en-GB" sz="1200" b="0" kern="0" dirty="0"/>
              <a:t>’ can produce hydrogen. Alternatively, the battery may be used to support a steadier continuous production of hydrogen from an intermittent renewable electricity source. It is expected to enable users to achieve a low and competitive cost to produce hydrogen.</a:t>
            </a:r>
          </a:p>
          <a:p>
            <a:pPr marL="228600" indent="-228600" algn="just">
              <a:buClr>
                <a:srgbClr val="9AEBB0"/>
              </a:buClr>
              <a:buFont typeface=".AppleSystemUIFont" charset="-120"/>
              <a:buChar char="‣"/>
            </a:pPr>
            <a:r>
              <a:rPr lang="en-GB" sz="1200" b="0" kern="0" dirty="0"/>
              <a:t>The EIB financing will enable the Borrower to build a first-of-its-kind factory and 2 subsequent factories to produce </a:t>
            </a:r>
            <a:r>
              <a:rPr lang="en-GB" sz="1200" b="0" kern="0" dirty="0" err="1"/>
              <a:t>Battolysers</a:t>
            </a:r>
            <a:r>
              <a:rPr lang="en-GB" sz="1200" b="0" kern="0" dirty="0"/>
              <a:t> and service them. </a:t>
            </a:r>
          </a:p>
        </p:txBody>
      </p:sp>
      <p:sp>
        <p:nvSpPr>
          <p:cNvPr id="7" name="Title 1">
            <a:extLst>
              <a:ext uri="{FF2B5EF4-FFF2-40B4-BE49-F238E27FC236}">
                <a16:creationId xmlns:a16="http://schemas.microsoft.com/office/drawing/2014/main" id="{91F98FFF-F86D-4700-9E2D-6D3ECCE3FA10}"/>
              </a:ext>
            </a:extLst>
          </p:cNvPr>
          <p:cNvSpPr txBox="1">
            <a:spLocks/>
          </p:cNvSpPr>
          <p:nvPr/>
        </p:nvSpPr>
        <p:spPr>
          <a:xfrm>
            <a:off x="235130" y="273687"/>
            <a:ext cx="8693354" cy="818022"/>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en-US" sz="2000" b="1" dirty="0">
                <a:solidFill>
                  <a:srgbClr val="015CAB"/>
                </a:solidFill>
                <a:latin typeface="Calibri" panose="020F0502020204030204" pitchFamily="34" charset="0"/>
                <a:ea typeface="Open Sans ExtraBold" panose="020B0606030504020204" pitchFamily="34" charset="0"/>
                <a:cs typeface="Calibri" panose="020F0502020204030204" pitchFamily="34" charset="0"/>
              </a:rPr>
              <a:t>F</a:t>
            </a:r>
            <a:r>
              <a:rPr lang="en-GB" sz="2000" b="1" dirty="0" err="1">
                <a:solidFill>
                  <a:srgbClr val="015CAB"/>
                </a:solidFill>
                <a:latin typeface="Calibri" panose="020F0502020204030204" pitchFamily="34" charset="0"/>
                <a:ea typeface="Open Sans ExtraBold" panose="020B0606030504020204" pitchFamily="34" charset="0"/>
                <a:cs typeface="Calibri" panose="020F0502020204030204" pitchFamily="34" charset="0"/>
              </a:rPr>
              <a:t>irst</a:t>
            </a:r>
            <a:r>
              <a:rPr lang="en-GB" sz="2000" b="1" dirty="0">
                <a:solidFill>
                  <a:srgbClr val="015CAB"/>
                </a:solidFill>
                <a:latin typeface="Calibri" panose="020F0502020204030204" pitchFamily="34" charset="0"/>
                <a:ea typeface="Open Sans ExtraBold" panose="020B0606030504020204" pitchFamily="34" charset="0"/>
                <a:cs typeface="Calibri" panose="020F0502020204030204" pitchFamily="34" charset="0"/>
              </a:rPr>
              <a:t>-of-its-kind electrolyser stack of cells to produce green hydrogen</a:t>
            </a:r>
            <a:endParaRPr lang="en-US" sz="2000" b="1" dirty="0">
              <a:solidFill>
                <a:srgbClr val="015CAB"/>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8" name="Text Placeholder 10">
            <a:extLst>
              <a:ext uri="{FF2B5EF4-FFF2-40B4-BE49-F238E27FC236}">
                <a16:creationId xmlns:a16="http://schemas.microsoft.com/office/drawing/2014/main" id="{7487E0DE-0AC4-4CB6-AA66-6F8EED2A1C4E}"/>
              </a:ext>
            </a:extLst>
          </p:cNvPr>
          <p:cNvSpPr txBox="1">
            <a:spLocks/>
          </p:cNvSpPr>
          <p:nvPr/>
        </p:nvSpPr>
        <p:spPr>
          <a:xfrm>
            <a:off x="235131" y="2713991"/>
            <a:ext cx="3086040" cy="3289994"/>
          </a:xfrm>
          <a:prstGeom prst="rect">
            <a:avLst/>
          </a:prstGeom>
        </p:spPr>
        <p:txBody>
          <a:bodyPr>
            <a:normAutofit/>
          </a:bodyPr>
          <a:lstStyle>
            <a:defPPr>
              <a:defRPr lang="fr-FR"/>
            </a:defPPr>
            <a:lvl1pPr marL="228600" indent="-228600" algn="just" eaLnBrk="0" fontAlgn="base" hangingPunct="0">
              <a:spcBef>
                <a:spcPct val="20000"/>
              </a:spcBef>
              <a:spcAft>
                <a:spcPct val="0"/>
              </a:spcAft>
              <a:buFont typeface=".AppleSystemUIFont" charset="-120"/>
              <a:buChar char="‣"/>
              <a:defRPr sz="1400" b="0" kern="0"/>
            </a:lvl1pPr>
            <a:lvl2pPr marL="742950" indent="-285750" eaLnBrk="0" fontAlgn="base" hangingPunct="0">
              <a:spcBef>
                <a:spcPct val="20000"/>
              </a:spcBef>
              <a:spcAft>
                <a:spcPct val="0"/>
              </a:spcAft>
              <a:buChar char="•"/>
              <a:defRPr sz="2200"/>
            </a:lvl2pPr>
            <a:lvl3pPr marL="1143000" indent="-228600" eaLnBrk="0" fontAlgn="base" hangingPunct="0">
              <a:spcBef>
                <a:spcPct val="20000"/>
              </a:spcBef>
              <a:spcAft>
                <a:spcPct val="0"/>
              </a:spcAft>
              <a:buChar char="•"/>
              <a:defRPr sz="20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None/>
            </a:pPr>
            <a:r>
              <a:rPr lang="en-US" sz="1200" b="1" dirty="0">
                <a:solidFill>
                  <a:srgbClr val="1A62AC"/>
                </a:solidFill>
              </a:rPr>
              <a:t>INVESTMENT RATIONALE/IMPACT:</a:t>
            </a:r>
          </a:p>
          <a:p>
            <a:pPr marL="228600" lvl="2" algn="just">
              <a:buClr>
                <a:srgbClr val="9AEBB0"/>
              </a:buClr>
              <a:buFont typeface=".AppleSystemUIFont" charset="-120"/>
              <a:buChar char="‣"/>
            </a:pPr>
            <a:endParaRPr lang="en-US" sz="1200" kern="0" dirty="0"/>
          </a:p>
          <a:p>
            <a:pPr marL="228600" lvl="2" algn="just">
              <a:buClr>
                <a:srgbClr val="9AEBB0"/>
              </a:buClr>
              <a:buFont typeface=".AppleSystemUIFont" charset="-120"/>
              <a:buChar char="‣"/>
            </a:pPr>
            <a:r>
              <a:rPr lang="en-GB" sz="1200" kern="0" dirty="0"/>
              <a:t>Decarbonisation of energy</a:t>
            </a:r>
          </a:p>
          <a:p>
            <a:pPr marL="228600" lvl="2" algn="just">
              <a:buClr>
                <a:srgbClr val="9AEBB0"/>
              </a:buClr>
              <a:buFont typeface=".AppleSystemUIFont" charset="-120"/>
              <a:buChar char="‣"/>
            </a:pPr>
            <a:r>
              <a:rPr lang="en-GB" sz="1200" kern="0" dirty="0"/>
              <a:t>RDI activities in the green hydrogen sector facing significant challenges (operating performance, energy efficiency and levelized cost of production) </a:t>
            </a:r>
          </a:p>
          <a:p>
            <a:pPr marL="228600" lvl="2" algn="just">
              <a:buClr>
                <a:srgbClr val="9AEBB0"/>
              </a:buClr>
              <a:buFont typeface=".AppleSystemUIFont" charset="-120"/>
              <a:buChar char="‣"/>
            </a:pPr>
            <a:r>
              <a:rPr lang="en-GB" sz="1200" kern="0" dirty="0"/>
              <a:t>Innovative SME start-up</a:t>
            </a:r>
          </a:p>
          <a:p>
            <a:pPr marL="228600" lvl="2" algn="just">
              <a:buClr>
                <a:srgbClr val="9AEBB0"/>
              </a:buClr>
              <a:buFont typeface=".AppleSystemUIFont" charset="-120"/>
              <a:buChar char="‣"/>
            </a:pPr>
            <a:endParaRPr lang="en-GB" sz="1400" kern="0" dirty="0"/>
          </a:p>
        </p:txBody>
      </p:sp>
      <p:grpSp>
        <p:nvGrpSpPr>
          <p:cNvPr id="13" name="Group 10">
            <a:extLst>
              <a:ext uri="{FF2B5EF4-FFF2-40B4-BE49-F238E27FC236}">
                <a16:creationId xmlns:a16="http://schemas.microsoft.com/office/drawing/2014/main" id="{46557CD5-7535-4DD8-B937-608FA19FD172}"/>
              </a:ext>
            </a:extLst>
          </p:cNvPr>
          <p:cNvGrpSpPr/>
          <p:nvPr/>
        </p:nvGrpSpPr>
        <p:grpSpPr>
          <a:xfrm>
            <a:off x="1" y="690056"/>
            <a:ext cx="4437079" cy="45719"/>
            <a:chOff x="50760" y="5481720"/>
            <a:chExt cx="5806800" cy="0"/>
          </a:xfrm>
          <a:solidFill>
            <a:srgbClr val="00529F"/>
          </a:solidFill>
        </p:grpSpPr>
        <p:sp>
          <p:nvSpPr>
            <p:cNvPr id="14" name="Line 11">
              <a:extLst>
                <a:ext uri="{FF2B5EF4-FFF2-40B4-BE49-F238E27FC236}">
                  <a16:creationId xmlns:a16="http://schemas.microsoft.com/office/drawing/2014/main" id="{07C48EDF-C7A1-452E-B25C-45EBEE5CF0FD}"/>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15" name="Line 12">
              <a:extLst>
                <a:ext uri="{FF2B5EF4-FFF2-40B4-BE49-F238E27FC236}">
                  <a16:creationId xmlns:a16="http://schemas.microsoft.com/office/drawing/2014/main" id="{08226F40-4AA1-4712-B7BA-7B4AC119628D}"/>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pic>
        <p:nvPicPr>
          <p:cNvPr id="16" name="Picture 15">
            <a:extLst>
              <a:ext uri="{FF2B5EF4-FFF2-40B4-BE49-F238E27FC236}">
                <a16:creationId xmlns:a16="http://schemas.microsoft.com/office/drawing/2014/main" id="{32C468B0-4B28-741D-96F7-CED578DBD3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8550" y="1348910"/>
            <a:ext cx="490176" cy="321427"/>
          </a:xfrm>
          <a:prstGeom prst="rect">
            <a:avLst/>
          </a:prstGeom>
        </p:spPr>
      </p:pic>
      <p:pic>
        <p:nvPicPr>
          <p:cNvPr id="22" name="Picture 21">
            <a:extLst>
              <a:ext uri="{FF2B5EF4-FFF2-40B4-BE49-F238E27FC236}">
                <a16:creationId xmlns:a16="http://schemas.microsoft.com/office/drawing/2014/main" id="{B0021FCE-66BB-D295-F109-175A13678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628" y="1065451"/>
            <a:ext cx="2279977" cy="1712876"/>
          </a:xfrm>
          <a:prstGeom prst="rect">
            <a:avLst/>
          </a:prstGeom>
        </p:spPr>
      </p:pic>
      <p:pic>
        <p:nvPicPr>
          <p:cNvPr id="24" name="Picture 23">
            <a:extLst>
              <a:ext uri="{FF2B5EF4-FFF2-40B4-BE49-F238E27FC236}">
                <a16:creationId xmlns:a16="http://schemas.microsoft.com/office/drawing/2014/main" id="{EB494FF0-B017-2A0B-7D76-CF9DBC28E4A0}"/>
              </a:ext>
            </a:extLst>
          </p:cNvPr>
          <p:cNvPicPr>
            <a:picLocks noChangeAspect="1"/>
          </p:cNvPicPr>
          <p:nvPr/>
        </p:nvPicPr>
        <p:blipFill>
          <a:blip r:embed="rId5"/>
          <a:stretch>
            <a:fillRect/>
          </a:stretch>
        </p:blipFill>
        <p:spPr>
          <a:xfrm>
            <a:off x="2149496" y="1542014"/>
            <a:ext cx="2027340" cy="490052"/>
          </a:xfrm>
          <a:prstGeom prst="rect">
            <a:avLst/>
          </a:prstGeom>
        </p:spPr>
      </p:pic>
    </p:spTree>
    <p:extLst>
      <p:ext uri="{BB962C8B-B14F-4D97-AF65-F5344CB8AC3E}">
        <p14:creationId xmlns:p14="http://schemas.microsoft.com/office/powerpoint/2010/main" val="290899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19</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809717"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Venture Debt Team</a:t>
            </a:r>
          </a:p>
        </p:txBody>
      </p:sp>
      <p:sp>
        <p:nvSpPr>
          <p:cNvPr id="10" name="Rectangle: Rounded Corners 9">
            <a:extLst>
              <a:ext uri="{FF2B5EF4-FFF2-40B4-BE49-F238E27FC236}">
                <a16:creationId xmlns:a16="http://schemas.microsoft.com/office/drawing/2014/main" id="{0C092873-F103-4B08-B381-EF58F12F340E}"/>
              </a:ext>
            </a:extLst>
          </p:cNvPr>
          <p:cNvSpPr/>
          <p:nvPr/>
        </p:nvSpPr>
        <p:spPr>
          <a:xfrm rot="5400000">
            <a:off x="4149350" y="-1097609"/>
            <a:ext cx="729582" cy="5815993"/>
          </a:xfrm>
          <a:prstGeom prst="roundRect">
            <a:avLst>
              <a:gd name="adj" fmla="val 25529"/>
            </a:avLst>
          </a:prstGeom>
          <a:solidFill>
            <a:srgbClr val="DEE1DA">
              <a:alpha val="35000"/>
            </a:srgbClr>
          </a:solidFill>
          <a:ln w="6350">
            <a:noFill/>
          </a:ln>
        </p:spPr>
        <p:txBody>
          <a:bodyPr vert="horz" wrap="square" lIns="91440" tIns="45720" rIns="91440" bIns="45720" numCol="1" anchor="t" anchorCtr="0" compatLnSpc="1">
            <a:prstTxWarp prst="textNoShape">
              <a:avLst/>
            </a:prstTxWarp>
          </a:bodyPr>
          <a:lstStyle/>
          <a:p>
            <a:endParaRPr lang="en-GB"/>
          </a:p>
        </p:txBody>
      </p:sp>
      <p:sp>
        <p:nvSpPr>
          <p:cNvPr id="11" name="Rectangle: Rounded Corners 10">
            <a:extLst>
              <a:ext uri="{FF2B5EF4-FFF2-40B4-BE49-F238E27FC236}">
                <a16:creationId xmlns:a16="http://schemas.microsoft.com/office/drawing/2014/main" id="{B8C51483-A1F4-4BFC-B068-11B47C454C89}"/>
              </a:ext>
            </a:extLst>
          </p:cNvPr>
          <p:cNvSpPr/>
          <p:nvPr/>
        </p:nvSpPr>
        <p:spPr>
          <a:xfrm rot="5400000">
            <a:off x="2950967" y="916641"/>
            <a:ext cx="3096284" cy="5846056"/>
          </a:xfrm>
          <a:prstGeom prst="roundRect">
            <a:avLst>
              <a:gd name="adj" fmla="val 5630"/>
            </a:avLst>
          </a:prstGeom>
          <a:solidFill>
            <a:srgbClr val="D3E9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7" name="Rectangle 9">
            <a:extLst>
              <a:ext uri="{FF2B5EF4-FFF2-40B4-BE49-F238E27FC236}">
                <a16:creationId xmlns:a16="http://schemas.microsoft.com/office/drawing/2014/main" id="{C87F69E4-B450-407A-9B02-EAF73A563316}"/>
              </a:ext>
            </a:extLst>
          </p:cNvPr>
          <p:cNvSpPr>
            <a:spLocks noChangeArrowheads="1"/>
          </p:cNvSpPr>
          <p:nvPr/>
        </p:nvSpPr>
        <p:spPr bwMode="auto">
          <a:xfrm>
            <a:off x="1865437" y="2947876"/>
            <a:ext cx="4045836" cy="2031325"/>
          </a:xfrm>
          <a:prstGeom prst="rect">
            <a:avLst/>
          </a:prstGeom>
          <a:solidFill>
            <a:sysClr val="window" lastClr="FF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Blip>
                <a:blip r:embed="rId2"/>
              </a:buBlip>
              <a:defRPr sz="1400">
                <a:solidFill>
                  <a:srgbClr val="015CAB"/>
                </a:solidFill>
                <a:latin typeface="Arial" charset="0"/>
              </a:defRPr>
            </a:lvl1pPr>
            <a:lvl2pPr marL="742950" indent="-285750" algn="l" eaLnBrk="0" hangingPunct="0">
              <a:spcBef>
                <a:spcPct val="20000"/>
              </a:spcBef>
              <a:buBlip>
                <a:blip r:embed="rId2"/>
              </a:buBlip>
              <a:defRPr sz="1200">
                <a:solidFill>
                  <a:srgbClr val="015CAB"/>
                </a:solidFill>
                <a:latin typeface="Arial" charset="0"/>
              </a:defRPr>
            </a:lvl2pPr>
            <a:lvl3pPr marL="1143000" indent="-228600" algn="l" eaLnBrk="0" hangingPunct="0">
              <a:spcBef>
                <a:spcPct val="20000"/>
              </a:spcBef>
              <a:buBlip>
                <a:blip r:embed="rId2"/>
              </a:buBlip>
              <a:defRPr sz="1200">
                <a:solidFill>
                  <a:srgbClr val="015CAB"/>
                </a:solidFill>
                <a:latin typeface="Arial" charset="0"/>
              </a:defRPr>
            </a:lvl3pPr>
            <a:lvl4pPr marL="1600200" indent="-228600" algn="l" eaLnBrk="0" hangingPunct="0">
              <a:spcBef>
                <a:spcPct val="20000"/>
              </a:spcBef>
              <a:buBlip>
                <a:blip r:embed="rId2"/>
              </a:buBlip>
              <a:defRPr sz="1200">
                <a:solidFill>
                  <a:srgbClr val="015CAB"/>
                </a:solidFill>
                <a:latin typeface="Arial" charset="0"/>
              </a:defRPr>
            </a:lvl4pPr>
            <a:lvl5pPr marL="2057400" indent="-228600" algn="l" eaLnBrk="0" hangingPunct="0">
              <a:spcBef>
                <a:spcPct val="20000"/>
              </a:spcBef>
              <a:buBlip>
                <a:blip r:embed="rId2"/>
              </a:buBlip>
              <a:defRPr sz="1200">
                <a:solidFill>
                  <a:srgbClr val="015CAB"/>
                </a:solidFill>
                <a:latin typeface="Arial" charset="0"/>
              </a:defRPr>
            </a:lvl5pPr>
            <a:lvl6pPr marL="2514600" indent="-228600" eaLnBrk="0" fontAlgn="base" hangingPunct="0">
              <a:spcBef>
                <a:spcPct val="20000"/>
              </a:spcBef>
              <a:spcAft>
                <a:spcPct val="0"/>
              </a:spcAft>
              <a:buBlip>
                <a:blip r:embed="rId2"/>
              </a:buBlip>
              <a:defRPr sz="1200">
                <a:solidFill>
                  <a:srgbClr val="015CAB"/>
                </a:solidFill>
                <a:latin typeface="Arial" charset="0"/>
              </a:defRPr>
            </a:lvl6pPr>
            <a:lvl7pPr marL="2971800" indent="-228600" eaLnBrk="0" fontAlgn="base" hangingPunct="0">
              <a:spcBef>
                <a:spcPct val="20000"/>
              </a:spcBef>
              <a:spcAft>
                <a:spcPct val="0"/>
              </a:spcAft>
              <a:buBlip>
                <a:blip r:embed="rId2"/>
              </a:buBlip>
              <a:defRPr sz="1200">
                <a:solidFill>
                  <a:srgbClr val="015CAB"/>
                </a:solidFill>
                <a:latin typeface="Arial" charset="0"/>
              </a:defRPr>
            </a:lvl7pPr>
            <a:lvl8pPr marL="3429000" indent="-228600" eaLnBrk="0" fontAlgn="base" hangingPunct="0">
              <a:spcBef>
                <a:spcPct val="20000"/>
              </a:spcBef>
              <a:spcAft>
                <a:spcPct val="0"/>
              </a:spcAft>
              <a:buBlip>
                <a:blip r:embed="rId2"/>
              </a:buBlip>
              <a:defRPr sz="1200">
                <a:solidFill>
                  <a:srgbClr val="015CAB"/>
                </a:solidFill>
                <a:latin typeface="Arial" charset="0"/>
              </a:defRPr>
            </a:lvl8pPr>
            <a:lvl9pPr marL="3886200" indent="-228600" eaLnBrk="0" fontAlgn="base" hangingPunct="0">
              <a:spcBef>
                <a:spcPct val="20000"/>
              </a:spcBef>
              <a:spcAft>
                <a:spcPct val="0"/>
              </a:spcAft>
              <a:buBlip>
                <a:blip r:embed="rId2"/>
              </a:buBlip>
              <a:defRPr sz="1200">
                <a:solidFill>
                  <a:srgbClr val="015CAB"/>
                </a:solidFill>
                <a:latin typeface="Arial" charset="0"/>
              </a:defRPr>
            </a:lvl9pPr>
          </a:lstStyle>
          <a:p>
            <a:pPr marL="0" marR="0" lvl="0" indent="0" algn="ctr" defTabSz="457200" eaLnBrk="1" fontAlgn="auto" latinLnBrk="0" hangingPunct="1">
              <a:lnSpc>
                <a:spcPct val="100000"/>
              </a:lnSpc>
              <a:spcBef>
                <a:spcPct val="0"/>
              </a:spcBef>
              <a:spcAft>
                <a:spcPts val="0"/>
              </a:spcAft>
              <a:buClrTx/>
              <a:buSzTx/>
              <a:buFontTx/>
              <a:buNone/>
              <a:tabLst/>
              <a:defRPr/>
            </a:pPr>
            <a:endParaRPr kumimoji="0" lang="en-US" altLang="en-US" sz="2800" b="0" i="0" u="none" strike="noStrike" kern="0" cap="none" spc="0" normalizeH="0" baseline="0" noProof="0">
              <a:ln>
                <a:noFill/>
              </a:ln>
              <a:solidFill>
                <a:srgbClr val="015CAB"/>
              </a:solidFill>
              <a:effectLst/>
              <a:uLnTx/>
              <a:uFillTx/>
              <a:latin typeface="Times New Roman" pitchFamily="18" charset="0"/>
              <a:cs typeface="Times New Roman" pitchFamily="18" charset="0"/>
            </a:endParaRPr>
          </a:p>
        </p:txBody>
      </p:sp>
      <p:sp>
        <p:nvSpPr>
          <p:cNvPr id="19" name="Text Box 11">
            <a:extLst>
              <a:ext uri="{FF2B5EF4-FFF2-40B4-BE49-F238E27FC236}">
                <a16:creationId xmlns:a16="http://schemas.microsoft.com/office/drawing/2014/main" id="{61804736-94A9-4A7B-A827-35D13DE43374}"/>
              </a:ext>
            </a:extLst>
          </p:cNvPr>
          <p:cNvSpPr txBox="1">
            <a:spLocks noChangeArrowheads="1"/>
          </p:cNvSpPr>
          <p:nvPr/>
        </p:nvSpPr>
        <p:spPr bwMode="auto">
          <a:xfrm>
            <a:off x="1997803" y="2894462"/>
            <a:ext cx="264808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Blip>
                <a:blip r:embed="rId2"/>
              </a:buBlip>
              <a:defRPr sz="1400">
                <a:solidFill>
                  <a:srgbClr val="015CAB"/>
                </a:solidFill>
                <a:latin typeface="Arial" charset="0"/>
              </a:defRPr>
            </a:lvl1pPr>
            <a:lvl2pPr marL="742950" indent="-285750" algn="l" eaLnBrk="0" hangingPunct="0">
              <a:spcBef>
                <a:spcPct val="20000"/>
              </a:spcBef>
              <a:buBlip>
                <a:blip r:embed="rId2"/>
              </a:buBlip>
              <a:defRPr sz="1200">
                <a:solidFill>
                  <a:srgbClr val="015CAB"/>
                </a:solidFill>
                <a:latin typeface="Arial" charset="0"/>
              </a:defRPr>
            </a:lvl2pPr>
            <a:lvl3pPr marL="1143000" indent="-228600" algn="l" eaLnBrk="0" hangingPunct="0">
              <a:spcBef>
                <a:spcPct val="20000"/>
              </a:spcBef>
              <a:buBlip>
                <a:blip r:embed="rId2"/>
              </a:buBlip>
              <a:defRPr sz="1200">
                <a:solidFill>
                  <a:srgbClr val="015CAB"/>
                </a:solidFill>
                <a:latin typeface="Arial" charset="0"/>
              </a:defRPr>
            </a:lvl3pPr>
            <a:lvl4pPr marL="1600200" indent="-228600" algn="l" eaLnBrk="0" hangingPunct="0">
              <a:spcBef>
                <a:spcPct val="20000"/>
              </a:spcBef>
              <a:buBlip>
                <a:blip r:embed="rId2"/>
              </a:buBlip>
              <a:defRPr sz="1200">
                <a:solidFill>
                  <a:srgbClr val="015CAB"/>
                </a:solidFill>
                <a:latin typeface="Arial" charset="0"/>
              </a:defRPr>
            </a:lvl4pPr>
            <a:lvl5pPr marL="2057400" indent="-228600" algn="l" eaLnBrk="0" hangingPunct="0">
              <a:spcBef>
                <a:spcPct val="20000"/>
              </a:spcBef>
              <a:buBlip>
                <a:blip r:embed="rId2"/>
              </a:buBlip>
              <a:defRPr sz="1200">
                <a:solidFill>
                  <a:srgbClr val="015CAB"/>
                </a:solidFill>
                <a:latin typeface="Arial" charset="0"/>
              </a:defRPr>
            </a:lvl5pPr>
            <a:lvl6pPr marL="2514600" indent="-228600" eaLnBrk="0" fontAlgn="base" hangingPunct="0">
              <a:spcBef>
                <a:spcPct val="20000"/>
              </a:spcBef>
              <a:spcAft>
                <a:spcPct val="0"/>
              </a:spcAft>
              <a:buBlip>
                <a:blip r:embed="rId2"/>
              </a:buBlip>
              <a:defRPr sz="1200">
                <a:solidFill>
                  <a:srgbClr val="015CAB"/>
                </a:solidFill>
                <a:latin typeface="Arial" charset="0"/>
              </a:defRPr>
            </a:lvl6pPr>
            <a:lvl7pPr marL="2971800" indent="-228600" eaLnBrk="0" fontAlgn="base" hangingPunct="0">
              <a:spcBef>
                <a:spcPct val="20000"/>
              </a:spcBef>
              <a:spcAft>
                <a:spcPct val="0"/>
              </a:spcAft>
              <a:buBlip>
                <a:blip r:embed="rId2"/>
              </a:buBlip>
              <a:defRPr sz="1200">
                <a:solidFill>
                  <a:srgbClr val="015CAB"/>
                </a:solidFill>
                <a:latin typeface="Arial" charset="0"/>
              </a:defRPr>
            </a:lvl7pPr>
            <a:lvl8pPr marL="3429000" indent="-228600" eaLnBrk="0" fontAlgn="base" hangingPunct="0">
              <a:spcBef>
                <a:spcPct val="20000"/>
              </a:spcBef>
              <a:spcAft>
                <a:spcPct val="0"/>
              </a:spcAft>
              <a:buBlip>
                <a:blip r:embed="rId2"/>
              </a:buBlip>
              <a:defRPr sz="1200">
                <a:solidFill>
                  <a:srgbClr val="015CAB"/>
                </a:solidFill>
                <a:latin typeface="Arial" charset="0"/>
              </a:defRPr>
            </a:lvl8pPr>
            <a:lvl9pPr marL="3886200" indent="-228600" eaLnBrk="0" fontAlgn="base" hangingPunct="0">
              <a:spcBef>
                <a:spcPct val="20000"/>
              </a:spcBef>
              <a:spcAft>
                <a:spcPct val="0"/>
              </a:spcAft>
              <a:buBlip>
                <a:blip r:embed="rId2"/>
              </a:buBlip>
              <a:defRPr sz="1200">
                <a:solidFill>
                  <a:srgbClr val="015CAB"/>
                </a:solidFill>
                <a:latin typeface="Arial" charset="0"/>
              </a:defRPr>
            </a:lvl9pPr>
          </a:lstStyle>
          <a:p>
            <a:pPr marL="0" marR="0" lvl="0" indent="0" algn="l" defTabSz="457200" eaLnBrk="1" fontAlgn="auto" latinLnBrk="0" hangingPunct="1">
              <a:lnSpc>
                <a:spcPct val="100000"/>
              </a:lnSpc>
              <a:spcBef>
                <a:spcPct val="0"/>
              </a:spcBef>
              <a:spcAft>
                <a:spcPts val="0"/>
              </a:spcAft>
              <a:buClrTx/>
              <a:buSzTx/>
              <a:buFontTx/>
              <a:buNone/>
              <a:tabLst/>
              <a:defRPr/>
            </a:pPr>
            <a:endParaRPr kumimoji="0" lang="fr-CH" altLang="en-US" sz="1200" b="1" i="0" u="none" strike="noStrike" kern="0" cap="none" spc="0" normalizeH="0" baseline="0" noProof="0" dirty="0">
              <a:ln>
                <a:noFill/>
              </a:ln>
              <a:solidFill>
                <a:srgbClr val="015CAB"/>
              </a:solidFill>
              <a:effectLst/>
              <a:uLnTx/>
              <a:uFillTx/>
              <a:cs typeface="Times New Roman" pitchFamily="18" charset="0"/>
            </a:endParaRPr>
          </a:p>
          <a:p>
            <a:pPr marL="0" marR="0" lvl="0" indent="0" algn="l" defTabSz="457200" eaLnBrk="1" fontAlgn="auto" latinLnBrk="0" hangingPunct="1">
              <a:lnSpc>
                <a:spcPct val="100000"/>
              </a:lnSpc>
              <a:spcBef>
                <a:spcPct val="0"/>
              </a:spcBef>
              <a:spcAft>
                <a:spcPts val="0"/>
              </a:spcAft>
              <a:buClrTx/>
              <a:buSzTx/>
              <a:buFontTx/>
              <a:buNone/>
              <a:tabLst/>
              <a:defRPr/>
            </a:pPr>
            <a:r>
              <a:rPr lang="fr-CH" altLang="en-US" sz="1200" b="1" kern="0" dirty="0">
                <a:cs typeface="Times New Roman" pitchFamily="18" charset="0"/>
              </a:rPr>
              <a:t>François GAUDET</a:t>
            </a:r>
            <a:endParaRPr kumimoji="0" lang="fr-CH" altLang="en-US" sz="1200" b="1" i="0" u="none" strike="noStrike" kern="0" cap="none" spc="0" normalizeH="0" noProof="0" dirty="0">
              <a:ln>
                <a:noFill/>
              </a:ln>
              <a:solidFill>
                <a:srgbClr val="015CAB"/>
              </a:solidFill>
              <a:effectLst/>
              <a:uLnTx/>
              <a:uFillTx/>
              <a:cs typeface="Times New Roman" pitchFamily="18" charset="0"/>
            </a:endParaRPr>
          </a:p>
          <a:p>
            <a:pPr marL="0" marR="0" lvl="0" indent="0" algn="l" defTabSz="457200" eaLnBrk="1" fontAlgn="auto" latinLnBrk="0" hangingPunct="1">
              <a:lnSpc>
                <a:spcPct val="100000"/>
              </a:lnSpc>
              <a:spcBef>
                <a:spcPct val="0"/>
              </a:spcBef>
              <a:spcAft>
                <a:spcPts val="0"/>
              </a:spcAft>
              <a:buClrTx/>
              <a:buSzTx/>
              <a:buFontTx/>
              <a:buNone/>
              <a:tabLst/>
              <a:defRPr/>
            </a:pPr>
            <a:endParaRPr kumimoji="0" lang="fr-CH" altLang="en-US" sz="1200" b="0" i="0" u="none" strike="noStrike" kern="0" cap="none" spc="0" normalizeH="0" baseline="0" noProof="0" dirty="0">
              <a:ln>
                <a:noFill/>
              </a:ln>
              <a:solidFill>
                <a:srgbClr val="015CAB"/>
              </a:solidFill>
              <a:effectLst/>
              <a:uLnTx/>
              <a:uFillTx/>
              <a:cs typeface="Times New Roman" pitchFamily="18" charset="0"/>
            </a:endParaRPr>
          </a:p>
          <a:p>
            <a:pPr marL="0" marR="0" lvl="0" indent="0" algn="l" defTabSz="457200" eaLnBrk="1" fontAlgn="auto" latinLnBrk="0" hangingPunct="1">
              <a:lnSpc>
                <a:spcPct val="100000"/>
              </a:lnSpc>
              <a:spcBef>
                <a:spcPct val="0"/>
              </a:spcBef>
              <a:spcAft>
                <a:spcPts val="0"/>
              </a:spcAft>
              <a:buClrTx/>
              <a:buSzTx/>
              <a:buFontTx/>
              <a:buNone/>
              <a:tabLst/>
              <a:defRPr/>
            </a:pPr>
            <a:r>
              <a:rPr lang="en-US" altLang="en-US" sz="900" kern="0" dirty="0">
                <a:cs typeface="Times New Roman" pitchFamily="18" charset="0"/>
              </a:rPr>
              <a:t>Head of Unit, </a:t>
            </a:r>
          </a:p>
          <a:p>
            <a:pPr marL="0" marR="0" lvl="0" indent="0" algn="l" defTabSz="457200" eaLnBrk="1" fontAlgn="auto" latinLnBrk="0" hangingPunct="1">
              <a:lnSpc>
                <a:spcPct val="100000"/>
              </a:lnSpc>
              <a:spcBef>
                <a:spcPct val="0"/>
              </a:spcBef>
              <a:spcAft>
                <a:spcPts val="0"/>
              </a:spcAft>
              <a:buClrTx/>
              <a:buSzTx/>
              <a:buFontTx/>
              <a:buNone/>
              <a:tabLst/>
              <a:defRPr/>
            </a:pPr>
            <a:r>
              <a:rPr kumimoji="0" lang="en-US" altLang="en-US" sz="900" b="0" i="0" u="none" strike="noStrike" kern="0" cap="none" spc="0" normalizeH="0" baseline="0" noProof="0" dirty="0">
                <a:ln>
                  <a:noFill/>
                </a:ln>
                <a:solidFill>
                  <a:srgbClr val="015CAB"/>
                </a:solidFill>
                <a:effectLst/>
                <a:uLnTx/>
                <a:uFillTx/>
                <a:cs typeface="Times New Roman" pitchFamily="18" charset="0"/>
              </a:rPr>
              <a:t>Cleantech Equity &amp; Growth Finance division</a:t>
            </a:r>
          </a:p>
          <a:p>
            <a:pPr marL="0" marR="0" lvl="0" indent="0" algn="l" defTabSz="457200" eaLnBrk="1" fontAlgn="auto" latinLnBrk="0" hangingPunct="1">
              <a:lnSpc>
                <a:spcPct val="100000"/>
              </a:lnSpc>
              <a:spcBef>
                <a:spcPct val="0"/>
              </a:spcBef>
              <a:spcAft>
                <a:spcPts val="0"/>
              </a:spcAft>
              <a:buClrTx/>
              <a:buSzTx/>
              <a:buFontTx/>
              <a:buNone/>
              <a:tabLst/>
              <a:defRPr/>
            </a:pPr>
            <a:endParaRPr kumimoji="0" lang="fr-CH" altLang="en-US" sz="900" b="0" i="0" u="none" strike="noStrike" kern="0" cap="none" spc="0" normalizeH="0" baseline="0" noProof="0" dirty="0">
              <a:ln>
                <a:noFill/>
              </a:ln>
              <a:solidFill>
                <a:srgbClr val="015CAB"/>
              </a:solidFill>
              <a:effectLst/>
              <a:uLnTx/>
              <a:uFillTx/>
              <a:cs typeface="Times New Roman" pitchFamily="18" charset="0"/>
            </a:endParaRPr>
          </a:p>
          <a:p>
            <a:pPr lvl="0" defTabSz="457200" eaLnBrk="1" hangingPunct="1">
              <a:spcBef>
                <a:spcPct val="0"/>
              </a:spcBef>
              <a:buNone/>
              <a:defRPr/>
            </a:pPr>
            <a:r>
              <a:rPr lang="fr-CH" altLang="en-US" sz="900" kern="0" dirty="0">
                <a:cs typeface="Times New Roman" pitchFamily="18" charset="0"/>
              </a:rPr>
              <a:t>Phone: (+352) 4379-85154</a:t>
            </a:r>
          </a:p>
          <a:p>
            <a:pPr lvl="0" defTabSz="457200" eaLnBrk="1" hangingPunct="1">
              <a:spcBef>
                <a:spcPct val="0"/>
              </a:spcBef>
              <a:buNone/>
              <a:defRPr/>
            </a:pPr>
            <a:r>
              <a:rPr lang="fr-CH" altLang="en-US" sz="900" kern="0" dirty="0">
                <a:cs typeface="Times New Roman" pitchFamily="18" charset="0"/>
              </a:rPr>
              <a:t>Cell: (+352) 621 459 174</a:t>
            </a:r>
          </a:p>
          <a:p>
            <a:pPr lvl="0" defTabSz="457200" eaLnBrk="1" hangingPunct="1">
              <a:spcBef>
                <a:spcPct val="0"/>
              </a:spcBef>
              <a:buNone/>
              <a:defRPr/>
            </a:pPr>
            <a:r>
              <a:rPr lang="fr-CH" altLang="en-US" sz="900" kern="0" dirty="0">
                <a:cs typeface="Times New Roman" pitchFamily="18" charset="0"/>
              </a:rPr>
              <a:t>E-Mail</a:t>
            </a:r>
            <a:r>
              <a:rPr kumimoji="0" lang="fr-CH" altLang="en-US" sz="900" b="0" i="0" u="none" strike="noStrike" kern="0" cap="none" spc="0" normalizeH="0" baseline="0" noProof="0" dirty="0">
                <a:ln>
                  <a:noFill/>
                </a:ln>
                <a:solidFill>
                  <a:srgbClr val="015CAB"/>
                </a:solidFill>
                <a:effectLst/>
                <a:uLnTx/>
                <a:uFillTx/>
                <a:cs typeface="Times New Roman" pitchFamily="18" charset="0"/>
              </a:rPr>
              <a:t>: f.gaudet@eib.org </a:t>
            </a:r>
          </a:p>
          <a:p>
            <a:pPr marL="0" marR="0" lvl="0" indent="0" algn="l" defTabSz="457200" eaLnBrk="1" fontAlgn="auto" latinLnBrk="0" hangingPunct="1">
              <a:lnSpc>
                <a:spcPct val="100000"/>
              </a:lnSpc>
              <a:spcBef>
                <a:spcPct val="0"/>
              </a:spcBef>
              <a:spcAft>
                <a:spcPts val="0"/>
              </a:spcAft>
              <a:buClrTx/>
              <a:buSzTx/>
              <a:buFontTx/>
              <a:buNone/>
              <a:tabLst/>
              <a:defRPr/>
            </a:pPr>
            <a:endParaRPr kumimoji="0" lang="fr-CH" altLang="en-US" sz="900" b="0" i="0" u="none" strike="noStrike" kern="0" cap="none" spc="0" normalizeH="0" baseline="0" noProof="0" dirty="0">
              <a:ln>
                <a:noFill/>
              </a:ln>
              <a:solidFill>
                <a:srgbClr val="015CAB"/>
              </a:solidFill>
              <a:effectLst/>
              <a:uLnTx/>
              <a:uFillTx/>
              <a:cs typeface="Times New Roman" pitchFamily="18" charset="0"/>
            </a:endParaRPr>
          </a:p>
          <a:p>
            <a:pPr marL="0" marR="0" lvl="0" indent="0" algn="l" defTabSz="457200" eaLnBrk="1" fontAlgn="auto" latinLnBrk="0" hangingPunct="1">
              <a:lnSpc>
                <a:spcPct val="100000"/>
              </a:lnSpc>
              <a:spcBef>
                <a:spcPct val="0"/>
              </a:spcBef>
              <a:spcAft>
                <a:spcPts val="0"/>
              </a:spcAft>
              <a:buClrTx/>
              <a:buSzTx/>
              <a:buFontTx/>
              <a:buNone/>
              <a:tabLst/>
              <a:defRPr/>
            </a:pPr>
            <a:r>
              <a:rPr kumimoji="0" lang="fr-CH" altLang="en-US" sz="900" b="0" i="0" u="none" strike="noStrike" kern="0" cap="none" spc="0" normalizeH="0" baseline="0" noProof="0" dirty="0">
                <a:ln>
                  <a:noFill/>
                </a:ln>
                <a:solidFill>
                  <a:srgbClr val="015CAB"/>
                </a:solidFill>
                <a:effectLst/>
                <a:uLnTx/>
                <a:uFillTx/>
                <a:cs typeface="Times New Roman" pitchFamily="18" charset="0"/>
              </a:rPr>
              <a:t>European Investment Bank</a:t>
            </a:r>
          </a:p>
          <a:p>
            <a:pPr marL="0" marR="0" lvl="0" indent="0" algn="l" defTabSz="457200" eaLnBrk="1" fontAlgn="auto" latinLnBrk="0" hangingPunct="1">
              <a:lnSpc>
                <a:spcPct val="100000"/>
              </a:lnSpc>
              <a:spcBef>
                <a:spcPct val="0"/>
              </a:spcBef>
              <a:spcAft>
                <a:spcPts val="0"/>
              </a:spcAft>
              <a:buClrTx/>
              <a:buSzTx/>
              <a:buFontTx/>
              <a:buNone/>
              <a:tabLst/>
              <a:defRPr/>
            </a:pPr>
            <a:r>
              <a:rPr kumimoji="0" lang="fr-CH" altLang="en-US" sz="900" b="0" i="0" u="none" strike="noStrike" kern="0" cap="none" spc="0" normalizeH="0" baseline="0" noProof="0" dirty="0">
                <a:ln>
                  <a:noFill/>
                </a:ln>
                <a:solidFill>
                  <a:srgbClr val="015CAB"/>
                </a:solidFill>
                <a:effectLst/>
                <a:uLnTx/>
                <a:uFillTx/>
                <a:cs typeface="Times New Roman" pitchFamily="18" charset="0"/>
              </a:rPr>
              <a:t>100, boulevard Konrad Adenauer</a:t>
            </a:r>
          </a:p>
          <a:p>
            <a:pPr marL="0" marR="0" lvl="0" indent="0" algn="l" defTabSz="457200" eaLnBrk="1" fontAlgn="auto" latinLnBrk="0" hangingPunct="1">
              <a:lnSpc>
                <a:spcPct val="100000"/>
              </a:lnSpc>
              <a:spcBef>
                <a:spcPct val="0"/>
              </a:spcBef>
              <a:spcAft>
                <a:spcPts val="0"/>
              </a:spcAft>
              <a:buClrTx/>
              <a:buSzTx/>
              <a:buFontTx/>
              <a:buNone/>
              <a:tabLst/>
              <a:defRPr/>
            </a:pPr>
            <a:r>
              <a:rPr kumimoji="0" lang="fr-CH" altLang="en-US" sz="900" b="0" i="0" u="none" strike="noStrike" kern="0" cap="none" spc="0" normalizeH="0" baseline="0" noProof="0" dirty="0">
                <a:ln>
                  <a:noFill/>
                </a:ln>
                <a:solidFill>
                  <a:srgbClr val="015CAB"/>
                </a:solidFill>
                <a:effectLst/>
                <a:uLnTx/>
                <a:uFillTx/>
                <a:cs typeface="Times New Roman" pitchFamily="18" charset="0"/>
              </a:rPr>
              <a:t>L-2950 Luxembourg</a:t>
            </a:r>
            <a:endParaRPr kumimoji="0" lang="en-US" altLang="en-US" sz="900" b="0" i="0" u="none" strike="noStrike" kern="0" cap="none" spc="0" normalizeH="0" baseline="0" noProof="0" dirty="0">
              <a:ln>
                <a:noFill/>
              </a:ln>
              <a:solidFill>
                <a:srgbClr val="015CAB"/>
              </a:solidFill>
              <a:effectLst/>
              <a:uLnTx/>
              <a:uFillTx/>
              <a:cs typeface="Times New Roman" pitchFamily="18" charset="0"/>
            </a:endParaRPr>
          </a:p>
        </p:txBody>
      </p:sp>
      <p:sp>
        <p:nvSpPr>
          <p:cNvPr id="21" name="TextBox 20">
            <a:extLst>
              <a:ext uri="{FF2B5EF4-FFF2-40B4-BE49-F238E27FC236}">
                <a16:creationId xmlns:a16="http://schemas.microsoft.com/office/drawing/2014/main" id="{5B57D419-3195-4711-A847-0BBB5DBD64D1}"/>
              </a:ext>
            </a:extLst>
          </p:cNvPr>
          <p:cNvSpPr txBox="1"/>
          <p:nvPr/>
        </p:nvSpPr>
        <p:spPr>
          <a:xfrm>
            <a:off x="1813954" y="2416255"/>
            <a:ext cx="2419019" cy="478207"/>
          </a:xfrm>
          <a:prstGeom prst="rect">
            <a:avLst/>
          </a:prstGeom>
          <a:noFill/>
        </p:spPr>
        <p:txBody>
          <a:bodyPr wrap="square" rtlCol="0" anchor="ctr">
            <a:noAutofit/>
          </a:bodyPr>
          <a:lstStyle/>
          <a:p>
            <a:pPr>
              <a:buNone/>
            </a:pPr>
            <a:r>
              <a:rPr lang="en-US" sz="1100" b="1" cap="all" dirty="0">
                <a:solidFill>
                  <a:srgbClr val="0051A0"/>
                </a:solidFill>
                <a:latin typeface="Futura Md BT" panose="020B0802020204020204" pitchFamily="34" charset="0"/>
              </a:rPr>
              <a:t>Contact details:</a:t>
            </a:r>
          </a:p>
        </p:txBody>
      </p:sp>
      <p:sp>
        <p:nvSpPr>
          <p:cNvPr id="22" name="TextBox 21">
            <a:extLst>
              <a:ext uri="{FF2B5EF4-FFF2-40B4-BE49-F238E27FC236}">
                <a16:creationId xmlns:a16="http://schemas.microsoft.com/office/drawing/2014/main" id="{82369250-A33E-4736-8931-5E15BC5355F3}"/>
              </a:ext>
            </a:extLst>
          </p:cNvPr>
          <p:cNvSpPr txBox="1"/>
          <p:nvPr/>
        </p:nvSpPr>
        <p:spPr>
          <a:xfrm>
            <a:off x="953877" y="1573323"/>
            <a:ext cx="2896924" cy="478207"/>
          </a:xfrm>
          <a:prstGeom prst="rect">
            <a:avLst/>
          </a:prstGeom>
          <a:noFill/>
        </p:spPr>
        <p:txBody>
          <a:bodyPr wrap="square" rtlCol="0" anchor="ctr">
            <a:noAutofit/>
          </a:bodyPr>
          <a:lstStyle/>
          <a:p>
            <a:pPr algn="ctr">
              <a:buNone/>
            </a:pPr>
            <a:r>
              <a:rPr lang="en-US" sz="1050" b="1" cap="all" dirty="0">
                <a:solidFill>
                  <a:srgbClr val="0051A0"/>
                </a:solidFill>
                <a:latin typeface="Futura Md BT" panose="020B0802020204020204" pitchFamily="34" charset="0"/>
              </a:rPr>
              <a:t>How to apply:</a:t>
            </a:r>
          </a:p>
        </p:txBody>
      </p:sp>
      <p:sp>
        <p:nvSpPr>
          <p:cNvPr id="23" name="TextBox 22">
            <a:extLst>
              <a:ext uri="{FF2B5EF4-FFF2-40B4-BE49-F238E27FC236}">
                <a16:creationId xmlns:a16="http://schemas.microsoft.com/office/drawing/2014/main" id="{871D333F-F721-4E9B-A11B-BFB4605C0A81}"/>
              </a:ext>
            </a:extLst>
          </p:cNvPr>
          <p:cNvSpPr txBox="1"/>
          <p:nvPr/>
        </p:nvSpPr>
        <p:spPr>
          <a:xfrm>
            <a:off x="3023464" y="1662532"/>
            <a:ext cx="3848391" cy="289498"/>
          </a:xfrm>
          <a:prstGeom prst="rect">
            <a:avLst/>
          </a:prstGeom>
          <a:solidFill>
            <a:schemeClr val="bg1">
              <a:alpha val="81000"/>
            </a:schemeClr>
          </a:solidFill>
        </p:spPr>
        <p:txBody>
          <a:bodyPr wrap="square" rtlCol="0">
            <a:noAutofit/>
          </a:bodyPr>
          <a:lstStyle/>
          <a:p>
            <a:pPr>
              <a:buNone/>
            </a:pPr>
            <a:r>
              <a:rPr lang="en-US" sz="1100" dirty="0">
                <a:latin typeface="Futura Lt BT" panose="020B0402020204020303" pitchFamily="34" charset="0"/>
              </a:rPr>
              <a:t>Send us an email and fill in the </a:t>
            </a:r>
            <a:r>
              <a:rPr lang="en-US" sz="1100" dirty="0">
                <a:latin typeface="Futura Lt BT" panose="020B0402020204020303" pitchFamily="34" charset="0"/>
                <a:hlinkClick r:id="rId3"/>
              </a:rPr>
              <a:t>web/eligibility questionnaire</a:t>
            </a:r>
            <a:endParaRPr lang="en-US" sz="1100" dirty="0">
              <a:latin typeface="Futura Lt BT" panose="020B0402020204020303" pitchFamily="34" charset="0"/>
            </a:endParaRPr>
          </a:p>
        </p:txBody>
      </p:sp>
      <p:sp>
        <p:nvSpPr>
          <p:cNvPr id="2" name="AutoShape 2">
            <a:extLst>
              <a:ext uri="{FF2B5EF4-FFF2-40B4-BE49-F238E27FC236}">
                <a16:creationId xmlns:a16="http://schemas.microsoft.com/office/drawing/2014/main" id="{97072A3D-E60E-EC44-00BB-6FF506D54D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a:extLst>
              <a:ext uri="{FF2B5EF4-FFF2-40B4-BE49-F238E27FC236}">
                <a16:creationId xmlns:a16="http://schemas.microsoft.com/office/drawing/2014/main" id="{8FFA96B7-2A32-5640-7212-D4FF4153A4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3401" y="3068110"/>
            <a:ext cx="1517949" cy="360889"/>
          </a:xfrm>
          <a:prstGeom prst="rect">
            <a:avLst/>
          </a:prstGeom>
        </p:spPr>
      </p:pic>
    </p:spTree>
    <p:extLst>
      <p:ext uri="{BB962C8B-B14F-4D97-AF65-F5344CB8AC3E}">
        <p14:creationId xmlns:p14="http://schemas.microsoft.com/office/powerpoint/2010/main" val="14946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F4448F-E607-4712-A150-B6A498A83C38}"/>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The EIB at a glance</a:t>
            </a:r>
          </a:p>
        </p:txBody>
      </p:sp>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2</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grpSp>
        <p:nvGrpSpPr>
          <p:cNvPr id="49" name="Group 48">
            <a:extLst>
              <a:ext uri="{FF2B5EF4-FFF2-40B4-BE49-F238E27FC236}">
                <a16:creationId xmlns:a16="http://schemas.microsoft.com/office/drawing/2014/main" id="{258B0192-9F66-4BDB-BA5E-4A48DD57F500}"/>
              </a:ext>
            </a:extLst>
          </p:cNvPr>
          <p:cNvGrpSpPr/>
          <p:nvPr/>
        </p:nvGrpSpPr>
        <p:grpSpPr>
          <a:xfrm>
            <a:off x="50326" y="4941375"/>
            <a:ext cx="4711680" cy="0"/>
            <a:chOff x="50760" y="5481720"/>
            <a:chExt cx="5806800" cy="0"/>
          </a:xfrm>
          <a:solidFill>
            <a:srgbClr val="00529F"/>
          </a:solidFill>
        </p:grpSpPr>
        <p:sp>
          <p:nvSpPr>
            <p:cNvPr id="73" name="Line 11">
              <a:extLst>
                <a:ext uri="{FF2B5EF4-FFF2-40B4-BE49-F238E27FC236}">
                  <a16:creationId xmlns:a16="http://schemas.microsoft.com/office/drawing/2014/main" id="{30B52BA7-757C-4A7B-BCA0-B64CFE4122E2}"/>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txBody>
            <a:bodyPr/>
            <a:lstStyle/>
            <a:p>
              <a:endParaRPr lang="en-GB"/>
            </a:p>
          </p:txBody>
        </p:sp>
        <p:sp>
          <p:nvSpPr>
            <p:cNvPr id="74" name="Line 12">
              <a:extLst>
                <a:ext uri="{FF2B5EF4-FFF2-40B4-BE49-F238E27FC236}">
                  <a16:creationId xmlns:a16="http://schemas.microsoft.com/office/drawing/2014/main" id="{1432110C-0EF1-47FC-8407-4DD5A7BB6765}"/>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50" name="Group 49">
            <a:extLst>
              <a:ext uri="{FF2B5EF4-FFF2-40B4-BE49-F238E27FC236}">
                <a16:creationId xmlns:a16="http://schemas.microsoft.com/office/drawing/2014/main" id="{52FB3082-1BCF-4D16-A17F-923B56E7CD6C}"/>
              </a:ext>
            </a:extLst>
          </p:cNvPr>
          <p:cNvGrpSpPr/>
          <p:nvPr/>
        </p:nvGrpSpPr>
        <p:grpSpPr>
          <a:xfrm>
            <a:off x="4574468" y="4085110"/>
            <a:ext cx="428162" cy="369598"/>
            <a:chOff x="6132960" y="4263480"/>
            <a:chExt cx="577800" cy="478440"/>
          </a:xfrm>
        </p:grpSpPr>
        <p:sp>
          <p:nvSpPr>
            <p:cNvPr id="69" name="CustomShape 2">
              <a:extLst>
                <a:ext uri="{FF2B5EF4-FFF2-40B4-BE49-F238E27FC236}">
                  <a16:creationId xmlns:a16="http://schemas.microsoft.com/office/drawing/2014/main" id="{8D4006B1-6F57-4BCF-B0AF-FAEB3E759982}"/>
                </a:ext>
              </a:extLst>
            </p:cNvPr>
            <p:cNvSpPr/>
            <p:nvPr/>
          </p:nvSpPr>
          <p:spPr>
            <a:xfrm>
              <a:off x="6584760" y="4688280"/>
              <a:ext cx="35640" cy="17640"/>
            </a:xfrm>
            <a:custGeom>
              <a:avLst/>
              <a:gdLst/>
              <a:ahLst/>
              <a:cxnLst/>
              <a:rect l="l" t="t" r="r" b="b"/>
              <a:pathLst>
                <a:path w="40481" h="20240">
                  <a:moveTo>
                    <a:pt x="30361" y="0"/>
                  </a:moveTo>
                  <a:lnTo>
                    <a:pt x="10120" y="0"/>
                  </a:lnTo>
                  <a:cubicBezTo>
                    <a:pt x="4531" y="0"/>
                    <a:pt x="0" y="4531"/>
                    <a:pt x="0" y="10120"/>
                  </a:cubicBezTo>
                  <a:cubicBezTo>
                    <a:pt x="0" y="15709"/>
                    <a:pt x="4531" y="20241"/>
                    <a:pt x="10120" y="20241"/>
                  </a:cubicBezTo>
                  <a:lnTo>
                    <a:pt x="30361" y="20241"/>
                  </a:lnTo>
                  <a:cubicBezTo>
                    <a:pt x="35950" y="20241"/>
                    <a:pt x="40481" y="15709"/>
                    <a:pt x="40481" y="10120"/>
                  </a:cubicBezTo>
                  <a:cubicBezTo>
                    <a:pt x="40481" y="4531"/>
                    <a:pt x="35950" y="0"/>
                    <a:pt x="30361" y="0"/>
                  </a:cubicBezTo>
                  <a:close/>
                </a:path>
              </a:pathLst>
            </a:custGeom>
            <a:solidFill>
              <a:srgbClr val="005BAA"/>
            </a:solidFill>
            <a:ln w="1440">
              <a:noFill/>
            </a:ln>
          </p:spPr>
          <p:style>
            <a:lnRef idx="0">
              <a:scrgbClr r="0" g="0" b="0"/>
            </a:lnRef>
            <a:fillRef idx="0">
              <a:scrgbClr r="0" g="0" b="0"/>
            </a:fillRef>
            <a:effectRef idx="0">
              <a:scrgbClr r="0" g="0" b="0"/>
            </a:effectRef>
            <a:fontRef idx="minor"/>
          </p:style>
          <p:txBody>
            <a:bodyPr/>
            <a:lstStyle/>
            <a:p>
              <a:endParaRPr lang="en-GB"/>
            </a:p>
          </p:txBody>
        </p:sp>
        <p:sp>
          <p:nvSpPr>
            <p:cNvPr id="70" name="CustomShape 3">
              <a:extLst>
                <a:ext uri="{FF2B5EF4-FFF2-40B4-BE49-F238E27FC236}">
                  <a16:creationId xmlns:a16="http://schemas.microsoft.com/office/drawing/2014/main" id="{E63483F9-C2D5-429F-8F26-EB7500DEEC7D}"/>
                </a:ext>
              </a:extLst>
            </p:cNvPr>
            <p:cNvSpPr/>
            <p:nvPr/>
          </p:nvSpPr>
          <p:spPr>
            <a:xfrm>
              <a:off x="6132960" y="4263480"/>
              <a:ext cx="577800" cy="478440"/>
            </a:xfrm>
            <a:custGeom>
              <a:avLst/>
              <a:gdLst/>
              <a:ahLst/>
              <a:cxnLst/>
              <a:rect l="l" t="t" r="r" b="b"/>
              <a:pathLst>
                <a:path w="647700" h="536376">
                  <a:moveTo>
                    <a:pt x="637581" y="475655"/>
                  </a:moveTo>
                  <a:lnTo>
                    <a:pt x="617340" y="475655"/>
                  </a:lnTo>
                  <a:lnTo>
                    <a:pt x="617340" y="445294"/>
                  </a:lnTo>
                  <a:cubicBezTo>
                    <a:pt x="617340" y="439705"/>
                    <a:pt x="612809" y="435174"/>
                    <a:pt x="607220" y="435174"/>
                  </a:cubicBezTo>
                  <a:lnTo>
                    <a:pt x="586979" y="435174"/>
                  </a:lnTo>
                  <a:lnTo>
                    <a:pt x="586979" y="192287"/>
                  </a:lnTo>
                  <a:lnTo>
                    <a:pt x="607220" y="192287"/>
                  </a:lnTo>
                  <a:cubicBezTo>
                    <a:pt x="612809" y="192287"/>
                    <a:pt x="617340" y="187755"/>
                    <a:pt x="617340" y="182166"/>
                  </a:cubicBezTo>
                  <a:lnTo>
                    <a:pt x="617340" y="151805"/>
                  </a:lnTo>
                  <a:lnTo>
                    <a:pt x="637581" y="151805"/>
                  </a:lnTo>
                  <a:cubicBezTo>
                    <a:pt x="642401" y="151805"/>
                    <a:pt x="646551" y="148406"/>
                    <a:pt x="647502" y="143681"/>
                  </a:cubicBezTo>
                  <a:cubicBezTo>
                    <a:pt x="648452" y="138956"/>
                    <a:pt x="645940" y="134216"/>
                    <a:pt x="641495" y="132352"/>
                  </a:cubicBezTo>
                  <a:lnTo>
                    <a:pt x="327765" y="787"/>
                  </a:lnTo>
                  <a:cubicBezTo>
                    <a:pt x="325262" y="-262"/>
                    <a:pt x="322441" y="-262"/>
                    <a:pt x="319937" y="787"/>
                  </a:cubicBezTo>
                  <a:lnTo>
                    <a:pt x="6207" y="132352"/>
                  </a:lnTo>
                  <a:cubicBezTo>
                    <a:pt x="1762" y="134215"/>
                    <a:pt x="-750" y="138955"/>
                    <a:pt x="200" y="143681"/>
                  </a:cubicBezTo>
                  <a:cubicBezTo>
                    <a:pt x="1150" y="148406"/>
                    <a:pt x="5302" y="151805"/>
                    <a:pt x="10121" y="151805"/>
                  </a:cubicBezTo>
                  <a:lnTo>
                    <a:pt x="30362" y="151805"/>
                  </a:lnTo>
                  <a:lnTo>
                    <a:pt x="30362" y="182166"/>
                  </a:lnTo>
                  <a:cubicBezTo>
                    <a:pt x="30362" y="187755"/>
                    <a:pt x="34893" y="192287"/>
                    <a:pt x="40482" y="192287"/>
                  </a:cubicBezTo>
                  <a:lnTo>
                    <a:pt x="60723" y="192287"/>
                  </a:lnTo>
                  <a:lnTo>
                    <a:pt x="60723" y="435174"/>
                  </a:lnTo>
                  <a:lnTo>
                    <a:pt x="40482" y="435174"/>
                  </a:lnTo>
                  <a:cubicBezTo>
                    <a:pt x="34893" y="435174"/>
                    <a:pt x="30362" y="439705"/>
                    <a:pt x="30362" y="445294"/>
                  </a:cubicBezTo>
                  <a:lnTo>
                    <a:pt x="30362" y="475655"/>
                  </a:lnTo>
                  <a:lnTo>
                    <a:pt x="10121" y="475655"/>
                  </a:lnTo>
                  <a:cubicBezTo>
                    <a:pt x="4532" y="475655"/>
                    <a:pt x="1" y="480187"/>
                    <a:pt x="1" y="485776"/>
                  </a:cubicBezTo>
                  <a:lnTo>
                    <a:pt x="1" y="526257"/>
                  </a:lnTo>
                  <a:cubicBezTo>
                    <a:pt x="1" y="531846"/>
                    <a:pt x="4532" y="536377"/>
                    <a:pt x="10121" y="536377"/>
                  </a:cubicBezTo>
                  <a:lnTo>
                    <a:pt x="637581" y="536377"/>
                  </a:lnTo>
                  <a:cubicBezTo>
                    <a:pt x="643170" y="536377"/>
                    <a:pt x="647701" y="531846"/>
                    <a:pt x="647701" y="526257"/>
                  </a:cubicBezTo>
                  <a:lnTo>
                    <a:pt x="647701" y="485776"/>
                  </a:lnTo>
                  <a:cubicBezTo>
                    <a:pt x="647701" y="480185"/>
                    <a:pt x="643170" y="475655"/>
                    <a:pt x="637581" y="475655"/>
                  </a:cubicBezTo>
                  <a:close/>
                  <a:moveTo>
                    <a:pt x="566739" y="435174"/>
                  </a:moveTo>
                  <a:lnTo>
                    <a:pt x="536378" y="435174"/>
                  </a:lnTo>
                  <a:lnTo>
                    <a:pt x="536378" y="192287"/>
                  </a:lnTo>
                  <a:lnTo>
                    <a:pt x="566739" y="192287"/>
                  </a:lnTo>
                  <a:lnTo>
                    <a:pt x="566739" y="435174"/>
                  </a:lnTo>
                  <a:close/>
                  <a:moveTo>
                    <a:pt x="495896" y="435174"/>
                  </a:moveTo>
                  <a:lnTo>
                    <a:pt x="495896" y="192287"/>
                  </a:lnTo>
                  <a:lnTo>
                    <a:pt x="516137" y="192287"/>
                  </a:lnTo>
                  <a:lnTo>
                    <a:pt x="516137" y="435174"/>
                  </a:lnTo>
                  <a:lnTo>
                    <a:pt x="495896" y="435174"/>
                  </a:lnTo>
                  <a:close/>
                  <a:moveTo>
                    <a:pt x="404814" y="435174"/>
                  </a:moveTo>
                  <a:lnTo>
                    <a:pt x="404814" y="192287"/>
                  </a:lnTo>
                  <a:lnTo>
                    <a:pt x="425054" y="192287"/>
                  </a:lnTo>
                  <a:lnTo>
                    <a:pt x="425054" y="435174"/>
                  </a:lnTo>
                  <a:lnTo>
                    <a:pt x="404814" y="435174"/>
                  </a:lnTo>
                  <a:close/>
                  <a:moveTo>
                    <a:pt x="313731" y="435174"/>
                  </a:moveTo>
                  <a:lnTo>
                    <a:pt x="313731" y="192287"/>
                  </a:lnTo>
                  <a:lnTo>
                    <a:pt x="333971" y="192287"/>
                  </a:lnTo>
                  <a:lnTo>
                    <a:pt x="333971" y="435174"/>
                  </a:lnTo>
                  <a:lnTo>
                    <a:pt x="313731" y="435174"/>
                  </a:lnTo>
                  <a:close/>
                  <a:moveTo>
                    <a:pt x="222648" y="435174"/>
                  </a:moveTo>
                  <a:lnTo>
                    <a:pt x="222648" y="192287"/>
                  </a:lnTo>
                  <a:lnTo>
                    <a:pt x="242889" y="192287"/>
                  </a:lnTo>
                  <a:lnTo>
                    <a:pt x="242889" y="435174"/>
                  </a:lnTo>
                  <a:lnTo>
                    <a:pt x="222648" y="435174"/>
                  </a:lnTo>
                  <a:close/>
                  <a:moveTo>
                    <a:pt x="131565" y="435174"/>
                  </a:moveTo>
                  <a:lnTo>
                    <a:pt x="131565" y="192287"/>
                  </a:lnTo>
                  <a:lnTo>
                    <a:pt x="151806" y="192287"/>
                  </a:lnTo>
                  <a:lnTo>
                    <a:pt x="151806" y="435174"/>
                  </a:lnTo>
                  <a:lnTo>
                    <a:pt x="131565" y="435174"/>
                  </a:lnTo>
                  <a:close/>
                  <a:moveTo>
                    <a:pt x="172046" y="192287"/>
                  </a:moveTo>
                  <a:lnTo>
                    <a:pt x="202407" y="192287"/>
                  </a:lnTo>
                  <a:lnTo>
                    <a:pt x="202407" y="435174"/>
                  </a:lnTo>
                  <a:lnTo>
                    <a:pt x="172046" y="435174"/>
                  </a:lnTo>
                  <a:lnTo>
                    <a:pt x="172046" y="192287"/>
                  </a:lnTo>
                  <a:close/>
                  <a:moveTo>
                    <a:pt x="263129" y="192287"/>
                  </a:moveTo>
                  <a:lnTo>
                    <a:pt x="293490" y="192287"/>
                  </a:lnTo>
                  <a:lnTo>
                    <a:pt x="293490" y="435174"/>
                  </a:lnTo>
                  <a:lnTo>
                    <a:pt x="263129" y="435174"/>
                  </a:lnTo>
                  <a:lnTo>
                    <a:pt x="263129" y="192287"/>
                  </a:lnTo>
                  <a:close/>
                  <a:moveTo>
                    <a:pt x="354212" y="192287"/>
                  </a:moveTo>
                  <a:lnTo>
                    <a:pt x="384573" y="192287"/>
                  </a:lnTo>
                  <a:lnTo>
                    <a:pt x="384573" y="435174"/>
                  </a:lnTo>
                  <a:lnTo>
                    <a:pt x="354212" y="435174"/>
                  </a:lnTo>
                  <a:lnTo>
                    <a:pt x="354212" y="192287"/>
                  </a:lnTo>
                  <a:close/>
                  <a:moveTo>
                    <a:pt x="445295" y="192287"/>
                  </a:moveTo>
                  <a:lnTo>
                    <a:pt x="475656" y="192287"/>
                  </a:lnTo>
                  <a:lnTo>
                    <a:pt x="475656" y="435174"/>
                  </a:lnTo>
                  <a:lnTo>
                    <a:pt x="445295" y="435174"/>
                  </a:lnTo>
                  <a:lnTo>
                    <a:pt x="445295" y="192287"/>
                  </a:lnTo>
                  <a:close/>
                  <a:moveTo>
                    <a:pt x="50603" y="151805"/>
                  </a:moveTo>
                  <a:lnTo>
                    <a:pt x="475652" y="151805"/>
                  </a:lnTo>
                  <a:cubicBezTo>
                    <a:pt x="481241" y="151805"/>
                    <a:pt x="485772" y="147274"/>
                    <a:pt x="485772" y="141685"/>
                  </a:cubicBezTo>
                  <a:cubicBezTo>
                    <a:pt x="485772" y="136096"/>
                    <a:pt x="481241" y="131565"/>
                    <a:pt x="475652" y="131565"/>
                  </a:cubicBezTo>
                  <a:lnTo>
                    <a:pt x="60423" y="131565"/>
                  </a:lnTo>
                  <a:lnTo>
                    <a:pt x="323850" y="21095"/>
                  </a:lnTo>
                  <a:lnTo>
                    <a:pt x="587276" y="131565"/>
                  </a:lnTo>
                  <a:lnTo>
                    <a:pt x="576855" y="131565"/>
                  </a:lnTo>
                  <a:cubicBezTo>
                    <a:pt x="571266" y="131565"/>
                    <a:pt x="566735" y="136096"/>
                    <a:pt x="566735" y="141685"/>
                  </a:cubicBezTo>
                  <a:cubicBezTo>
                    <a:pt x="566735" y="147274"/>
                    <a:pt x="571266" y="151805"/>
                    <a:pt x="576855" y="151805"/>
                  </a:cubicBezTo>
                  <a:lnTo>
                    <a:pt x="597097" y="151805"/>
                  </a:lnTo>
                  <a:lnTo>
                    <a:pt x="597097" y="172046"/>
                  </a:lnTo>
                  <a:lnTo>
                    <a:pt x="576856" y="172046"/>
                  </a:lnTo>
                  <a:lnTo>
                    <a:pt x="526255" y="172046"/>
                  </a:lnTo>
                  <a:lnTo>
                    <a:pt x="485774" y="172046"/>
                  </a:lnTo>
                  <a:lnTo>
                    <a:pt x="435172" y="172046"/>
                  </a:lnTo>
                  <a:lnTo>
                    <a:pt x="394691" y="172046"/>
                  </a:lnTo>
                  <a:lnTo>
                    <a:pt x="344089" y="172046"/>
                  </a:lnTo>
                  <a:lnTo>
                    <a:pt x="303608" y="172046"/>
                  </a:lnTo>
                  <a:lnTo>
                    <a:pt x="253006" y="172046"/>
                  </a:lnTo>
                  <a:lnTo>
                    <a:pt x="212525" y="172046"/>
                  </a:lnTo>
                  <a:lnTo>
                    <a:pt x="161924" y="172046"/>
                  </a:lnTo>
                  <a:lnTo>
                    <a:pt x="121442" y="172046"/>
                  </a:lnTo>
                  <a:lnTo>
                    <a:pt x="70841" y="172046"/>
                  </a:lnTo>
                  <a:lnTo>
                    <a:pt x="50600" y="172046"/>
                  </a:lnTo>
                  <a:lnTo>
                    <a:pt x="50600" y="151805"/>
                  </a:lnTo>
                  <a:close/>
                  <a:moveTo>
                    <a:pt x="80964" y="192287"/>
                  </a:moveTo>
                  <a:lnTo>
                    <a:pt x="111324" y="192287"/>
                  </a:lnTo>
                  <a:lnTo>
                    <a:pt x="111324" y="435174"/>
                  </a:lnTo>
                  <a:lnTo>
                    <a:pt x="80964" y="435174"/>
                  </a:lnTo>
                  <a:lnTo>
                    <a:pt x="80964" y="192287"/>
                  </a:lnTo>
                  <a:close/>
                  <a:moveTo>
                    <a:pt x="627460" y="516137"/>
                  </a:moveTo>
                  <a:lnTo>
                    <a:pt x="20242" y="516137"/>
                  </a:lnTo>
                  <a:lnTo>
                    <a:pt x="20242" y="495896"/>
                  </a:lnTo>
                  <a:lnTo>
                    <a:pt x="475656" y="495896"/>
                  </a:lnTo>
                  <a:cubicBezTo>
                    <a:pt x="481245" y="495896"/>
                    <a:pt x="485776" y="491365"/>
                    <a:pt x="485776" y="485776"/>
                  </a:cubicBezTo>
                  <a:cubicBezTo>
                    <a:pt x="485776" y="480187"/>
                    <a:pt x="481245" y="475655"/>
                    <a:pt x="475656" y="475655"/>
                  </a:cubicBezTo>
                  <a:lnTo>
                    <a:pt x="50603" y="475655"/>
                  </a:lnTo>
                  <a:lnTo>
                    <a:pt x="50603" y="455415"/>
                  </a:lnTo>
                  <a:lnTo>
                    <a:pt x="70843" y="455415"/>
                  </a:lnTo>
                  <a:lnTo>
                    <a:pt x="121445" y="455415"/>
                  </a:lnTo>
                  <a:lnTo>
                    <a:pt x="161926" y="455415"/>
                  </a:lnTo>
                  <a:lnTo>
                    <a:pt x="212528" y="455415"/>
                  </a:lnTo>
                  <a:lnTo>
                    <a:pt x="253009" y="455415"/>
                  </a:lnTo>
                  <a:lnTo>
                    <a:pt x="303610" y="455415"/>
                  </a:lnTo>
                  <a:lnTo>
                    <a:pt x="344092" y="455415"/>
                  </a:lnTo>
                  <a:lnTo>
                    <a:pt x="394693" y="455415"/>
                  </a:lnTo>
                  <a:lnTo>
                    <a:pt x="435175" y="455415"/>
                  </a:lnTo>
                  <a:lnTo>
                    <a:pt x="485776" y="455415"/>
                  </a:lnTo>
                  <a:lnTo>
                    <a:pt x="526257" y="455415"/>
                  </a:lnTo>
                  <a:lnTo>
                    <a:pt x="576859" y="455415"/>
                  </a:lnTo>
                  <a:lnTo>
                    <a:pt x="597100" y="455415"/>
                  </a:lnTo>
                  <a:lnTo>
                    <a:pt x="597100" y="475655"/>
                  </a:lnTo>
                  <a:lnTo>
                    <a:pt x="576856" y="475655"/>
                  </a:lnTo>
                  <a:cubicBezTo>
                    <a:pt x="571267" y="475655"/>
                    <a:pt x="566736" y="480187"/>
                    <a:pt x="566736" y="485776"/>
                  </a:cubicBezTo>
                  <a:cubicBezTo>
                    <a:pt x="566736" y="491365"/>
                    <a:pt x="571267" y="495896"/>
                    <a:pt x="576856" y="495896"/>
                  </a:cubicBezTo>
                  <a:lnTo>
                    <a:pt x="627460" y="495896"/>
                  </a:lnTo>
                  <a:lnTo>
                    <a:pt x="627460" y="516137"/>
                  </a:lnTo>
                  <a:close/>
                </a:path>
              </a:pathLst>
            </a:custGeom>
            <a:solidFill>
              <a:srgbClr val="005BAA"/>
            </a:solidFill>
            <a:ln w="1440">
              <a:noFill/>
            </a:ln>
          </p:spPr>
          <p:style>
            <a:lnRef idx="0">
              <a:scrgbClr r="0" g="0" b="0"/>
            </a:lnRef>
            <a:fillRef idx="0">
              <a:scrgbClr r="0" g="0" b="0"/>
            </a:fillRef>
            <a:effectRef idx="0">
              <a:scrgbClr r="0" g="0" b="0"/>
            </a:effectRef>
            <a:fontRef idx="minor"/>
          </p:style>
          <p:txBody>
            <a:bodyPr/>
            <a:lstStyle/>
            <a:p>
              <a:endParaRPr lang="en-GB"/>
            </a:p>
          </p:txBody>
        </p:sp>
        <p:sp>
          <p:nvSpPr>
            <p:cNvPr id="71" name="CustomShape 4">
              <a:extLst>
                <a:ext uri="{FF2B5EF4-FFF2-40B4-BE49-F238E27FC236}">
                  <a16:creationId xmlns:a16="http://schemas.microsoft.com/office/drawing/2014/main" id="{CCF9C5D3-33D8-4473-8CA1-FE0F24FB4DA2}"/>
                </a:ext>
              </a:extLst>
            </p:cNvPr>
            <p:cNvSpPr/>
            <p:nvPr/>
          </p:nvSpPr>
          <p:spPr>
            <a:xfrm>
              <a:off x="6584760" y="4381200"/>
              <a:ext cx="34560" cy="17640"/>
            </a:xfrm>
            <a:custGeom>
              <a:avLst/>
              <a:gdLst/>
              <a:ahLst/>
              <a:cxnLst/>
              <a:rect l="l" t="t" r="r" b="b"/>
              <a:pathLst>
                <a:path w="39216" h="20240">
                  <a:moveTo>
                    <a:pt x="10120" y="20241"/>
                  </a:moveTo>
                  <a:lnTo>
                    <a:pt x="30357" y="20241"/>
                  </a:lnTo>
                  <a:cubicBezTo>
                    <a:pt x="35946" y="20241"/>
                    <a:pt x="40477" y="15709"/>
                    <a:pt x="40477" y="10120"/>
                  </a:cubicBezTo>
                  <a:cubicBezTo>
                    <a:pt x="40477" y="4531"/>
                    <a:pt x="35946" y="0"/>
                    <a:pt x="30357" y="0"/>
                  </a:cubicBezTo>
                  <a:lnTo>
                    <a:pt x="10120" y="0"/>
                  </a:lnTo>
                  <a:cubicBezTo>
                    <a:pt x="4531" y="0"/>
                    <a:pt x="0" y="4531"/>
                    <a:pt x="0" y="10120"/>
                  </a:cubicBezTo>
                  <a:cubicBezTo>
                    <a:pt x="0" y="15709"/>
                    <a:pt x="4530" y="20241"/>
                    <a:pt x="10120" y="20241"/>
                  </a:cubicBezTo>
                  <a:close/>
                </a:path>
              </a:pathLst>
            </a:custGeom>
            <a:solidFill>
              <a:srgbClr val="005BAA"/>
            </a:solidFill>
            <a:ln w="1440">
              <a:noFill/>
            </a:ln>
          </p:spPr>
          <p:style>
            <a:lnRef idx="0">
              <a:scrgbClr r="0" g="0" b="0"/>
            </a:lnRef>
            <a:fillRef idx="0">
              <a:scrgbClr r="0" g="0" b="0"/>
            </a:fillRef>
            <a:effectRef idx="0">
              <a:scrgbClr r="0" g="0" b="0"/>
            </a:effectRef>
            <a:fontRef idx="minor"/>
          </p:style>
          <p:txBody>
            <a:bodyPr/>
            <a:lstStyle/>
            <a:p>
              <a:endParaRPr lang="en-GB"/>
            </a:p>
          </p:txBody>
        </p:sp>
        <p:sp>
          <p:nvSpPr>
            <p:cNvPr id="72" name="CustomShape 5">
              <a:extLst>
                <a:ext uri="{FF2B5EF4-FFF2-40B4-BE49-F238E27FC236}">
                  <a16:creationId xmlns:a16="http://schemas.microsoft.com/office/drawing/2014/main" id="{DD4D9A2F-F78D-4E31-B53E-8F2CAC82EC93}"/>
                </a:ext>
              </a:extLst>
            </p:cNvPr>
            <p:cNvSpPr/>
            <p:nvPr/>
          </p:nvSpPr>
          <p:spPr>
            <a:xfrm>
              <a:off x="6386040" y="4299840"/>
              <a:ext cx="72000" cy="72000"/>
            </a:xfrm>
            <a:custGeom>
              <a:avLst/>
              <a:gdLst/>
              <a:ahLst/>
              <a:cxnLst/>
              <a:rect l="l" t="t" r="r" b="b"/>
              <a:pathLst>
                <a:path w="80962" h="80962">
                  <a:moveTo>
                    <a:pt x="70842" y="30361"/>
                  </a:moveTo>
                  <a:cubicBezTo>
                    <a:pt x="65253" y="30361"/>
                    <a:pt x="60722" y="34892"/>
                    <a:pt x="60722" y="40481"/>
                  </a:cubicBezTo>
                  <a:cubicBezTo>
                    <a:pt x="60722" y="51641"/>
                    <a:pt x="51641" y="60722"/>
                    <a:pt x="40481" y="60722"/>
                  </a:cubicBezTo>
                  <a:cubicBezTo>
                    <a:pt x="29321" y="60722"/>
                    <a:pt x="20241" y="51641"/>
                    <a:pt x="20241" y="40481"/>
                  </a:cubicBezTo>
                  <a:cubicBezTo>
                    <a:pt x="20241" y="29321"/>
                    <a:pt x="29321" y="20241"/>
                    <a:pt x="40481" y="20241"/>
                  </a:cubicBezTo>
                  <a:cubicBezTo>
                    <a:pt x="46070" y="20241"/>
                    <a:pt x="50602" y="15709"/>
                    <a:pt x="50602" y="10120"/>
                  </a:cubicBezTo>
                  <a:cubicBezTo>
                    <a:pt x="50602" y="4531"/>
                    <a:pt x="46070" y="0"/>
                    <a:pt x="40481" y="0"/>
                  </a:cubicBezTo>
                  <a:cubicBezTo>
                    <a:pt x="18160" y="0"/>
                    <a:pt x="0" y="18160"/>
                    <a:pt x="0" y="40481"/>
                  </a:cubicBezTo>
                  <a:cubicBezTo>
                    <a:pt x="0" y="62803"/>
                    <a:pt x="18160" y="80963"/>
                    <a:pt x="40481" y="80963"/>
                  </a:cubicBezTo>
                  <a:cubicBezTo>
                    <a:pt x="62803" y="80963"/>
                    <a:pt x="80963" y="62803"/>
                    <a:pt x="80963" y="40481"/>
                  </a:cubicBezTo>
                  <a:cubicBezTo>
                    <a:pt x="80963" y="34891"/>
                    <a:pt x="76431" y="30361"/>
                    <a:pt x="70842" y="30361"/>
                  </a:cubicBezTo>
                  <a:close/>
                </a:path>
              </a:pathLst>
            </a:custGeom>
            <a:solidFill>
              <a:srgbClr val="005BAA"/>
            </a:solidFill>
            <a:ln w="1440">
              <a:noFill/>
            </a:ln>
          </p:spPr>
          <p:style>
            <a:lnRef idx="0">
              <a:scrgbClr r="0" g="0" b="0"/>
            </a:lnRef>
            <a:fillRef idx="0">
              <a:scrgbClr r="0" g="0" b="0"/>
            </a:fillRef>
            <a:effectRef idx="0">
              <a:scrgbClr r="0" g="0" b="0"/>
            </a:effectRef>
            <a:fontRef idx="minor"/>
          </p:style>
          <p:txBody>
            <a:bodyPr/>
            <a:lstStyle/>
            <a:p>
              <a:endParaRPr lang="en-GB"/>
            </a:p>
          </p:txBody>
        </p:sp>
      </p:grpSp>
      <p:grpSp>
        <p:nvGrpSpPr>
          <p:cNvPr id="51" name="Group 50">
            <a:extLst>
              <a:ext uri="{FF2B5EF4-FFF2-40B4-BE49-F238E27FC236}">
                <a16:creationId xmlns:a16="http://schemas.microsoft.com/office/drawing/2014/main" id="{28646301-808C-48AC-8E78-09F658F3F5A0}"/>
              </a:ext>
            </a:extLst>
          </p:cNvPr>
          <p:cNvGrpSpPr/>
          <p:nvPr/>
        </p:nvGrpSpPr>
        <p:grpSpPr>
          <a:xfrm>
            <a:off x="4547520" y="3157937"/>
            <a:ext cx="449776" cy="415760"/>
            <a:chOff x="6106680" y="2970000"/>
            <a:chExt cx="606960" cy="538200"/>
          </a:xfrm>
        </p:grpSpPr>
        <p:sp>
          <p:nvSpPr>
            <p:cNvPr id="66" name="CustomShape 7">
              <a:extLst>
                <a:ext uri="{FF2B5EF4-FFF2-40B4-BE49-F238E27FC236}">
                  <a16:creationId xmlns:a16="http://schemas.microsoft.com/office/drawing/2014/main" id="{AF9D83DF-A1F9-4EA6-B42F-3EDAEF371F83}"/>
                </a:ext>
              </a:extLst>
            </p:cNvPr>
            <p:cNvSpPr/>
            <p:nvPr/>
          </p:nvSpPr>
          <p:spPr>
            <a:xfrm>
              <a:off x="6636600" y="3060360"/>
              <a:ext cx="77040" cy="402120"/>
            </a:xfrm>
            <a:custGeom>
              <a:avLst/>
              <a:gdLst/>
              <a:ahLst/>
              <a:cxnLst/>
              <a:rect l="l" t="t" r="r" b="b"/>
              <a:pathLst>
                <a:path w="77473" h="402368">
                  <a:moveTo>
                    <a:pt x="68581" y="0"/>
                  </a:moveTo>
                  <a:cubicBezTo>
                    <a:pt x="63669" y="0"/>
                    <a:pt x="59685" y="3993"/>
                    <a:pt x="59685" y="8914"/>
                  </a:cubicBezTo>
                  <a:lnTo>
                    <a:pt x="59671" y="315819"/>
                  </a:lnTo>
                  <a:cubicBezTo>
                    <a:pt x="49848" y="310499"/>
                    <a:pt x="35183" y="302959"/>
                    <a:pt x="24632" y="299491"/>
                  </a:cubicBezTo>
                  <a:cubicBezTo>
                    <a:pt x="20222" y="298042"/>
                    <a:pt x="8503" y="294194"/>
                    <a:pt x="3295" y="302959"/>
                  </a:cubicBezTo>
                  <a:cubicBezTo>
                    <a:pt x="-519" y="309384"/>
                    <a:pt x="-1071" y="319747"/>
                    <a:pt x="1895" y="329362"/>
                  </a:cubicBezTo>
                  <a:cubicBezTo>
                    <a:pt x="8368" y="350370"/>
                    <a:pt x="22607" y="349627"/>
                    <a:pt x="28761" y="354581"/>
                  </a:cubicBezTo>
                  <a:cubicBezTo>
                    <a:pt x="34070" y="358848"/>
                    <a:pt x="34335" y="368629"/>
                    <a:pt x="33834" y="378560"/>
                  </a:cubicBezTo>
                  <a:cubicBezTo>
                    <a:pt x="33802" y="379192"/>
                    <a:pt x="33751" y="380273"/>
                    <a:pt x="33644" y="380877"/>
                  </a:cubicBezTo>
                  <a:cubicBezTo>
                    <a:pt x="32449" y="381513"/>
                    <a:pt x="29210" y="381973"/>
                    <a:pt x="27927" y="382153"/>
                  </a:cubicBezTo>
                  <a:cubicBezTo>
                    <a:pt x="23331" y="382808"/>
                    <a:pt x="18706" y="383690"/>
                    <a:pt x="14174" y="384791"/>
                  </a:cubicBezTo>
                  <a:cubicBezTo>
                    <a:pt x="9401" y="385946"/>
                    <a:pt x="6464" y="390761"/>
                    <a:pt x="7618" y="395547"/>
                  </a:cubicBezTo>
                  <a:cubicBezTo>
                    <a:pt x="8766" y="400315"/>
                    <a:pt x="13558" y="403277"/>
                    <a:pt x="18353" y="402117"/>
                  </a:cubicBezTo>
                  <a:cubicBezTo>
                    <a:pt x="22329" y="401155"/>
                    <a:pt x="26393" y="400376"/>
                    <a:pt x="30424" y="399805"/>
                  </a:cubicBezTo>
                  <a:cubicBezTo>
                    <a:pt x="43885" y="397896"/>
                    <a:pt x="50918" y="393064"/>
                    <a:pt x="51609" y="379460"/>
                  </a:cubicBezTo>
                  <a:cubicBezTo>
                    <a:pt x="52067" y="370300"/>
                    <a:pt x="53027" y="351238"/>
                    <a:pt x="39899" y="340677"/>
                  </a:cubicBezTo>
                  <a:cubicBezTo>
                    <a:pt x="29928" y="332654"/>
                    <a:pt x="22653" y="336293"/>
                    <a:pt x="18895" y="324106"/>
                  </a:cubicBezTo>
                  <a:cubicBezTo>
                    <a:pt x="17942" y="321015"/>
                    <a:pt x="17704" y="318145"/>
                    <a:pt x="17806" y="315954"/>
                  </a:cubicBezTo>
                  <a:cubicBezTo>
                    <a:pt x="27106" y="318735"/>
                    <a:pt x="47512" y="328995"/>
                    <a:pt x="64073" y="338707"/>
                  </a:cubicBezTo>
                  <a:cubicBezTo>
                    <a:pt x="69991" y="342180"/>
                    <a:pt x="77464" y="337900"/>
                    <a:pt x="77464" y="331020"/>
                  </a:cubicBezTo>
                  <a:lnTo>
                    <a:pt x="77473" y="8914"/>
                  </a:lnTo>
                  <a:cubicBezTo>
                    <a:pt x="77478" y="3993"/>
                    <a:pt x="73493" y="0"/>
                    <a:pt x="68581" y="0"/>
                  </a:cubicBez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67" name="CustomShape 8">
              <a:extLst>
                <a:ext uri="{FF2B5EF4-FFF2-40B4-BE49-F238E27FC236}">
                  <a16:creationId xmlns:a16="http://schemas.microsoft.com/office/drawing/2014/main" id="{FFDDE553-ABAB-462A-89D1-0283AEE4E38F}"/>
                </a:ext>
              </a:extLst>
            </p:cNvPr>
            <p:cNvSpPr/>
            <p:nvPr/>
          </p:nvSpPr>
          <p:spPr>
            <a:xfrm>
              <a:off x="6106680" y="3272760"/>
              <a:ext cx="519480" cy="235440"/>
            </a:xfrm>
            <a:custGeom>
              <a:avLst/>
              <a:gdLst/>
              <a:ahLst/>
              <a:cxnLst/>
              <a:rect l="l" t="t" r="r" b="b"/>
              <a:pathLst>
                <a:path w="519682" h="235624">
                  <a:moveTo>
                    <a:pt x="506430" y="187194"/>
                  </a:moveTo>
                  <a:cubicBezTo>
                    <a:pt x="493302" y="194581"/>
                    <a:pt x="488655" y="199896"/>
                    <a:pt x="484930" y="199896"/>
                  </a:cubicBezTo>
                  <a:lnTo>
                    <a:pt x="484906" y="199896"/>
                  </a:lnTo>
                  <a:cubicBezTo>
                    <a:pt x="478110" y="199840"/>
                    <a:pt x="473647" y="189691"/>
                    <a:pt x="438779" y="200848"/>
                  </a:cubicBezTo>
                  <a:cubicBezTo>
                    <a:pt x="434878" y="202097"/>
                    <a:pt x="418961" y="207413"/>
                    <a:pt x="413809" y="204878"/>
                  </a:cubicBezTo>
                  <a:cubicBezTo>
                    <a:pt x="411640" y="203810"/>
                    <a:pt x="402782" y="192658"/>
                    <a:pt x="401076" y="186466"/>
                  </a:cubicBezTo>
                  <a:cubicBezTo>
                    <a:pt x="400196" y="183271"/>
                    <a:pt x="400724" y="179822"/>
                    <a:pt x="402308" y="178434"/>
                  </a:cubicBezTo>
                  <a:cubicBezTo>
                    <a:pt x="406632" y="174640"/>
                    <a:pt x="412410" y="176781"/>
                    <a:pt x="422196" y="160541"/>
                  </a:cubicBezTo>
                  <a:cubicBezTo>
                    <a:pt x="423595" y="158224"/>
                    <a:pt x="424911" y="156038"/>
                    <a:pt x="426352" y="154473"/>
                  </a:cubicBezTo>
                  <a:cubicBezTo>
                    <a:pt x="431074" y="149347"/>
                    <a:pt x="439822" y="147839"/>
                    <a:pt x="449136" y="146627"/>
                  </a:cubicBezTo>
                  <a:cubicBezTo>
                    <a:pt x="455821" y="145759"/>
                    <a:pt x="461202" y="145220"/>
                    <a:pt x="465951" y="144751"/>
                  </a:cubicBezTo>
                  <a:cubicBezTo>
                    <a:pt x="477118" y="143637"/>
                    <a:pt x="485189" y="142839"/>
                    <a:pt x="498807" y="138980"/>
                  </a:cubicBezTo>
                  <a:cubicBezTo>
                    <a:pt x="506522" y="136794"/>
                    <a:pt x="511666" y="131293"/>
                    <a:pt x="513287" y="123483"/>
                  </a:cubicBezTo>
                  <a:cubicBezTo>
                    <a:pt x="514946" y="115512"/>
                    <a:pt x="512420" y="104281"/>
                    <a:pt x="508195" y="100813"/>
                  </a:cubicBezTo>
                  <a:cubicBezTo>
                    <a:pt x="495480" y="90396"/>
                    <a:pt x="483502" y="94834"/>
                    <a:pt x="476343" y="97484"/>
                  </a:cubicBezTo>
                  <a:cubicBezTo>
                    <a:pt x="474870" y="98032"/>
                    <a:pt x="472655" y="98855"/>
                    <a:pt x="471890" y="98906"/>
                  </a:cubicBezTo>
                  <a:cubicBezTo>
                    <a:pt x="471279" y="97569"/>
                    <a:pt x="471056" y="96728"/>
                    <a:pt x="470978" y="96283"/>
                  </a:cubicBezTo>
                  <a:cubicBezTo>
                    <a:pt x="473818" y="94267"/>
                    <a:pt x="494211" y="84118"/>
                    <a:pt x="497542" y="65233"/>
                  </a:cubicBezTo>
                  <a:cubicBezTo>
                    <a:pt x="499359" y="54916"/>
                    <a:pt x="495341" y="41276"/>
                    <a:pt x="483841" y="40478"/>
                  </a:cubicBezTo>
                  <a:cubicBezTo>
                    <a:pt x="474523" y="39837"/>
                    <a:pt x="462818" y="47892"/>
                    <a:pt x="457925" y="52242"/>
                  </a:cubicBezTo>
                  <a:cubicBezTo>
                    <a:pt x="452337" y="57219"/>
                    <a:pt x="447972" y="62795"/>
                    <a:pt x="443251" y="67206"/>
                  </a:cubicBezTo>
                  <a:cubicBezTo>
                    <a:pt x="439646" y="64091"/>
                    <a:pt x="435021" y="62367"/>
                    <a:pt x="430157" y="62479"/>
                  </a:cubicBezTo>
                  <a:cubicBezTo>
                    <a:pt x="418906" y="62730"/>
                    <a:pt x="415964" y="70543"/>
                    <a:pt x="414708" y="73877"/>
                  </a:cubicBezTo>
                  <a:cubicBezTo>
                    <a:pt x="414698" y="73901"/>
                    <a:pt x="414690" y="73918"/>
                    <a:pt x="414685" y="73942"/>
                  </a:cubicBezTo>
                  <a:cubicBezTo>
                    <a:pt x="411960" y="72888"/>
                    <a:pt x="405353" y="70538"/>
                    <a:pt x="399673" y="76222"/>
                  </a:cubicBezTo>
                  <a:cubicBezTo>
                    <a:pt x="392856" y="83037"/>
                    <a:pt x="392768" y="89541"/>
                    <a:pt x="386421" y="125299"/>
                  </a:cubicBezTo>
                  <a:cubicBezTo>
                    <a:pt x="385086" y="129815"/>
                    <a:pt x="371486" y="143395"/>
                    <a:pt x="366093" y="146413"/>
                  </a:cubicBezTo>
                  <a:cubicBezTo>
                    <a:pt x="361506" y="146400"/>
                    <a:pt x="354287" y="146311"/>
                    <a:pt x="350959" y="146459"/>
                  </a:cubicBezTo>
                  <a:cubicBezTo>
                    <a:pt x="336355" y="147096"/>
                    <a:pt x="331462" y="158113"/>
                    <a:pt x="335419" y="166164"/>
                  </a:cubicBezTo>
                  <a:lnTo>
                    <a:pt x="343842" y="183298"/>
                  </a:lnTo>
                  <a:cubicBezTo>
                    <a:pt x="343764" y="183303"/>
                    <a:pt x="343684" y="183303"/>
                    <a:pt x="343606" y="183303"/>
                  </a:cubicBezTo>
                  <a:cubicBezTo>
                    <a:pt x="340094" y="183346"/>
                    <a:pt x="336684" y="184056"/>
                    <a:pt x="333458" y="185416"/>
                  </a:cubicBezTo>
                  <a:cubicBezTo>
                    <a:pt x="333436" y="185221"/>
                    <a:pt x="333412" y="185035"/>
                    <a:pt x="333389" y="184864"/>
                  </a:cubicBezTo>
                  <a:cubicBezTo>
                    <a:pt x="330923" y="165945"/>
                    <a:pt x="320002" y="169070"/>
                    <a:pt x="317306" y="160160"/>
                  </a:cubicBezTo>
                  <a:cubicBezTo>
                    <a:pt x="316759" y="158363"/>
                    <a:pt x="317056" y="155541"/>
                    <a:pt x="317366" y="152555"/>
                  </a:cubicBezTo>
                  <a:cubicBezTo>
                    <a:pt x="317955" y="146924"/>
                    <a:pt x="318682" y="139922"/>
                    <a:pt x="314474" y="133373"/>
                  </a:cubicBezTo>
                  <a:cubicBezTo>
                    <a:pt x="311560" y="128831"/>
                    <a:pt x="307279" y="126315"/>
                    <a:pt x="304156" y="124477"/>
                  </a:cubicBezTo>
                  <a:lnTo>
                    <a:pt x="255925" y="96110"/>
                  </a:lnTo>
                  <a:cubicBezTo>
                    <a:pt x="243210" y="88636"/>
                    <a:pt x="227739" y="99885"/>
                    <a:pt x="230811" y="114315"/>
                  </a:cubicBezTo>
                  <a:cubicBezTo>
                    <a:pt x="231881" y="119342"/>
                    <a:pt x="234240" y="124676"/>
                    <a:pt x="237447" y="129333"/>
                  </a:cubicBezTo>
                  <a:cubicBezTo>
                    <a:pt x="240806" y="134213"/>
                    <a:pt x="243280" y="141654"/>
                    <a:pt x="245903" y="149533"/>
                  </a:cubicBezTo>
                  <a:cubicBezTo>
                    <a:pt x="258672" y="187928"/>
                    <a:pt x="269103" y="183763"/>
                    <a:pt x="274482" y="191521"/>
                  </a:cubicBezTo>
                  <a:cubicBezTo>
                    <a:pt x="252005" y="198402"/>
                    <a:pt x="259693" y="213011"/>
                    <a:pt x="242340" y="217083"/>
                  </a:cubicBezTo>
                  <a:cubicBezTo>
                    <a:pt x="238896" y="217891"/>
                    <a:pt x="236543" y="218003"/>
                    <a:pt x="235449" y="217473"/>
                  </a:cubicBezTo>
                  <a:cubicBezTo>
                    <a:pt x="234309" y="216828"/>
                    <a:pt x="232085" y="214947"/>
                    <a:pt x="229922" y="212859"/>
                  </a:cubicBezTo>
                  <a:cubicBezTo>
                    <a:pt x="236705" y="209455"/>
                    <a:pt x="241815" y="204321"/>
                    <a:pt x="247056" y="201025"/>
                  </a:cubicBezTo>
                  <a:cubicBezTo>
                    <a:pt x="249637" y="199399"/>
                    <a:pt x="251208" y="196568"/>
                    <a:pt x="251222" y="193513"/>
                  </a:cubicBezTo>
                  <a:cubicBezTo>
                    <a:pt x="251300" y="175870"/>
                    <a:pt x="246654" y="169204"/>
                    <a:pt x="241278" y="161488"/>
                  </a:cubicBezTo>
                  <a:cubicBezTo>
                    <a:pt x="227401" y="141576"/>
                    <a:pt x="225330" y="121770"/>
                    <a:pt x="213820" y="105740"/>
                  </a:cubicBezTo>
                  <a:cubicBezTo>
                    <a:pt x="207912" y="97513"/>
                    <a:pt x="196791" y="94444"/>
                    <a:pt x="187376" y="98446"/>
                  </a:cubicBezTo>
                  <a:cubicBezTo>
                    <a:pt x="177058" y="102828"/>
                    <a:pt x="165802" y="104476"/>
                    <a:pt x="154839" y="103214"/>
                  </a:cubicBezTo>
                  <a:cubicBezTo>
                    <a:pt x="146300" y="102234"/>
                    <a:pt x="132010" y="100591"/>
                    <a:pt x="125551" y="112499"/>
                  </a:cubicBezTo>
                  <a:cubicBezTo>
                    <a:pt x="123322" y="116607"/>
                    <a:pt x="123211" y="120762"/>
                    <a:pt x="122627" y="122922"/>
                  </a:cubicBezTo>
                  <a:cubicBezTo>
                    <a:pt x="118549" y="124235"/>
                    <a:pt x="97726" y="121222"/>
                    <a:pt x="83116" y="146242"/>
                  </a:cubicBezTo>
                  <a:cubicBezTo>
                    <a:pt x="80021" y="151544"/>
                    <a:pt x="77579" y="157523"/>
                    <a:pt x="75425" y="165063"/>
                  </a:cubicBezTo>
                  <a:cubicBezTo>
                    <a:pt x="73984" y="170119"/>
                    <a:pt x="68979" y="167574"/>
                    <a:pt x="58183" y="165597"/>
                  </a:cubicBezTo>
                  <a:cubicBezTo>
                    <a:pt x="52567" y="164571"/>
                    <a:pt x="47257" y="163595"/>
                    <a:pt x="42151" y="162124"/>
                  </a:cubicBezTo>
                  <a:cubicBezTo>
                    <a:pt x="31957" y="159185"/>
                    <a:pt x="20304" y="152421"/>
                    <a:pt x="18182" y="142240"/>
                  </a:cubicBezTo>
                  <a:cubicBezTo>
                    <a:pt x="16959" y="136366"/>
                    <a:pt x="18914" y="129203"/>
                    <a:pt x="20638" y="122884"/>
                  </a:cubicBezTo>
                  <a:lnTo>
                    <a:pt x="30966" y="85010"/>
                  </a:lnTo>
                  <a:cubicBezTo>
                    <a:pt x="31550" y="82856"/>
                    <a:pt x="33880" y="81704"/>
                    <a:pt x="35928" y="82554"/>
                  </a:cubicBezTo>
                  <a:lnTo>
                    <a:pt x="62923" y="93784"/>
                  </a:lnTo>
                  <a:cubicBezTo>
                    <a:pt x="71301" y="97271"/>
                    <a:pt x="90919" y="105433"/>
                    <a:pt x="105348" y="93928"/>
                  </a:cubicBezTo>
                  <a:cubicBezTo>
                    <a:pt x="113281" y="87605"/>
                    <a:pt x="120792" y="74429"/>
                    <a:pt x="111548" y="47567"/>
                  </a:cubicBezTo>
                  <a:cubicBezTo>
                    <a:pt x="107762" y="36573"/>
                    <a:pt x="104477" y="25325"/>
                    <a:pt x="109217" y="18983"/>
                  </a:cubicBezTo>
                  <a:cubicBezTo>
                    <a:pt x="110821" y="17613"/>
                    <a:pt x="116325" y="17469"/>
                    <a:pt x="125588" y="18555"/>
                  </a:cubicBezTo>
                  <a:cubicBezTo>
                    <a:pt x="130471" y="19132"/>
                    <a:pt x="134887" y="15630"/>
                    <a:pt x="135457" y="10737"/>
                  </a:cubicBezTo>
                  <a:cubicBezTo>
                    <a:pt x="136027" y="5849"/>
                    <a:pt x="132538" y="1419"/>
                    <a:pt x="127654" y="849"/>
                  </a:cubicBezTo>
                  <a:cubicBezTo>
                    <a:pt x="115806" y="-544"/>
                    <a:pt x="103597" y="-1213"/>
                    <a:pt x="95998" y="7023"/>
                  </a:cubicBezTo>
                  <a:cubicBezTo>
                    <a:pt x="95868" y="7167"/>
                    <a:pt x="95743" y="7315"/>
                    <a:pt x="95618" y="7464"/>
                  </a:cubicBezTo>
                  <a:cubicBezTo>
                    <a:pt x="83909" y="21958"/>
                    <a:pt x="90678" y="41624"/>
                    <a:pt x="94724" y="53380"/>
                  </a:cubicBezTo>
                  <a:cubicBezTo>
                    <a:pt x="96855" y="59568"/>
                    <a:pt x="101076" y="74554"/>
                    <a:pt x="94270" y="79977"/>
                  </a:cubicBezTo>
                  <a:cubicBezTo>
                    <a:pt x="88760" y="84369"/>
                    <a:pt x="78270" y="80864"/>
                    <a:pt x="69744" y="77322"/>
                  </a:cubicBezTo>
                  <a:lnTo>
                    <a:pt x="42749" y="66091"/>
                  </a:lnTo>
                  <a:cubicBezTo>
                    <a:pt x="30808" y="61129"/>
                    <a:pt x="17213" y="67800"/>
                    <a:pt x="13798" y="80316"/>
                  </a:cubicBezTo>
                  <a:lnTo>
                    <a:pt x="3470" y="118186"/>
                  </a:lnTo>
                  <a:cubicBezTo>
                    <a:pt x="1330" y="126037"/>
                    <a:pt x="-1335" y="135814"/>
                    <a:pt x="764" y="145884"/>
                  </a:cubicBezTo>
                  <a:cubicBezTo>
                    <a:pt x="3943" y="161121"/>
                    <a:pt x="17575" y="173595"/>
                    <a:pt x="37235" y="179260"/>
                  </a:cubicBezTo>
                  <a:cubicBezTo>
                    <a:pt x="47128" y="182110"/>
                    <a:pt x="57043" y="183244"/>
                    <a:pt x="66236" y="185378"/>
                  </a:cubicBezTo>
                  <a:cubicBezTo>
                    <a:pt x="77751" y="188049"/>
                    <a:pt x="89298" y="181284"/>
                    <a:pt x="92532" y="169970"/>
                  </a:cubicBezTo>
                  <a:cubicBezTo>
                    <a:pt x="94260" y="163902"/>
                    <a:pt x="96151" y="159227"/>
                    <a:pt x="98477" y="155248"/>
                  </a:cubicBezTo>
                  <a:cubicBezTo>
                    <a:pt x="111326" y="133242"/>
                    <a:pt x="126793" y="147346"/>
                    <a:pt x="136893" y="133753"/>
                  </a:cubicBezTo>
                  <a:cubicBezTo>
                    <a:pt x="140680" y="128655"/>
                    <a:pt x="140425" y="122638"/>
                    <a:pt x="141166" y="121027"/>
                  </a:cubicBezTo>
                  <a:cubicBezTo>
                    <a:pt x="142718" y="119769"/>
                    <a:pt x="150053" y="120609"/>
                    <a:pt x="152810" y="120930"/>
                  </a:cubicBezTo>
                  <a:cubicBezTo>
                    <a:pt x="166827" y="122540"/>
                    <a:pt x="181181" y="120443"/>
                    <a:pt x="194326" y="114858"/>
                  </a:cubicBezTo>
                  <a:cubicBezTo>
                    <a:pt x="196157" y="114082"/>
                    <a:pt x="198283" y="114625"/>
                    <a:pt x="199382" y="116152"/>
                  </a:cubicBezTo>
                  <a:cubicBezTo>
                    <a:pt x="209075" y="129654"/>
                    <a:pt x="211183" y="149435"/>
                    <a:pt x="226692" y="171693"/>
                  </a:cubicBezTo>
                  <a:cubicBezTo>
                    <a:pt x="230700" y="177450"/>
                    <a:pt x="232836" y="180514"/>
                    <a:pt x="233322" y="188870"/>
                  </a:cubicBezTo>
                  <a:cubicBezTo>
                    <a:pt x="226711" y="193763"/>
                    <a:pt x="221744" y="198554"/>
                    <a:pt x="216854" y="198113"/>
                  </a:cubicBezTo>
                  <a:cubicBezTo>
                    <a:pt x="210345" y="197543"/>
                    <a:pt x="205340" y="203907"/>
                    <a:pt x="207328" y="211308"/>
                  </a:cubicBezTo>
                  <a:cubicBezTo>
                    <a:pt x="209613" y="219795"/>
                    <a:pt x="222814" y="231132"/>
                    <a:pt x="227549" y="233444"/>
                  </a:cubicBezTo>
                  <a:cubicBezTo>
                    <a:pt x="233568" y="236387"/>
                    <a:pt x="239907" y="235965"/>
                    <a:pt x="246399" y="234443"/>
                  </a:cubicBezTo>
                  <a:cubicBezTo>
                    <a:pt x="263830" y="230352"/>
                    <a:pt x="271559" y="215733"/>
                    <a:pt x="274107" y="210914"/>
                  </a:cubicBezTo>
                  <a:cubicBezTo>
                    <a:pt x="274834" y="210473"/>
                    <a:pt x="276109" y="209888"/>
                    <a:pt x="277476" y="209353"/>
                  </a:cubicBezTo>
                  <a:cubicBezTo>
                    <a:pt x="282002" y="210171"/>
                    <a:pt x="286789" y="208453"/>
                    <a:pt x="289653" y="204437"/>
                  </a:cubicBezTo>
                  <a:cubicBezTo>
                    <a:pt x="293762" y="198666"/>
                    <a:pt x="294119" y="190332"/>
                    <a:pt x="290543" y="183698"/>
                  </a:cubicBezTo>
                  <a:cubicBezTo>
                    <a:pt x="287202" y="177504"/>
                    <a:pt x="281873" y="173907"/>
                    <a:pt x="276336" y="170137"/>
                  </a:cubicBezTo>
                  <a:cubicBezTo>
                    <a:pt x="270085" y="165847"/>
                    <a:pt x="266374" y="154691"/>
                    <a:pt x="262787" y="143897"/>
                  </a:cubicBezTo>
                  <a:cubicBezTo>
                    <a:pt x="259887" y="135187"/>
                    <a:pt x="256893" y="126176"/>
                    <a:pt x="252097" y="119213"/>
                  </a:cubicBezTo>
                  <a:cubicBezTo>
                    <a:pt x="250675" y="117151"/>
                    <a:pt x="249494" y="114778"/>
                    <a:pt x="248757" y="112569"/>
                  </a:cubicBezTo>
                  <a:lnTo>
                    <a:pt x="295153" y="139854"/>
                  </a:lnTo>
                  <a:cubicBezTo>
                    <a:pt x="300333" y="142903"/>
                    <a:pt x="300509" y="142671"/>
                    <a:pt x="299676" y="150708"/>
                  </a:cubicBezTo>
                  <a:cubicBezTo>
                    <a:pt x="299217" y="155109"/>
                    <a:pt x="298693" y="160100"/>
                    <a:pt x="300282" y="165336"/>
                  </a:cubicBezTo>
                  <a:cubicBezTo>
                    <a:pt x="302900" y="173990"/>
                    <a:pt x="309800" y="178763"/>
                    <a:pt x="315077" y="183480"/>
                  </a:cubicBezTo>
                  <a:cubicBezTo>
                    <a:pt x="316226" y="186400"/>
                    <a:pt x="315174" y="195709"/>
                    <a:pt x="322148" y="201016"/>
                  </a:cubicBezTo>
                  <a:cubicBezTo>
                    <a:pt x="325577" y="203624"/>
                    <a:pt x="333329" y="204939"/>
                    <a:pt x="340242" y="201907"/>
                  </a:cubicBezTo>
                  <a:cubicBezTo>
                    <a:pt x="344144" y="200198"/>
                    <a:pt x="354202" y="202348"/>
                    <a:pt x="360486" y="194423"/>
                  </a:cubicBezTo>
                  <a:cubicBezTo>
                    <a:pt x="364494" y="189362"/>
                    <a:pt x="364336" y="182431"/>
                    <a:pt x="360546" y="176934"/>
                  </a:cubicBezTo>
                  <a:lnTo>
                    <a:pt x="354296" y="164223"/>
                  </a:lnTo>
                  <a:cubicBezTo>
                    <a:pt x="358109" y="164181"/>
                    <a:pt x="363637" y="164250"/>
                    <a:pt x="367506" y="164250"/>
                  </a:cubicBezTo>
                  <a:cubicBezTo>
                    <a:pt x="369503" y="164250"/>
                    <a:pt x="374812" y="164250"/>
                    <a:pt x="388621" y="150801"/>
                  </a:cubicBezTo>
                  <a:cubicBezTo>
                    <a:pt x="397726" y="141929"/>
                    <a:pt x="402874" y="134430"/>
                    <a:pt x="403925" y="128507"/>
                  </a:cubicBezTo>
                  <a:cubicBezTo>
                    <a:pt x="410153" y="93422"/>
                    <a:pt x="409963" y="93914"/>
                    <a:pt x="410802" y="91482"/>
                  </a:cubicBezTo>
                  <a:cubicBezTo>
                    <a:pt x="413606" y="92340"/>
                    <a:pt x="417655" y="92990"/>
                    <a:pt x="422099" y="90976"/>
                  </a:cubicBezTo>
                  <a:cubicBezTo>
                    <a:pt x="428145" y="88236"/>
                    <a:pt x="430170" y="83306"/>
                    <a:pt x="431246" y="80465"/>
                  </a:cubicBezTo>
                  <a:cubicBezTo>
                    <a:pt x="431523" y="80604"/>
                    <a:pt x="431778" y="80818"/>
                    <a:pt x="431973" y="81096"/>
                  </a:cubicBezTo>
                  <a:cubicBezTo>
                    <a:pt x="435860" y="86737"/>
                    <a:pt x="440976" y="87211"/>
                    <a:pt x="443677" y="86983"/>
                  </a:cubicBezTo>
                  <a:cubicBezTo>
                    <a:pt x="446161" y="86783"/>
                    <a:pt x="448565" y="85845"/>
                    <a:pt x="450646" y="84272"/>
                  </a:cubicBezTo>
                  <a:cubicBezTo>
                    <a:pt x="458393" y="78390"/>
                    <a:pt x="463676" y="70980"/>
                    <a:pt x="469746" y="65576"/>
                  </a:cubicBezTo>
                  <a:cubicBezTo>
                    <a:pt x="473003" y="62679"/>
                    <a:pt x="477242" y="60228"/>
                    <a:pt x="480111" y="59039"/>
                  </a:cubicBezTo>
                  <a:cubicBezTo>
                    <a:pt x="480235" y="60009"/>
                    <a:pt x="480235" y="61222"/>
                    <a:pt x="479921" y="62637"/>
                  </a:cubicBezTo>
                  <a:cubicBezTo>
                    <a:pt x="478604" y="68584"/>
                    <a:pt x="472493" y="74912"/>
                    <a:pt x="462716" y="80455"/>
                  </a:cubicBezTo>
                  <a:cubicBezTo>
                    <a:pt x="458120" y="83065"/>
                    <a:pt x="448264" y="90878"/>
                    <a:pt x="456067" y="107085"/>
                  </a:cubicBezTo>
                  <a:cubicBezTo>
                    <a:pt x="458884" y="112940"/>
                    <a:pt x="464834" y="116641"/>
                    <a:pt x="471599" y="116738"/>
                  </a:cubicBezTo>
                  <a:cubicBezTo>
                    <a:pt x="475519" y="116789"/>
                    <a:pt x="479082" y="115480"/>
                    <a:pt x="482515" y="114213"/>
                  </a:cubicBezTo>
                  <a:cubicBezTo>
                    <a:pt x="488238" y="112090"/>
                    <a:pt x="491496" y="111078"/>
                    <a:pt x="495364" y="113483"/>
                  </a:cubicBezTo>
                  <a:cubicBezTo>
                    <a:pt x="495971" y="115647"/>
                    <a:pt x="496389" y="119018"/>
                    <a:pt x="495596" y="120730"/>
                  </a:cubicBezTo>
                  <a:cubicBezTo>
                    <a:pt x="495453" y="121042"/>
                    <a:pt x="495258" y="121464"/>
                    <a:pt x="493965" y="121831"/>
                  </a:cubicBezTo>
                  <a:cubicBezTo>
                    <a:pt x="481866" y="125257"/>
                    <a:pt x="474833" y="125957"/>
                    <a:pt x="464194" y="127012"/>
                  </a:cubicBezTo>
                  <a:cubicBezTo>
                    <a:pt x="459320" y="127499"/>
                    <a:pt x="453796" y="128047"/>
                    <a:pt x="446846" y="128952"/>
                  </a:cubicBezTo>
                  <a:cubicBezTo>
                    <a:pt x="437255" y="130202"/>
                    <a:pt x="422770" y="132082"/>
                    <a:pt x="413281" y="142384"/>
                  </a:cubicBezTo>
                  <a:cubicBezTo>
                    <a:pt x="410612" y="145280"/>
                    <a:pt x="408675" y="148493"/>
                    <a:pt x="406965" y="151330"/>
                  </a:cubicBezTo>
                  <a:cubicBezTo>
                    <a:pt x="399584" y="163582"/>
                    <a:pt x="399408" y="157287"/>
                    <a:pt x="390585" y="165030"/>
                  </a:cubicBezTo>
                  <a:cubicBezTo>
                    <a:pt x="383798" y="170982"/>
                    <a:pt x="381180" y="181261"/>
                    <a:pt x="383922" y="191215"/>
                  </a:cubicBezTo>
                  <a:cubicBezTo>
                    <a:pt x="386489" y="200519"/>
                    <a:pt x="397559" y="216744"/>
                    <a:pt x="405960" y="220885"/>
                  </a:cubicBezTo>
                  <a:cubicBezTo>
                    <a:pt x="417057" y="226345"/>
                    <a:pt x="432450" y="221596"/>
                    <a:pt x="444192" y="217835"/>
                  </a:cubicBezTo>
                  <a:cubicBezTo>
                    <a:pt x="475296" y="207886"/>
                    <a:pt x="469574" y="217608"/>
                    <a:pt x="484763" y="217733"/>
                  </a:cubicBezTo>
                  <a:lnTo>
                    <a:pt x="484938" y="217733"/>
                  </a:lnTo>
                  <a:cubicBezTo>
                    <a:pt x="495906" y="217733"/>
                    <a:pt x="500985" y="210709"/>
                    <a:pt x="515140" y="202742"/>
                  </a:cubicBezTo>
                  <a:cubicBezTo>
                    <a:pt x="519427" y="200333"/>
                    <a:pt x="520947" y="194901"/>
                    <a:pt x="518541" y="190607"/>
                  </a:cubicBezTo>
                  <a:cubicBezTo>
                    <a:pt x="516137" y="186308"/>
                    <a:pt x="510716" y="184784"/>
                    <a:pt x="506430" y="187194"/>
                  </a:cubicBez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68" name="CustomShape 9">
              <a:extLst>
                <a:ext uri="{FF2B5EF4-FFF2-40B4-BE49-F238E27FC236}">
                  <a16:creationId xmlns:a16="http://schemas.microsoft.com/office/drawing/2014/main" id="{5C757992-38F5-4F24-BDAD-1ED35408DC5A}"/>
                </a:ext>
              </a:extLst>
            </p:cNvPr>
            <p:cNvSpPr/>
            <p:nvPr/>
          </p:nvSpPr>
          <p:spPr>
            <a:xfrm>
              <a:off x="6262560" y="2970000"/>
              <a:ext cx="451080" cy="320400"/>
            </a:xfrm>
            <a:custGeom>
              <a:avLst/>
              <a:gdLst/>
              <a:ahLst/>
              <a:cxnLst/>
              <a:rect l="l" t="t" r="r" b="b"/>
              <a:pathLst>
                <a:path w="451574" h="320860">
                  <a:moveTo>
                    <a:pt x="442623" y="0"/>
                  </a:moveTo>
                  <a:cubicBezTo>
                    <a:pt x="422889" y="125"/>
                    <a:pt x="384008" y="302"/>
                    <a:pt x="378114" y="51"/>
                  </a:cubicBezTo>
                  <a:cubicBezTo>
                    <a:pt x="362481" y="-608"/>
                    <a:pt x="346986" y="5172"/>
                    <a:pt x="335597" y="15934"/>
                  </a:cubicBezTo>
                  <a:lnTo>
                    <a:pt x="283104" y="65540"/>
                  </a:lnTo>
                  <a:cubicBezTo>
                    <a:pt x="279660" y="68794"/>
                    <a:pt x="273896" y="74240"/>
                    <a:pt x="273276" y="82397"/>
                  </a:cubicBezTo>
                  <a:cubicBezTo>
                    <a:pt x="272525" y="92277"/>
                    <a:pt x="279239" y="96019"/>
                    <a:pt x="274346" y="101418"/>
                  </a:cubicBezTo>
                  <a:cubicBezTo>
                    <a:pt x="265561" y="111117"/>
                    <a:pt x="247059" y="101089"/>
                    <a:pt x="251113" y="96585"/>
                  </a:cubicBezTo>
                  <a:cubicBezTo>
                    <a:pt x="254793" y="92504"/>
                    <a:pt x="257851" y="87908"/>
                    <a:pt x="260209" y="82927"/>
                  </a:cubicBezTo>
                  <a:cubicBezTo>
                    <a:pt x="265523" y="71715"/>
                    <a:pt x="259769" y="58284"/>
                    <a:pt x="247949" y="54351"/>
                  </a:cubicBezTo>
                  <a:cubicBezTo>
                    <a:pt x="212470" y="42540"/>
                    <a:pt x="194028" y="34546"/>
                    <a:pt x="174030" y="38752"/>
                  </a:cubicBezTo>
                  <a:cubicBezTo>
                    <a:pt x="148406" y="44142"/>
                    <a:pt x="133268" y="67406"/>
                    <a:pt x="120813" y="89900"/>
                  </a:cubicBezTo>
                  <a:cubicBezTo>
                    <a:pt x="95912" y="134850"/>
                    <a:pt x="89346" y="126772"/>
                    <a:pt x="72221" y="138940"/>
                  </a:cubicBezTo>
                  <a:cubicBezTo>
                    <a:pt x="68092" y="141874"/>
                    <a:pt x="41036" y="170496"/>
                    <a:pt x="47890" y="186796"/>
                  </a:cubicBezTo>
                  <a:cubicBezTo>
                    <a:pt x="51467" y="195315"/>
                    <a:pt x="59655" y="201063"/>
                    <a:pt x="69259" y="201796"/>
                  </a:cubicBezTo>
                  <a:cubicBezTo>
                    <a:pt x="77253" y="202414"/>
                    <a:pt x="84152" y="200274"/>
                    <a:pt x="90139" y="197028"/>
                  </a:cubicBezTo>
                  <a:cubicBezTo>
                    <a:pt x="89601" y="212094"/>
                    <a:pt x="90667" y="230535"/>
                    <a:pt x="97808" y="239634"/>
                  </a:cubicBezTo>
                  <a:cubicBezTo>
                    <a:pt x="103831" y="247308"/>
                    <a:pt x="114288" y="249332"/>
                    <a:pt x="124747" y="240294"/>
                  </a:cubicBezTo>
                  <a:cubicBezTo>
                    <a:pt x="137411" y="229346"/>
                    <a:pt x="150926" y="200571"/>
                    <a:pt x="151395" y="187882"/>
                  </a:cubicBezTo>
                  <a:cubicBezTo>
                    <a:pt x="151797" y="176959"/>
                    <a:pt x="146019" y="171782"/>
                    <a:pt x="142915" y="169001"/>
                  </a:cubicBezTo>
                  <a:cubicBezTo>
                    <a:pt x="142698" y="168806"/>
                    <a:pt x="142443" y="168579"/>
                    <a:pt x="142210" y="168360"/>
                  </a:cubicBezTo>
                  <a:cubicBezTo>
                    <a:pt x="143184" y="161090"/>
                    <a:pt x="146186" y="157413"/>
                    <a:pt x="151024" y="140412"/>
                  </a:cubicBezTo>
                  <a:cubicBezTo>
                    <a:pt x="154096" y="129631"/>
                    <a:pt x="156746" y="120318"/>
                    <a:pt x="164985" y="115156"/>
                  </a:cubicBezTo>
                  <a:cubicBezTo>
                    <a:pt x="168233" y="113118"/>
                    <a:pt x="172268" y="113289"/>
                    <a:pt x="174798" y="115569"/>
                  </a:cubicBezTo>
                  <a:cubicBezTo>
                    <a:pt x="175661" y="116353"/>
                    <a:pt x="177959" y="118429"/>
                    <a:pt x="174831" y="125272"/>
                  </a:cubicBezTo>
                  <a:cubicBezTo>
                    <a:pt x="171420" y="132738"/>
                    <a:pt x="164776" y="139626"/>
                    <a:pt x="160731" y="149131"/>
                  </a:cubicBezTo>
                  <a:cubicBezTo>
                    <a:pt x="155601" y="161178"/>
                    <a:pt x="156950" y="177845"/>
                    <a:pt x="169548" y="185004"/>
                  </a:cubicBezTo>
                  <a:cubicBezTo>
                    <a:pt x="188959" y="196031"/>
                    <a:pt x="205241" y="173898"/>
                    <a:pt x="217640" y="175724"/>
                  </a:cubicBezTo>
                  <a:cubicBezTo>
                    <a:pt x="215440" y="186406"/>
                    <a:pt x="212548" y="197711"/>
                    <a:pt x="206191" y="206068"/>
                  </a:cubicBezTo>
                  <a:cubicBezTo>
                    <a:pt x="198592" y="216054"/>
                    <a:pt x="187105" y="218640"/>
                    <a:pt x="180382" y="215367"/>
                  </a:cubicBezTo>
                  <a:cubicBezTo>
                    <a:pt x="178741" y="214568"/>
                    <a:pt x="176889" y="214295"/>
                    <a:pt x="175086" y="214587"/>
                  </a:cubicBezTo>
                  <a:cubicBezTo>
                    <a:pt x="167084" y="215873"/>
                    <a:pt x="158581" y="223329"/>
                    <a:pt x="157627" y="237081"/>
                  </a:cubicBezTo>
                  <a:cubicBezTo>
                    <a:pt x="157168" y="243631"/>
                    <a:pt x="158401" y="250084"/>
                    <a:pt x="157367" y="254500"/>
                  </a:cubicBezTo>
                  <a:cubicBezTo>
                    <a:pt x="154466" y="266886"/>
                    <a:pt x="133569" y="269570"/>
                    <a:pt x="121369" y="270066"/>
                  </a:cubicBezTo>
                  <a:lnTo>
                    <a:pt x="86029" y="271510"/>
                  </a:lnTo>
                  <a:cubicBezTo>
                    <a:pt x="85885" y="263762"/>
                    <a:pt x="91594" y="246487"/>
                    <a:pt x="81599" y="236992"/>
                  </a:cubicBezTo>
                  <a:cubicBezTo>
                    <a:pt x="72295" y="228148"/>
                    <a:pt x="49512" y="230079"/>
                    <a:pt x="44359" y="243176"/>
                  </a:cubicBezTo>
                  <a:cubicBezTo>
                    <a:pt x="42516" y="247870"/>
                    <a:pt x="42839" y="253005"/>
                    <a:pt x="43155" y="257973"/>
                  </a:cubicBezTo>
                  <a:cubicBezTo>
                    <a:pt x="43771" y="267749"/>
                    <a:pt x="43817" y="266974"/>
                    <a:pt x="37006" y="271436"/>
                  </a:cubicBezTo>
                  <a:cubicBezTo>
                    <a:pt x="14376" y="286259"/>
                    <a:pt x="17026" y="295569"/>
                    <a:pt x="11233" y="300847"/>
                  </a:cubicBezTo>
                  <a:cubicBezTo>
                    <a:pt x="9904" y="302058"/>
                    <a:pt x="7722" y="302917"/>
                    <a:pt x="5970" y="303531"/>
                  </a:cubicBezTo>
                  <a:cubicBezTo>
                    <a:pt x="1332" y="305146"/>
                    <a:pt x="-1120" y="310229"/>
                    <a:pt x="498" y="314882"/>
                  </a:cubicBezTo>
                  <a:cubicBezTo>
                    <a:pt x="2115" y="319520"/>
                    <a:pt x="7179" y="321985"/>
                    <a:pt x="11826" y="320360"/>
                  </a:cubicBezTo>
                  <a:cubicBezTo>
                    <a:pt x="15177" y="319194"/>
                    <a:pt x="19495" y="317416"/>
                    <a:pt x="23207" y="314037"/>
                  </a:cubicBezTo>
                  <a:cubicBezTo>
                    <a:pt x="33498" y="304659"/>
                    <a:pt x="27739" y="298809"/>
                    <a:pt x="46746" y="286358"/>
                  </a:cubicBezTo>
                  <a:cubicBezTo>
                    <a:pt x="67611" y="272694"/>
                    <a:pt x="59354" y="261687"/>
                    <a:pt x="60781" y="250340"/>
                  </a:cubicBezTo>
                  <a:cubicBezTo>
                    <a:pt x="62648" y="249356"/>
                    <a:pt x="67101" y="249091"/>
                    <a:pt x="69084" y="249861"/>
                  </a:cubicBezTo>
                  <a:cubicBezTo>
                    <a:pt x="71169" y="253957"/>
                    <a:pt x="68027" y="263576"/>
                    <a:pt x="68245" y="272096"/>
                  </a:cubicBezTo>
                  <a:cubicBezTo>
                    <a:pt x="68537" y="283358"/>
                    <a:pt x="74376" y="289834"/>
                    <a:pt x="86659" y="289329"/>
                  </a:cubicBezTo>
                  <a:lnTo>
                    <a:pt x="122096" y="287880"/>
                  </a:lnTo>
                  <a:cubicBezTo>
                    <a:pt x="160253" y="286325"/>
                    <a:pt x="171755" y="271083"/>
                    <a:pt x="174687" y="258576"/>
                  </a:cubicBezTo>
                  <a:cubicBezTo>
                    <a:pt x="176527" y="250744"/>
                    <a:pt x="174970" y="244151"/>
                    <a:pt x="175373" y="238321"/>
                  </a:cubicBezTo>
                  <a:cubicBezTo>
                    <a:pt x="175540" y="235947"/>
                    <a:pt x="176300" y="234151"/>
                    <a:pt x="176972" y="233129"/>
                  </a:cubicBezTo>
                  <a:cubicBezTo>
                    <a:pt x="192684" y="238004"/>
                    <a:pt x="210328" y="230038"/>
                    <a:pt x="220342" y="216876"/>
                  </a:cubicBezTo>
                  <a:cubicBezTo>
                    <a:pt x="230234" y="203872"/>
                    <a:pt x="233501" y="187339"/>
                    <a:pt x="236123" y="174052"/>
                  </a:cubicBezTo>
                  <a:cubicBezTo>
                    <a:pt x="237402" y="167566"/>
                    <a:pt x="229762" y="157344"/>
                    <a:pt x="215324" y="157854"/>
                  </a:cubicBezTo>
                  <a:cubicBezTo>
                    <a:pt x="197966" y="158476"/>
                    <a:pt x="185414" y="173523"/>
                    <a:pt x="178325" y="169497"/>
                  </a:cubicBezTo>
                  <a:cubicBezTo>
                    <a:pt x="175411" y="167841"/>
                    <a:pt x="174827" y="161465"/>
                    <a:pt x="177101" y="156122"/>
                  </a:cubicBezTo>
                  <a:cubicBezTo>
                    <a:pt x="180215" y="148810"/>
                    <a:pt x="186823" y="141851"/>
                    <a:pt x="191011" y="132692"/>
                  </a:cubicBezTo>
                  <a:cubicBezTo>
                    <a:pt x="196456" y="120778"/>
                    <a:pt x="194885" y="109710"/>
                    <a:pt x="186711" y="102328"/>
                  </a:cubicBezTo>
                  <a:cubicBezTo>
                    <a:pt x="178316" y="94747"/>
                    <a:pt x="165504" y="93809"/>
                    <a:pt x="155551" y="100039"/>
                  </a:cubicBezTo>
                  <a:cubicBezTo>
                    <a:pt x="141512" y="108837"/>
                    <a:pt x="137475" y="123016"/>
                    <a:pt x="133916" y="135523"/>
                  </a:cubicBezTo>
                  <a:cubicBezTo>
                    <a:pt x="129140" y="152302"/>
                    <a:pt x="125248" y="157432"/>
                    <a:pt x="124363" y="167952"/>
                  </a:cubicBezTo>
                  <a:cubicBezTo>
                    <a:pt x="123325" y="180259"/>
                    <a:pt x="133833" y="181188"/>
                    <a:pt x="133610" y="187223"/>
                  </a:cubicBezTo>
                  <a:cubicBezTo>
                    <a:pt x="133287" y="196090"/>
                    <a:pt x="119932" y="223083"/>
                    <a:pt x="111384" y="228111"/>
                  </a:cubicBezTo>
                  <a:cubicBezTo>
                    <a:pt x="108386" y="223584"/>
                    <a:pt x="106129" y="204958"/>
                    <a:pt x="109442" y="179164"/>
                  </a:cubicBezTo>
                  <a:cubicBezTo>
                    <a:pt x="110489" y="171016"/>
                    <a:pt x="100842" y="165904"/>
                    <a:pt x="94712" y="171365"/>
                  </a:cubicBezTo>
                  <a:cubicBezTo>
                    <a:pt x="85922" y="179183"/>
                    <a:pt x="79055" y="184660"/>
                    <a:pt x="70618" y="184020"/>
                  </a:cubicBezTo>
                  <a:cubicBezTo>
                    <a:pt x="67953" y="183815"/>
                    <a:pt x="65627" y="182413"/>
                    <a:pt x="64529" y="180384"/>
                  </a:cubicBezTo>
                  <a:cubicBezTo>
                    <a:pt x="64979" y="174484"/>
                    <a:pt x="77995" y="156911"/>
                    <a:pt x="82516" y="153476"/>
                  </a:cubicBezTo>
                  <a:cubicBezTo>
                    <a:pt x="97474" y="142849"/>
                    <a:pt x="108664" y="148564"/>
                    <a:pt x="136368" y="98549"/>
                  </a:cubicBezTo>
                  <a:cubicBezTo>
                    <a:pt x="145922" y="81302"/>
                    <a:pt x="158386" y="60257"/>
                    <a:pt x="177681" y="56199"/>
                  </a:cubicBezTo>
                  <a:cubicBezTo>
                    <a:pt x="192397" y="53107"/>
                    <a:pt x="208090" y="59867"/>
                    <a:pt x="242338" y="71264"/>
                  </a:cubicBezTo>
                  <a:cubicBezTo>
                    <a:pt x="243987" y="71812"/>
                    <a:pt x="244881" y="73706"/>
                    <a:pt x="244135" y="75280"/>
                  </a:cubicBezTo>
                  <a:cubicBezTo>
                    <a:pt x="239432" y="85206"/>
                    <a:pt x="231259" y="88368"/>
                    <a:pt x="232815" y="100875"/>
                  </a:cubicBezTo>
                  <a:cubicBezTo>
                    <a:pt x="235224" y="120193"/>
                    <a:pt x="269332" y="133481"/>
                    <a:pt x="287519" y="113396"/>
                  </a:cubicBezTo>
                  <a:cubicBezTo>
                    <a:pt x="299900" y="99728"/>
                    <a:pt x="290804" y="86562"/>
                    <a:pt x="291018" y="83758"/>
                  </a:cubicBezTo>
                  <a:cubicBezTo>
                    <a:pt x="291115" y="82476"/>
                    <a:pt x="294275" y="79491"/>
                    <a:pt x="295313" y="78507"/>
                  </a:cubicBezTo>
                  <a:lnTo>
                    <a:pt x="347807" y="28896"/>
                  </a:lnTo>
                  <a:cubicBezTo>
                    <a:pt x="355721" y="21416"/>
                    <a:pt x="366480" y="17396"/>
                    <a:pt x="377350" y="17860"/>
                  </a:cubicBezTo>
                  <a:cubicBezTo>
                    <a:pt x="383342" y="18120"/>
                    <a:pt x="417268" y="17967"/>
                    <a:pt x="433782" y="17879"/>
                  </a:cubicBezTo>
                  <a:lnTo>
                    <a:pt x="433782" y="60377"/>
                  </a:lnTo>
                  <a:cubicBezTo>
                    <a:pt x="433782" y="65303"/>
                    <a:pt x="437763" y="69291"/>
                    <a:pt x="442678" y="69291"/>
                  </a:cubicBezTo>
                  <a:cubicBezTo>
                    <a:pt x="447590" y="69291"/>
                    <a:pt x="451575" y="65303"/>
                    <a:pt x="451575" y="60382"/>
                  </a:cubicBezTo>
                  <a:lnTo>
                    <a:pt x="451575" y="8914"/>
                  </a:lnTo>
                  <a:cubicBezTo>
                    <a:pt x="451575" y="4155"/>
                    <a:pt x="447873" y="97"/>
                    <a:pt x="442623" y="0"/>
                  </a:cubicBez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grpSp>
      <p:grpSp>
        <p:nvGrpSpPr>
          <p:cNvPr id="52" name="Group 51">
            <a:extLst>
              <a:ext uri="{FF2B5EF4-FFF2-40B4-BE49-F238E27FC236}">
                <a16:creationId xmlns:a16="http://schemas.microsoft.com/office/drawing/2014/main" id="{29E1B81D-76FE-45F1-B01D-81946B2DE254}"/>
              </a:ext>
            </a:extLst>
          </p:cNvPr>
          <p:cNvGrpSpPr/>
          <p:nvPr/>
        </p:nvGrpSpPr>
        <p:grpSpPr>
          <a:xfrm>
            <a:off x="4586369" y="2137320"/>
            <a:ext cx="398019" cy="414926"/>
            <a:chOff x="6144840" y="1623960"/>
            <a:chExt cx="537120" cy="537120"/>
          </a:xfrm>
        </p:grpSpPr>
        <p:sp>
          <p:nvSpPr>
            <p:cNvPr id="65" name="CustomShape 14">
              <a:extLst>
                <a:ext uri="{FF2B5EF4-FFF2-40B4-BE49-F238E27FC236}">
                  <a16:creationId xmlns:a16="http://schemas.microsoft.com/office/drawing/2014/main" id="{9D1F5A70-93A6-4856-85DE-C69F03B7243A}"/>
                </a:ext>
              </a:extLst>
            </p:cNvPr>
            <p:cNvSpPr/>
            <p:nvPr/>
          </p:nvSpPr>
          <p:spPr>
            <a:xfrm>
              <a:off x="6144840" y="1623960"/>
              <a:ext cx="537120" cy="537120"/>
            </a:xfrm>
            <a:custGeom>
              <a:avLst/>
              <a:gdLst/>
              <a:ahLst/>
              <a:cxnLst/>
              <a:rect l="l" t="t" r="r" b="b"/>
              <a:pathLst>
                <a:path w="645451" h="645451">
                  <a:moveTo>
                    <a:pt x="585976" y="136174"/>
                  </a:moveTo>
                  <a:cubicBezTo>
                    <a:pt x="581590" y="130003"/>
                    <a:pt x="576988" y="123997"/>
                    <a:pt x="572193" y="118160"/>
                  </a:cubicBezTo>
                  <a:cubicBezTo>
                    <a:pt x="512950" y="46065"/>
                    <a:pt x="423133" y="0"/>
                    <a:pt x="322757" y="0"/>
                  </a:cubicBezTo>
                  <a:cubicBezTo>
                    <a:pt x="222379" y="0"/>
                    <a:pt x="132562" y="46065"/>
                    <a:pt x="73318" y="118160"/>
                  </a:cubicBezTo>
                  <a:cubicBezTo>
                    <a:pt x="68520" y="123997"/>
                    <a:pt x="63921" y="130003"/>
                    <a:pt x="59533" y="136174"/>
                  </a:cubicBezTo>
                  <a:cubicBezTo>
                    <a:pt x="22059" y="188889"/>
                    <a:pt x="0" y="253296"/>
                    <a:pt x="0" y="322756"/>
                  </a:cubicBezTo>
                  <a:cubicBezTo>
                    <a:pt x="0" y="392614"/>
                    <a:pt x="22317" y="457360"/>
                    <a:pt x="60187" y="510240"/>
                  </a:cubicBezTo>
                  <a:cubicBezTo>
                    <a:pt x="64596" y="516395"/>
                    <a:pt x="69208" y="522395"/>
                    <a:pt x="74028" y="528214"/>
                  </a:cubicBezTo>
                  <a:cubicBezTo>
                    <a:pt x="133275" y="599817"/>
                    <a:pt x="222777" y="645513"/>
                    <a:pt x="322757" y="645513"/>
                  </a:cubicBezTo>
                  <a:cubicBezTo>
                    <a:pt x="422735" y="645513"/>
                    <a:pt x="512239" y="599818"/>
                    <a:pt x="571485" y="528214"/>
                  </a:cubicBezTo>
                  <a:cubicBezTo>
                    <a:pt x="576303" y="522395"/>
                    <a:pt x="580916" y="516395"/>
                    <a:pt x="585324" y="510240"/>
                  </a:cubicBezTo>
                  <a:cubicBezTo>
                    <a:pt x="623192" y="457360"/>
                    <a:pt x="645511" y="392614"/>
                    <a:pt x="645511" y="322756"/>
                  </a:cubicBezTo>
                  <a:cubicBezTo>
                    <a:pt x="645511" y="253296"/>
                    <a:pt x="623454" y="188889"/>
                    <a:pt x="585976" y="136174"/>
                  </a:cubicBezTo>
                  <a:close/>
                  <a:moveTo>
                    <a:pt x="553694" y="131360"/>
                  </a:moveTo>
                  <a:cubicBezTo>
                    <a:pt x="548556" y="134664"/>
                    <a:pt x="543165" y="137885"/>
                    <a:pt x="537497" y="141003"/>
                  </a:cubicBezTo>
                  <a:cubicBezTo>
                    <a:pt x="520667" y="150260"/>
                    <a:pt x="502171" y="158279"/>
                    <a:pt x="482390" y="165007"/>
                  </a:cubicBezTo>
                  <a:cubicBezTo>
                    <a:pt x="474671" y="140480"/>
                    <a:pt x="465098" y="117643"/>
                    <a:pt x="453792" y="97087"/>
                  </a:cubicBezTo>
                  <a:cubicBezTo>
                    <a:pt x="439542" y="71171"/>
                    <a:pt x="423210" y="50094"/>
                    <a:pt x="405420" y="34269"/>
                  </a:cubicBezTo>
                  <a:cubicBezTo>
                    <a:pt x="464185" y="51135"/>
                    <a:pt x="515623" y="85505"/>
                    <a:pt x="553694" y="131360"/>
                  </a:cubicBezTo>
                  <a:close/>
                  <a:moveTo>
                    <a:pt x="488998" y="229855"/>
                  </a:moveTo>
                  <a:cubicBezTo>
                    <a:pt x="492254" y="229855"/>
                    <a:pt x="495338" y="230586"/>
                    <a:pt x="498121" y="231865"/>
                  </a:cubicBezTo>
                  <a:cubicBezTo>
                    <a:pt x="505683" y="235338"/>
                    <a:pt x="510959" y="242965"/>
                    <a:pt x="510959" y="251817"/>
                  </a:cubicBezTo>
                  <a:cubicBezTo>
                    <a:pt x="510959" y="258676"/>
                    <a:pt x="507795" y="264806"/>
                    <a:pt x="502854" y="268835"/>
                  </a:cubicBezTo>
                  <a:cubicBezTo>
                    <a:pt x="499072" y="271919"/>
                    <a:pt x="494248" y="273777"/>
                    <a:pt x="488998" y="273777"/>
                  </a:cubicBezTo>
                  <a:cubicBezTo>
                    <a:pt x="485939" y="273777"/>
                    <a:pt x="483028" y="273148"/>
                    <a:pt x="480380" y="272012"/>
                  </a:cubicBezTo>
                  <a:cubicBezTo>
                    <a:pt x="472543" y="268655"/>
                    <a:pt x="467034" y="260869"/>
                    <a:pt x="467034" y="251817"/>
                  </a:cubicBezTo>
                  <a:cubicBezTo>
                    <a:pt x="467034" y="244757"/>
                    <a:pt x="470398" y="238480"/>
                    <a:pt x="475589" y="234460"/>
                  </a:cubicBezTo>
                  <a:cubicBezTo>
                    <a:pt x="479303" y="231585"/>
                    <a:pt x="483947" y="229855"/>
                    <a:pt x="488998" y="229855"/>
                  </a:cubicBezTo>
                  <a:close/>
                  <a:moveTo>
                    <a:pt x="334096" y="23444"/>
                  </a:moveTo>
                  <a:cubicBezTo>
                    <a:pt x="371340" y="28449"/>
                    <a:pt x="406431" y="58030"/>
                    <a:pt x="433920" y="108016"/>
                  </a:cubicBezTo>
                  <a:cubicBezTo>
                    <a:pt x="444504" y="127259"/>
                    <a:pt x="453479" y="148673"/>
                    <a:pt x="460739" y="171707"/>
                  </a:cubicBezTo>
                  <a:cubicBezTo>
                    <a:pt x="421864" y="182591"/>
                    <a:pt x="378855" y="188746"/>
                    <a:pt x="334096" y="189636"/>
                  </a:cubicBezTo>
                  <a:lnTo>
                    <a:pt x="334096" y="23444"/>
                  </a:lnTo>
                  <a:close/>
                  <a:moveTo>
                    <a:pt x="334096" y="212318"/>
                  </a:moveTo>
                  <a:cubicBezTo>
                    <a:pt x="380934" y="211418"/>
                    <a:pt x="426060" y="204955"/>
                    <a:pt x="466975" y="193495"/>
                  </a:cubicBezTo>
                  <a:cubicBezTo>
                    <a:pt x="468451" y="199223"/>
                    <a:pt x="469823" y="205042"/>
                    <a:pt x="471098" y="210936"/>
                  </a:cubicBezTo>
                  <a:cubicBezTo>
                    <a:pt x="455371" y="217847"/>
                    <a:pt x="444357" y="233568"/>
                    <a:pt x="444357" y="251818"/>
                  </a:cubicBezTo>
                  <a:cubicBezTo>
                    <a:pt x="444357" y="274064"/>
                    <a:pt x="460714" y="292554"/>
                    <a:pt x="482032" y="295908"/>
                  </a:cubicBezTo>
                  <a:cubicBezTo>
                    <a:pt x="482287" y="301285"/>
                    <a:pt x="482468" y="306696"/>
                    <a:pt x="482568" y="312129"/>
                  </a:cubicBezTo>
                  <a:lnTo>
                    <a:pt x="366106" y="312129"/>
                  </a:lnTo>
                  <a:cubicBezTo>
                    <a:pt x="362223" y="296275"/>
                    <a:pt x="349847" y="283722"/>
                    <a:pt x="334096" y="279580"/>
                  </a:cubicBezTo>
                  <a:lnTo>
                    <a:pt x="334096" y="212318"/>
                  </a:lnTo>
                  <a:close/>
                  <a:moveTo>
                    <a:pt x="466629" y="453346"/>
                  </a:moveTo>
                  <a:cubicBezTo>
                    <a:pt x="425806" y="441942"/>
                    <a:pt x="380800" y="435516"/>
                    <a:pt x="334096" y="434620"/>
                  </a:cubicBezTo>
                  <a:lnTo>
                    <a:pt x="334096" y="365931"/>
                  </a:lnTo>
                  <a:cubicBezTo>
                    <a:pt x="349375" y="361917"/>
                    <a:pt x="361470" y="349987"/>
                    <a:pt x="365730" y="334808"/>
                  </a:cubicBezTo>
                  <a:lnTo>
                    <a:pt x="482539" y="334808"/>
                  </a:lnTo>
                  <a:cubicBezTo>
                    <a:pt x="481657" y="376493"/>
                    <a:pt x="476212" y="416649"/>
                    <a:pt x="466629" y="453346"/>
                  </a:cubicBezTo>
                  <a:close/>
                  <a:moveTo>
                    <a:pt x="471275" y="535648"/>
                  </a:moveTo>
                  <a:cubicBezTo>
                    <a:pt x="471273" y="547759"/>
                    <a:pt x="461422" y="557610"/>
                    <a:pt x="449314" y="557610"/>
                  </a:cubicBezTo>
                  <a:cubicBezTo>
                    <a:pt x="449051" y="557610"/>
                    <a:pt x="448799" y="557579"/>
                    <a:pt x="448539" y="557570"/>
                  </a:cubicBezTo>
                  <a:cubicBezTo>
                    <a:pt x="440167" y="557275"/>
                    <a:pt x="432987" y="552286"/>
                    <a:pt x="429542" y="545148"/>
                  </a:cubicBezTo>
                  <a:cubicBezTo>
                    <a:pt x="428151" y="542269"/>
                    <a:pt x="427350" y="539055"/>
                    <a:pt x="427350" y="535648"/>
                  </a:cubicBezTo>
                  <a:cubicBezTo>
                    <a:pt x="427350" y="524819"/>
                    <a:pt x="435231" y="515823"/>
                    <a:pt x="445552" y="514031"/>
                  </a:cubicBezTo>
                  <a:cubicBezTo>
                    <a:pt x="446776" y="513816"/>
                    <a:pt x="448029" y="513685"/>
                    <a:pt x="449312" y="513685"/>
                  </a:cubicBezTo>
                  <a:cubicBezTo>
                    <a:pt x="456388" y="513685"/>
                    <a:pt x="462674" y="517062"/>
                    <a:pt x="466694" y="522274"/>
                  </a:cubicBezTo>
                  <a:cubicBezTo>
                    <a:pt x="469554" y="525986"/>
                    <a:pt x="471275" y="530613"/>
                    <a:pt x="471275" y="535648"/>
                  </a:cubicBezTo>
                  <a:close/>
                  <a:moveTo>
                    <a:pt x="311418" y="23444"/>
                  </a:moveTo>
                  <a:lnTo>
                    <a:pt x="311418" y="189636"/>
                  </a:lnTo>
                  <a:cubicBezTo>
                    <a:pt x="266656" y="188746"/>
                    <a:pt x="223649" y="182591"/>
                    <a:pt x="184771" y="171710"/>
                  </a:cubicBezTo>
                  <a:cubicBezTo>
                    <a:pt x="186492" y="166252"/>
                    <a:pt x="188309" y="160884"/>
                    <a:pt x="190219" y="155619"/>
                  </a:cubicBezTo>
                  <a:cubicBezTo>
                    <a:pt x="191137" y="155675"/>
                    <a:pt x="192058" y="155712"/>
                    <a:pt x="192989" y="155712"/>
                  </a:cubicBezTo>
                  <a:cubicBezTo>
                    <a:pt x="217602" y="155712"/>
                    <a:pt x="237629" y="135685"/>
                    <a:pt x="237629" y="111071"/>
                  </a:cubicBezTo>
                  <a:cubicBezTo>
                    <a:pt x="237629" y="100294"/>
                    <a:pt x="233790" y="90399"/>
                    <a:pt x="227410" y="82677"/>
                  </a:cubicBezTo>
                  <a:cubicBezTo>
                    <a:pt x="251993" y="48045"/>
                    <a:pt x="280985" y="27533"/>
                    <a:pt x="311418" y="23444"/>
                  </a:cubicBezTo>
                  <a:close/>
                  <a:moveTo>
                    <a:pt x="178538" y="193495"/>
                  </a:moveTo>
                  <a:cubicBezTo>
                    <a:pt x="219451" y="204958"/>
                    <a:pt x="264580" y="211418"/>
                    <a:pt x="311418" y="212318"/>
                  </a:cubicBezTo>
                  <a:lnTo>
                    <a:pt x="311418" y="279580"/>
                  </a:lnTo>
                  <a:cubicBezTo>
                    <a:pt x="295663" y="283722"/>
                    <a:pt x="283291" y="296275"/>
                    <a:pt x="279405" y="312129"/>
                  </a:cubicBezTo>
                  <a:lnTo>
                    <a:pt x="162942" y="312129"/>
                  </a:lnTo>
                  <a:cubicBezTo>
                    <a:pt x="163720" y="270435"/>
                    <a:pt x="169060" y="230250"/>
                    <a:pt x="178538" y="193495"/>
                  </a:cubicBezTo>
                  <a:close/>
                  <a:moveTo>
                    <a:pt x="171026" y="111071"/>
                  </a:moveTo>
                  <a:cubicBezTo>
                    <a:pt x="171026" y="98960"/>
                    <a:pt x="180878" y="89109"/>
                    <a:pt x="192989" y="89109"/>
                  </a:cubicBezTo>
                  <a:cubicBezTo>
                    <a:pt x="194059" y="89109"/>
                    <a:pt x="195102" y="89211"/>
                    <a:pt x="196132" y="89359"/>
                  </a:cubicBezTo>
                  <a:cubicBezTo>
                    <a:pt x="204409" y="90554"/>
                    <a:pt x="211196" y="96361"/>
                    <a:pt x="213797" y="104098"/>
                  </a:cubicBezTo>
                  <a:cubicBezTo>
                    <a:pt x="214535" y="106292"/>
                    <a:pt x="214951" y="108632"/>
                    <a:pt x="214951" y="111071"/>
                  </a:cubicBezTo>
                  <a:cubicBezTo>
                    <a:pt x="214951" y="120822"/>
                    <a:pt x="208560" y="129101"/>
                    <a:pt x="199748" y="131957"/>
                  </a:cubicBezTo>
                  <a:cubicBezTo>
                    <a:pt x="197616" y="132651"/>
                    <a:pt x="195348" y="133034"/>
                    <a:pt x="192989" y="133034"/>
                  </a:cubicBezTo>
                  <a:cubicBezTo>
                    <a:pt x="186887" y="133034"/>
                    <a:pt x="181364" y="130529"/>
                    <a:pt x="177380" y="126500"/>
                  </a:cubicBezTo>
                  <a:cubicBezTo>
                    <a:pt x="173457" y="122529"/>
                    <a:pt x="171026" y="117080"/>
                    <a:pt x="171026" y="111071"/>
                  </a:cubicBezTo>
                  <a:close/>
                  <a:moveTo>
                    <a:pt x="240094" y="34270"/>
                  </a:moveTo>
                  <a:cubicBezTo>
                    <a:pt x="229128" y="44022"/>
                    <a:pt x="218716" y="55765"/>
                    <a:pt x="209011" y="69417"/>
                  </a:cubicBezTo>
                  <a:cubicBezTo>
                    <a:pt x="204032" y="67495"/>
                    <a:pt x="198634" y="66431"/>
                    <a:pt x="192989" y="66431"/>
                  </a:cubicBezTo>
                  <a:cubicBezTo>
                    <a:pt x="168375" y="66431"/>
                    <a:pt x="148348" y="86456"/>
                    <a:pt x="148348" y="111072"/>
                  </a:cubicBezTo>
                  <a:cubicBezTo>
                    <a:pt x="148348" y="126733"/>
                    <a:pt x="156463" y="140527"/>
                    <a:pt x="168698" y="148496"/>
                  </a:cubicBezTo>
                  <a:cubicBezTo>
                    <a:pt x="166747" y="153908"/>
                    <a:pt x="164884" y="159412"/>
                    <a:pt x="163122" y="165007"/>
                  </a:cubicBezTo>
                  <a:cubicBezTo>
                    <a:pt x="143341" y="158280"/>
                    <a:pt x="124845" y="150261"/>
                    <a:pt x="108014" y="141003"/>
                  </a:cubicBezTo>
                  <a:cubicBezTo>
                    <a:pt x="102347" y="137885"/>
                    <a:pt x="96955" y="134665"/>
                    <a:pt x="91817" y="131360"/>
                  </a:cubicBezTo>
                  <a:cubicBezTo>
                    <a:pt x="129886" y="85505"/>
                    <a:pt x="181326" y="51135"/>
                    <a:pt x="240094" y="34270"/>
                  </a:cubicBezTo>
                  <a:close/>
                  <a:moveTo>
                    <a:pt x="77955" y="149392"/>
                  </a:moveTo>
                  <a:cubicBezTo>
                    <a:pt x="84010" y="153351"/>
                    <a:pt x="90377" y="157184"/>
                    <a:pt x="97086" y="160875"/>
                  </a:cubicBezTo>
                  <a:cubicBezTo>
                    <a:pt x="115348" y="170919"/>
                    <a:pt x="135416" y="179588"/>
                    <a:pt x="156862" y="186811"/>
                  </a:cubicBezTo>
                  <a:cubicBezTo>
                    <a:pt x="146737" y="225714"/>
                    <a:pt x="141054" y="268173"/>
                    <a:pt x="140261" y="312129"/>
                  </a:cubicBezTo>
                  <a:lnTo>
                    <a:pt x="22874" y="312129"/>
                  </a:lnTo>
                  <a:cubicBezTo>
                    <a:pt x="24990" y="251662"/>
                    <a:pt x="45076" y="195682"/>
                    <a:pt x="77955" y="149392"/>
                  </a:cubicBezTo>
                  <a:close/>
                  <a:moveTo>
                    <a:pt x="165422" y="376605"/>
                  </a:moveTo>
                  <a:cubicBezTo>
                    <a:pt x="171347" y="380541"/>
                    <a:pt x="175265" y="387268"/>
                    <a:pt x="175265" y="394905"/>
                  </a:cubicBezTo>
                  <a:cubicBezTo>
                    <a:pt x="175265" y="400505"/>
                    <a:pt x="173140" y="405609"/>
                    <a:pt x="169673" y="409492"/>
                  </a:cubicBezTo>
                  <a:cubicBezTo>
                    <a:pt x="165650" y="414005"/>
                    <a:pt x="159812" y="416864"/>
                    <a:pt x="153309" y="416864"/>
                  </a:cubicBezTo>
                  <a:lnTo>
                    <a:pt x="153305" y="416864"/>
                  </a:lnTo>
                  <a:cubicBezTo>
                    <a:pt x="151401" y="416864"/>
                    <a:pt x="149562" y="416593"/>
                    <a:pt x="147795" y="416136"/>
                  </a:cubicBezTo>
                  <a:cubicBezTo>
                    <a:pt x="138347" y="413681"/>
                    <a:pt x="131343" y="405105"/>
                    <a:pt x="131343" y="394905"/>
                  </a:cubicBezTo>
                  <a:cubicBezTo>
                    <a:pt x="131343" y="386690"/>
                    <a:pt x="135880" y="379523"/>
                    <a:pt x="142576" y="375758"/>
                  </a:cubicBezTo>
                  <a:cubicBezTo>
                    <a:pt x="145750" y="373972"/>
                    <a:pt x="149406" y="372939"/>
                    <a:pt x="153305" y="372939"/>
                  </a:cubicBezTo>
                  <a:cubicBezTo>
                    <a:pt x="157783" y="372939"/>
                    <a:pt x="161946" y="374296"/>
                    <a:pt x="165422" y="376605"/>
                  </a:cubicBezTo>
                  <a:close/>
                  <a:moveTo>
                    <a:pt x="22918" y="334808"/>
                  </a:moveTo>
                  <a:lnTo>
                    <a:pt x="140292" y="334808"/>
                  </a:lnTo>
                  <a:cubicBezTo>
                    <a:pt x="140407" y="340574"/>
                    <a:pt x="140610" y="346318"/>
                    <a:pt x="140893" y="352031"/>
                  </a:cubicBezTo>
                  <a:cubicBezTo>
                    <a:pt x="122300" y="357421"/>
                    <a:pt x="108665" y="374592"/>
                    <a:pt x="108665" y="394905"/>
                  </a:cubicBezTo>
                  <a:cubicBezTo>
                    <a:pt x="108665" y="419176"/>
                    <a:pt x="128147" y="438976"/>
                    <a:pt x="152297" y="439514"/>
                  </a:cubicBezTo>
                  <a:cubicBezTo>
                    <a:pt x="153800" y="446444"/>
                    <a:pt x="155437" y="453280"/>
                    <a:pt x="157207" y="460008"/>
                  </a:cubicBezTo>
                  <a:cubicBezTo>
                    <a:pt x="135631" y="467255"/>
                    <a:pt x="115448" y="475965"/>
                    <a:pt x="97089" y="486063"/>
                  </a:cubicBezTo>
                  <a:cubicBezTo>
                    <a:pt x="90635" y="489610"/>
                    <a:pt x="84499" y="493294"/>
                    <a:pt x="78652" y="497091"/>
                  </a:cubicBezTo>
                  <a:cubicBezTo>
                    <a:pt x="45621" y="450972"/>
                    <a:pt x="25314" y="395157"/>
                    <a:pt x="22918" y="334808"/>
                  </a:cubicBezTo>
                  <a:close/>
                  <a:moveTo>
                    <a:pt x="92596" y="515070"/>
                  </a:moveTo>
                  <a:cubicBezTo>
                    <a:pt x="97500" y="511943"/>
                    <a:pt x="102634" y="508893"/>
                    <a:pt x="108014" y="505934"/>
                  </a:cubicBezTo>
                  <a:cubicBezTo>
                    <a:pt x="124964" y="496611"/>
                    <a:pt x="143600" y="488546"/>
                    <a:pt x="163533" y="481790"/>
                  </a:cubicBezTo>
                  <a:cubicBezTo>
                    <a:pt x="171182" y="505828"/>
                    <a:pt x="180611" y="528232"/>
                    <a:pt x="191720" y="548424"/>
                  </a:cubicBezTo>
                  <a:cubicBezTo>
                    <a:pt x="205974" y="574342"/>
                    <a:pt x="222305" y="595424"/>
                    <a:pt x="240098" y="611250"/>
                  </a:cubicBezTo>
                  <a:cubicBezTo>
                    <a:pt x="181728" y="594497"/>
                    <a:pt x="130586" y="560464"/>
                    <a:pt x="92596" y="515070"/>
                  </a:cubicBezTo>
                  <a:close/>
                  <a:moveTo>
                    <a:pt x="311418" y="622070"/>
                  </a:moveTo>
                  <a:cubicBezTo>
                    <a:pt x="274171" y="617063"/>
                    <a:pt x="239080" y="587483"/>
                    <a:pt x="211591" y="537499"/>
                  </a:cubicBezTo>
                  <a:cubicBezTo>
                    <a:pt x="201207" y="518620"/>
                    <a:pt x="192376" y="497647"/>
                    <a:pt x="185191" y="475112"/>
                  </a:cubicBezTo>
                  <a:cubicBezTo>
                    <a:pt x="223957" y="464296"/>
                    <a:pt x="266818" y="458188"/>
                    <a:pt x="311418" y="457298"/>
                  </a:cubicBezTo>
                  <a:lnTo>
                    <a:pt x="311418" y="622070"/>
                  </a:lnTo>
                  <a:close/>
                  <a:moveTo>
                    <a:pt x="311418" y="434619"/>
                  </a:moveTo>
                  <a:cubicBezTo>
                    <a:pt x="264711" y="435516"/>
                    <a:pt x="219703" y="441941"/>
                    <a:pt x="178880" y="453346"/>
                  </a:cubicBezTo>
                  <a:cubicBezTo>
                    <a:pt x="177247" y="447082"/>
                    <a:pt x="175734" y="440715"/>
                    <a:pt x="174343" y="434262"/>
                  </a:cubicBezTo>
                  <a:cubicBezTo>
                    <a:pt x="188377" y="426728"/>
                    <a:pt x="197943" y="411910"/>
                    <a:pt x="197943" y="394905"/>
                  </a:cubicBezTo>
                  <a:cubicBezTo>
                    <a:pt x="197943" y="373819"/>
                    <a:pt x="183249" y="356114"/>
                    <a:pt x="163567" y="351465"/>
                  </a:cubicBezTo>
                  <a:cubicBezTo>
                    <a:pt x="163284" y="345944"/>
                    <a:pt x="163092" y="340387"/>
                    <a:pt x="162970" y="334808"/>
                  </a:cubicBezTo>
                  <a:lnTo>
                    <a:pt x="279781" y="334808"/>
                  </a:lnTo>
                  <a:cubicBezTo>
                    <a:pt x="284044" y="349987"/>
                    <a:pt x="296139" y="361917"/>
                    <a:pt x="311418" y="365931"/>
                  </a:cubicBezTo>
                  <a:lnTo>
                    <a:pt x="311418" y="434619"/>
                  </a:lnTo>
                  <a:close/>
                  <a:moveTo>
                    <a:pt x="311418" y="341529"/>
                  </a:moveTo>
                  <a:cubicBezTo>
                    <a:pt x="308617" y="339831"/>
                    <a:pt x="306218" y="337537"/>
                    <a:pt x="304417" y="334808"/>
                  </a:cubicBezTo>
                  <a:cubicBezTo>
                    <a:pt x="302133" y="331345"/>
                    <a:pt x="300795" y="327209"/>
                    <a:pt x="300795" y="322756"/>
                  </a:cubicBezTo>
                  <a:cubicBezTo>
                    <a:pt x="300795" y="318903"/>
                    <a:pt x="301800" y="315281"/>
                    <a:pt x="303552" y="312129"/>
                  </a:cubicBezTo>
                  <a:cubicBezTo>
                    <a:pt x="305416" y="308771"/>
                    <a:pt x="308142" y="305968"/>
                    <a:pt x="311418" y="303983"/>
                  </a:cubicBezTo>
                  <a:cubicBezTo>
                    <a:pt x="314732" y="301972"/>
                    <a:pt x="318606" y="300793"/>
                    <a:pt x="322757" y="300793"/>
                  </a:cubicBezTo>
                  <a:cubicBezTo>
                    <a:pt x="326908" y="300793"/>
                    <a:pt x="330779" y="301972"/>
                    <a:pt x="334096" y="303983"/>
                  </a:cubicBezTo>
                  <a:cubicBezTo>
                    <a:pt x="337373" y="305968"/>
                    <a:pt x="340099" y="308771"/>
                    <a:pt x="341963" y="312129"/>
                  </a:cubicBezTo>
                  <a:cubicBezTo>
                    <a:pt x="343715" y="315281"/>
                    <a:pt x="344720" y="318903"/>
                    <a:pt x="344720" y="322756"/>
                  </a:cubicBezTo>
                  <a:cubicBezTo>
                    <a:pt x="344720" y="327209"/>
                    <a:pt x="343379" y="331345"/>
                    <a:pt x="341095" y="334808"/>
                  </a:cubicBezTo>
                  <a:cubicBezTo>
                    <a:pt x="339296" y="337537"/>
                    <a:pt x="336897" y="339831"/>
                    <a:pt x="334096" y="341529"/>
                  </a:cubicBezTo>
                  <a:cubicBezTo>
                    <a:pt x="330779" y="343539"/>
                    <a:pt x="326908" y="344719"/>
                    <a:pt x="322757" y="344719"/>
                  </a:cubicBezTo>
                  <a:cubicBezTo>
                    <a:pt x="318606" y="344719"/>
                    <a:pt x="314732" y="343539"/>
                    <a:pt x="311418" y="341529"/>
                  </a:cubicBezTo>
                  <a:close/>
                  <a:moveTo>
                    <a:pt x="334096" y="622070"/>
                  </a:moveTo>
                  <a:lnTo>
                    <a:pt x="334096" y="457298"/>
                  </a:lnTo>
                  <a:cubicBezTo>
                    <a:pt x="378696" y="458188"/>
                    <a:pt x="421556" y="464296"/>
                    <a:pt x="460322" y="475112"/>
                  </a:cubicBezTo>
                  <a:cubicBezTo>
                    <a:pt x="458565" y="480617"/>
                    <a:pt x="456720" y="486041"/>
                    <a:pt x="454769" y="491356"/>
                  </a:cubicBezTo>
                  <a:cubicBezTo>
                    <a:pt x="452978" y="491132"/>
                    <a:pt x="451159" y="491007"/>
                    <a:pt x="449309" y="491007"/>
                  </a:cubicBezTo>
                  <a:cubicBezTo>
                    <a:pt x="424697" y="491007"/>
                    <a:pt x="404672" y="511034"/>
                    <a:pt x="404672" y="535648"/>
                  </a:cubicBezTo>
                  <a:cubicBezTo>
                    <a:pt x="404672" y="547127"/>
                    <a:pt x="409030" y="557607"/>
                    <a:pt x="416177" y="565527"/>
                  </a:cubicBezTo>
                  <a:cubicBezTo>
                    <a:pt x="392010" y="598536"/>
                    <a:pt x="363735" y="618087"/>
                    <a:pt x="334096" y="622070"/>
                  </a:cubicBezTo>
                  <a:close/>
                  <a:moveTo>
                    <a:pt x="405414" y="611250"/>
                  </a:moveTo>
                  <a:cubicBezTo>
                    <a:pt x="415872" y="601946"/>
                    <a:pt x="425821" y="590819"/>
                    <a:pt x="435143" y="577971"/>
                  </a:cubicBezTo>
                  <a:cubicBezTo>
                    <a:pt x="439598" y="579464"/>
                    <a:pt x="444360" y="580289"/>
                    <a:pt x="449314" y="580289"/>
                  </a:cubicBezTo>
                  <a:cubicBezTo>
                    <a:pt x="473925" y="580289"/>
                    <a:pt x="493952" y="560261"/>
                    <a:pt x="493953" y="535648"/>
                  </a:cubicBezTo>
                  <a:cubicBezTo>
                    <a:pt x="493952" y="520954"/>
                    <a:pt x="486813" y="507901"/>
                    <a:pt x="475823" y="499760"/>
                  </a:cubicBezTo>
                  <a:cubicBezTo>
                    <a:pt x="477991" y="493885"/>
                    <a:pt x="480037" y="487886"/>
                    <a:pt x="481976" y="481790"/>
                  </a:cubicBezTo>
                  <a:cubicBezTo>
                    <a:pt x="501913" y="488546"/>
                    <a:pt x="520549" y="496611"/>
                    <a:pt x="537497" y="505934"/>
                  </a:cubicBezTo>
                  <a:cubicBezTo>
                    <a:pt x="542877" y="508894"/>
                    <a:pt x="548013" y="511943"/>
                    <a:pt x="552917" y="515073"/>
                  </a:cubicBezTo>
                  <a:cubicBezTo>
                    <a:pt x="514925" y="560467"/>
                    <a:pt x="463785" y="594497"/>
                    <a:pt x="405414" y="611250"/>
                  </a:cubicBezTo>
                  <a:close/>
                  <a:moveTo>
                    <a:pt x="566859" y="497091"/>
                  </a:moveTo>
                  <a:cubicBezTo>
                    <a:pt x="561012" y="493294"/>
                    <a:pt x="554876" y="489610"/>
                    <a:pt x="548425" y="486063"/>
                  </a:cubicBezTo>
                  <a:cubicBezTo>
                    <a:pt x="530066" y="475965"/>
                    <a:pt x="509882" y="467255"/>
                    <a:pt x="488303" y="460008"/>
                  </a:cubicBezTo>
                  <a:cubicBezTo>
                    <a:pt x="498532" y="421171"/>
                    <a:pt x="504323" y="378748"/>
                    <a:pt x="505220" y="334808"/>
                  </a:cubicBezTo>
                  <a:lnTo>
                    <a:pt x="622595" y="334808"/>
                  </a:lnTo>
                  <a:cubicBezTo>
                    <a:pt x="622752" y="330813"/>
                    <a:pt x="622832" y="326792"/>
                    <a:pt x="622832" y="322756"/>
                  </a:cubicBezTo>
                  <a:cubicBezTo>
                    <a:pt x="622832" y="322759"/>
                    <a:pt x="622832" y="322759"/>
                    <a:pt x="622832" y="322759"/>
                  </a:cubicBezTo>
                  <a:cubicBezTo>
                    <a:pt x="622832" y="326792"/>
                    <a:pt x="622751" y="330809"/>
                    <a:pt x="622595" y="334808"/>
                  </a:cubicBezTo>
                  <a:lnTo>
                    <a:pt x="622595" y="334808"/>
                  </a:lnTo>
                  <a:cubicBezTo>
                    <a:pt x="620197" y="395157"/>
                    <a:pt x="599890" y="450972"/>
                    <a:pt x="566859" y="497091"/>
                  </a:cubicBezTo>
                  <a:close/>
                  <a:moveTo>
                    <a:pt x="622637" y="312129"/>
                  </a:moveTo>
                  <a:lnTo>
                    <a:pt x="622637" y="312129"/>
                  </a:lnTo>
                  <a:lnTo>
                    <a:pt x="505250" y="312129"/>
                  </a:lnTo>
                  <a:cubicBezTo>
                    <a:pt x="505138" y="305930"/>
                    <a:pt x="504930" y="299760"/>
                    <a:pt x="504623" y="293627"/>
                  </a:cubicBezTo>
                  <a:cubicBezTo>
                    <a:pt x="521552" y="287276"/>
                    <a:pt x="533637" y="270936"/>
                    <a:pt x="533637" y="251817"/>
                  </a:cubicBezTo>
                  <a:cubicBezTo>
                    <a:pt x="533637" y="228732"/>
                    <a:pt x="516020" y="209682"/>
                    <a:pt x="493525" y="207404"/>
                  </a:cubicBezTo>
                  <a:cubicBezTo>
                    <a:pt x="492034" y="200440"/>
                    <a:pt x="490410" y="193572"/>
                    <a:pt x="488651" y="186811"/>
                  </a:cubicBezTo>
                  <a:cubicBezTo>
                    <a:pt x="510097" y="179588"/>
                    <a:pt x="530163" y="170919"/>
                    <a:pt x="548424" y="160874"/>
                  </a:cubicBezTo>
                  <a:cubicBezTo>
                    <a:pt x="555135" y="157184"/>
                    <a:pt x="561501" y="153347"/>
                    <a:pt x="567558" y="149392"/>
                  </a:cubicBezTo>
                  <a:cubicBezTo>
                    <a:pt x="600435" y="195682"/>
                    <a:pt x="620523" y="251659"/>
                    <a:pt x="622637" y="312129"/>
                  </a:cubicBezTo>
                  <a:lnTo>
                    <a:pt x="630057" y="312129"/>
                  </a:lnTo>
                  <a:lnTo>
                    <a:pt x="630057" y="312129"/>
                  </a:lnTo>
                  <a:lnTo>
                    <a:pt x="622637" y="312129"/>
                  </a:lnTo>
                  <a:close/>
                </a:path>
              </a:pathLst>
            </a:custGeom>
            <a:solidFill>
              <a:srgbClr val="005BAA"/>
            </a:solidFill>
            <a:ln>
              <a:noFill/>
            </a:ln>
          </p:spPr>
          <p:style>
            <a:lnRef idx="0">
              <a:scrgbClr r="0" g="0" b="0"/>
            </a:lnRef>
            <a:fillRef idx="0">
              <a:scrgbClr r="0" g="0" b="0"/>
            </a:fillRef>
            <a:effectRef idx="0">
              <a:scrgbClr r="0" g="0" b="0"/>
            </a:effectRef>
            <a:fontRef idx="minor"/>
          </p:style>
          <p:txBody>
            <a:bodyPr/>
            <a:lstStyle/>
            <a:p>
              <a:endParaRPr lang="en-GB"/>
            </a:p>
          </p:txBody>
        </p:sp>
      </p:grpSp>
      <p:sp>
        <p:nvSpPr>
          <p:cNvPr id="53" name="Line 15">
            <a:extLst>
              <a:ext uri="{FF2B5EF4-FFF2-40B4-BE49-F238E27FC236}">
                <a16:creationId xmlns:a16="http://schemas.microsoft.com/office/drawing/2014/main" id="{822366F1-E146-4464-9AC0-A4191A73EEBA}"/>
              </a:ext>
            </a:extLst>
          </p:cNvPr>
          <p:cNvSpPr/>
          <p:nvPr/>
        </p:nvSpPr>
        <p:spPr>
          <a:xfrm>
            <a:off x="4547849" y="2943926"/>
            <a:ext cx="4016801" cy="0"/>
          </a:xfrm>
          <a:prstGeom prst="line">
            <a:avLst/>
          </a:prstGeom>
          <a:ln>
            <a:solidFill>
              <a:srgbClr val="CCE59C"/>
            </a:solidFill>
            <a:prstDash val="dash"/>
          </a:ln>
        </p:spPr>
        <p:style>
          <a:lnRef idx="1">
            <a:schemeClr val="accent1"/>
          </a:lnRef>
          <a:fillRef idx="0">
            <a:schemeClr val="accent1"/>
          </a:fillRef>
          <a:effectRef idx="0">
            <a:schemeClr val="accent1"/>
          </a:effectRef>
          <a:fontRef idx="minor"/>
        </p:style>
        <p:txBody>
          <a:bodyPr/>
          <a:lstStyle/>
          <a:p>
            <a:endParaRPr lang="en-GB"/>
          </a:p>
        </p:txBody>
      </p:sp>
      <p:sp>
        <p:nvSpPr>
          <p:cNvPr id="54" name="Line 16">
            <a:extLst>
              <a:ext uri="{FF2B5EF4-FFF2-40B4-BE49-F238E27FC236}">
                <a16:creationId xmlns:a16="http://schemas.microsoft.com/office/drawing/2014/main" id="{5D719EB1-A813-4B3B-95C2-CE6A0E6A9C68}"/>
              </a:ext>
            </a:extLst>
          </p:cNvPr>
          <p:cNvSpPr/>
          <p:nvPr/>
        </p:nvSpPr>
        <p:spPr>
          <a:xfrm>
            <a:off x="4547489" y="3861056"/>
            <a:ext cx="4017161" cy="0"/>
          </a:xfrm>
          <a:prstGeom prst="line">
            <a:avLst/>
          </a:prstGeom>
          <a:ln>
            <a:solidFill>
              <a:srgbClr val="CCE59C"/>
            </a:solidFill>
            <a:prstDash val="dash"/>
          </a:ln>
        </p:spPr>
        <p:style>
          <a:lnRef idx="1">
            <a:schemeClr val="accent1"/>
          </a:lnRef>
          <a:fillRef idx="0">
            <a:schemeClr val="accent1"/>
          </a:fillRef>
          <a:effectRef idx="0">
            <a:schemeClr val="accent1"/>
          </a:effectRef>
          <a:fontRef idx="minor"/>
        </p:style>
        <p:txBody>
          <a:bodyPr/>
          <a:lstStyle/>
          <a:p>
            <a:endParaRPr lang="en-GB"/>
          </a:p>
        </p:txBody>
      </p:sp>
      <p:grpSp>
        <p:nvGrpSpPr>
          <p:cNvPr id="55" name="Group 54">
            <a:extLst>
              <a:ext uri="{FF2B5EF4-FFF2-40B4-BE49-F238E27FC236}">
                <a16:creationId xmlns:a16="http://schemas.microsoft.com/office/drawing/2014/main" id="{4CBB17FE-1581-4CBC-9822-1642702B922F}"/>
              </a:ext>
            </a:extLst>
          </p:cNvPr>
          <p:cNvGrpSpPr/>
          <p:nvPr/>
        </p:nvGrpSpPr>
        <p:grpSpPr>
          <a:xfrm>
            <a:off x="5311049" y="4107730"/>
            <a:ext cx="3832951" cy="392678"/>
            <a:chOff x="6869520" y="4279320"/>
            <a:chExt cx="4649040" cy="508320"/>
          </a:xfrm>
        </p:grpSpPr>
        <p:sp>
          <p:nvSpPr>
            <p:cNvPr id="63" name="CustomShape 18">
              <a:extLst>
                <a:ext uri="{FF2B5EF4-FFF2-40B4-BE49-F238E27FC236}">
                  <a16:creationId xmlns:a16="http://schemas.microsoft.com/office/drawing/2014/main" id="{FB01FCB6-AE7C-4DEA-B377-5E8FFDC70E45}"/>
                </a:ext>
              </a:extLst>
            </p:cNvPr>
            <p:cNvSpPr/>
            <p:nvPr/>
          </p:nvSpPr>
          <p:spPr>
            <a:xfrm>
              <a:off x="7088040" y="4395240"/>
              <a:ext cx="4430520" cy="3187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defRPr/>
              </a:pPr>
              <a:r>
                <a:rPr lang="en-US" sz="1400" dirty="0"/>
                <a:t>Governed</a:t>
              </a:r>
              <a:r>
                <a:rPr lang="en-US" sz="1600" dirty="0"/>
                <a:t> </a:t>
              </a:r>
              <a:r>
                <a:rPr lang="en-US" sz="1400" dirty="0"/>
                <a:t>by the EU Member States</a:t>
              </a:r>
              <a:endParaRPr lang="en-GB" sz="1400" dirty="0"/>
            </a:p>
          </p:txBody>
        </p:sp>
        <p:sp>
          <p:nvSpPr>
            <p:cNvPr id="64" name="Line 19">
              <a:extLst>
                <a:ext uri="{FF2B5EF4-FFF2-40B4-BE49-F238E27FC236}">
                  <a16:creationId xmlns:a16="http://schemas.microsoft.com/office/drawing/2014/main" id="{C5E8FC53-3A44-45D9-BA1B-3406D6C46CB9}"/>
                </a:ext>
              </a:extLst>
            </p:cNvPr>
            <p:cNvSpPr/>
            <p:nvPr/>
          </p:nvSpPr>
          <p:spPr>
            <a:xfrm>
              <a:off x="6869520" y="4279320"/>
              <a:ext cx="0" cy="50832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56" name="Group 55">
            <a:extLst>
              <a:ext uri="{FF2B5EF4-FFF2-40B4-BE49-F238E27FC236}">
                <a16:creationId xmlns:a16="http://schemas.microsoft.com/office/drawing/2014/main" id="{FC2897F5-04F1-4099-9002-ACCD99DFFD53}"/>
              </a:ext>
            </a:extLst>
          </p:cNvPr>
          <p:cNvGrpSpPr/>
          <p:nvPr/>
        </p:nvGrpSpPr>
        <p:grpSpPr>
          <a:xfrm>
            <a:off x="5310329" y="3139984"/>
            <a:ext cx="3832951" cy="392679"/>
            <a:chOff x="6869520" y="2958840"/>
            <a:chExt cx="4649040" cy="508320"/>
          </a:xfrm>
        </p:grpSpPr>
        <p:sp>
          <p:nvSpPr>
            <p:cNvPr id="61" name="CustomShape 21">
              <a:extLst>
                <a:ext uri="{FF2B5EF4-FFF2-40B4-BE49-F238E27FC236}">
                  <a16:creationId xmlns:a16="http://schemas.microsoft.com/office/drawing/2014/main" id="{D89D5D01-785C-483F-AE23-C355C1DCB063}"/>
                </a:ext>
              </a:extLst>
            </p:cNvPr>
            <p:cNvSpPr/>
            <p:nvPr/>
          </p:nvSpPr>
          <p:spPr>
            <a:xfrm>
              <a:off x="7088040" y="3074761"/>
              <a:ext cx="4430520" cy="278891"/>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Leading provider of climate finance</a:t>
              </a:r>
            </a:p>
          </p:txBody>
        </p:sp>
        <p:sp>
          <p:nvSpPr>
            <p:cNvPr id="62" name="Line 22">
              <a:extLst>
                <a:ext uri="{FF2B5EF4-FFF2-40B4-BE49-F238E27FC236}">
                  <a16:creationId xmlns:a16="http://schemas.microsoft.com/office/drawing/2014/main" id="{2F8D8E5B-EF53-4A2F-8FC4-DD3340E1BC60}"/>
                </a:ext>
              </a:extLst>
            </p:cNvPr>
            <p:cNvSpPr/>
            <p:nvPr/>
          </p:nvSpPr>
          <p:spPr>
            <a:xfrm>
              <a:off x="6869520" y="2958840"/>
              <a:ext cx="0" cy="50832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57" name="Group 56">
            <a:extLst>
              <a:ext uri="{FF2B5EF4-FFF2-40B4-BE49-F238E27FC236}">
                <a16:creationId xmlns:a16="http://schemas.microsoft.com/office/drawing/2014/main" id="{F0CE268B-B444-4613-B67A-DB79E5C94752}"/>
              </a:ext>
            </a:extLst>
          </p:cNvPr>
          <p:cNvGrpSpPr/>
          <p:nvPr/>
        </p:nvGrpSpPr>
        <p:grpSpPr>
          <a:xfrm>
            <a:off x="5311049" y="2145086"/>
            <a:ext cx="3832951" cy="392400"/>
            <a:chOff x="6869520" y="1638360"/>
            <a:chExt cx="4649040" cy="507960"/>
          </a:xfrm>
        </p:grpSpPr>
        <p:sp>
          <p:nvSpPr>
            <p:cNvPr id="59" name="CustomShape 24">
              <a:extLst>
                <a:ext uri="{FF2B5EF4-FFF2-40B4-BE49-F238E27FC236}">
                  <a16:creationId xmlns:a16="http://schemas.microsoft.com/office/drawing/2014/main" id="{ADC1EF0A-BAE0-44C4-886E-9459B9BB10B1}"/>
                </a:ext>
              </a:extLst>
            </p:cNvPr>
            <p:cNvSpPr/>
            <p:nvPr/>
          </p:nvSpPr>
          <p:spPr>
            <a:xfrm>
              <a:off x="7088040" y="1753920"/>
              <a:ext cx="4430520" cy="278891"/>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world’s largest multilateral lender</a:t>
              </a:r>
            </a:p>
          </p:txBody>
        </p:sp>
        <p:sp>
          <p:nvSpPr>
            <p:cNvPr id="60" name="Line 25">
              <a:extLst>
                <a:ext uri="{FF2B5EF4-FFF2-40B4-BE49-F238E27FC236}">
                  <a16:creationId xmlns:a16="http://schemas.microsoft.com/office/drawing/2014/main" id="{9ABAD413-0AC3-4E71-BAF8-536B9E180D0D}"/>
                </a:ext>
              </a:extLst>
            </p:cNvPr>
            <p:cNvSpPr/>
            <p:nvPr/>
          </p:nvSpPr>
          <p:spPr>
            <a:xfrm>
              <a:off x="6869520" y="1638360"/>
              <a:ext cx="0" cy="50796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pic>
        <p:nvPicPr>
          <p:cNvPr id="58" name="Picture 57">
            <a:extLst>
              <a:ext uri="{FF2B5EF4-FFF2-40B4-BE49-F238E27FC236}">
                <a16:creationId xmlns:a16="http://schemas.microsoft.com/office/drawing/2014/main" id="{35134570-53DB-4A81-920B-6BB3D0C6325A}"/>
              </a:ext>
            </a:extLst>
          </p:cNvPr>
          <p:cNvPicPr/>
          <p:nvPr/>
        </p:nvPicPr>
        <p:blipFill>
          <a:blip r:embed="rId2" cstate="screen">
            <a:extLst>
              <a:ext uri="{28A0092B-C50C-407E-A947-70E740481C1C}">
                <a14:useLocalDpi xmlns:a14="http://schemas.microsoft.com/office/drawing/2010/main"/>
              </a:ext>
            </a:extLst>
          </a:blip>
          <a:stretch/>
        </p:blipFill>
        <p:spPr>
          <a:xfrm>
            <a:off x="0" y="1986558"/>
            <a:ext cx="3743864" cy="2646319"/>
          </a:xfrm>
          <a:prstGeom prst="rect">
            <a:avLst/>
          </a:prstGeom>
          <a:ln>
            <a:noFill/>
          </a:ln>
        </p:spPr>
      </p:pic>
    </p:spTree>
    <p:extLst>
      <p:ext uri="{BB962C8B-B14F-4D97-AF65-F5344CB8AC3E}">
        <p14:creationId xmlns:p14="http://schemas.microsoft.com/office/powerpoint/2010/main" val="2336179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20</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809717"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fr-BE" sz="2000" dirty="0">
                <a:solidFill>
                  <a:srgbClr val="015CAB"/>
                </a:solidFill>
              </a:rPr>
              <a:t>Our Team</a:t>
            </a:r>
            <a:endParaRPr lang="en-US" sz="2000" dirty="0">
              <a:solidFill>
                <a:srgbClr val="015CAB"/>
              </a:solidFill>
            </a:endParaRPr>
          </a:p>
        </p:txBody>
      </p:sp>
      <p:graphicFrame>
        <p:nvGraphicFramePr>
          <p:cNvPr id="10" name="Diagram 9">
            <a:extLst>
              <a:ext uri="{FF2B5EF4-FFF2-40B4-BE49-F238E27FC236}">
                <a16:creationId xmlns:a16="http://schemas.microsoft.com/office/drawing/2014/main" id="{71AA7220-8605-40AA-A932-2248DB0C6920}"/>
              </a:ext>
            </a:extLst>
          </p:cNvPr>
          <p:cNvGraphicFramePr/>
          <p:nvPr>
            <p:extLst>
              <p:ext uri="{D42A27DB-BD31-4B8C-83A1-F6EECF244321}">
                <p14:modId xmlns:p14="http://schemas.microsoft.com/office/powerpoint/2010/main" val="463808904"/>
              </p:ext>
            </p:extLst>
          </p:nvPr>
        </p:nvGraphicFramePr>
        <p:xfrm>
          <a:off x="4606050" y="908720"/>
          <a:ext cx="4287126" cy="507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78B69B4A-121C-41C4-9C67-C3349CA0AA0D}"/>
              </a:ext>
            </a:extLst>
          </p:cNvPr>
          <p:cNvSpPr txBox="1"/>
          <p:nvPr/>
        </p:nvSpPr>
        <p:spPr>
          <a:xfrm>
            <a:off x="302160" y="1127099"/>
            <a:ext cx="3890167" cy="715089"/>
          </a:xfrm>
          <a:prstGeom prst="roundRect">
            <a:avLst>
              <a:gd name="adj" fmla="val 23327"/>
            </a:avLst>
          </a:prstGeom>
          <a:solidFill>
            <a:srgbClr val="B7E8FC">
              <a:alpha val="40000"/>
            </a:srgbClr>
          </a:solidFill>
        </p:spPr>
        <p:txBody>
          <a:bodyPr wrap="square" rtlCol="0">
            <a:spAutoFit/>
          </a:bodyPr>
          <a:lstStyle/>
          <a:p>
            <a:pPr marL="171450" indent="-171450">
              <a:buFont typeface="Arial" panose="020B0604020202020204" pitchFamily="34" charset="0"/>
              <a:buChar char="•"/>
            </a:pPr>
            <a:r>
              <a:rPr lang="en-US" sz="1200" dirty="0"/>
              <a:t>EIB has dedicated </a:t>
            </a:r>
            <a:r>
              <a:rPr lang="en-US" sz="1200" dirty="0">
                <a:solidFill>
                  <a:srgbClr val="09539F"/>
                </a:solidFill>
              </a:rPr>
              <a:t>teams</a:t>
            </a:r>
            <a:r>
              <a:rPr lang="en-US" sz="1200" dirty="0"/>
              <a:t>, risk </a:t>
            </a:r>
            <a:r>
              <a:rPr lang="en-US" sz="1200" dirty="0">
                <a:solidFill>
                  <a:srgbClr val="09539F"/>
                </a:solidFill>
              </a:rPr>
              <a:t>policies </a:t>
            </a:r>
            <a:r>
              <a:rPr lang="en-US" sz="1200" dirty="0"/>
              <a:t>and approval </a:t>
            </a:r>
            <a:r>
              <a:rPr lang="en-US" sz="1200" dirty="0">
                <a:solidFill>
                  <a:srgbClr val="09539F"/>
                </a:solidFill>
              </a:rPr>
              <a:t>processes</a:t>
            </a:r>
            <a:r>
              <a:rPr lang="en-US" sz="1200" dirty="0"/>
              <a:t> for direct equity type financing.</a:t>
            </a:r>
          </a:p>
          <a:p>
            <a:pPr marL="171450" indent="-171450">
              <a:buFont typeface="Arial" panose="020B0604020202020204" pitchFamily="34" charset="0"/>
              <a:buChar char="•"/>
            </a:pPr>
            <a:r>
              <a:rPr lang="en-US" sz="1200" dirty="0"/>
              <a:t>1,500+ project proposals reviewed each </a:t>
            </a:r>
            <a:r>
              <a:rPr lang="en-US" sz="1200" dirty="0">
                <a:solidFill>
                  <a:srgbClr val="09539F"/>
                </a:solidFill>
              </a:rPr>
              <a:t>year</a:t>
            </a:r>
            <a:r>
              <a:rPr lang="en-US" sz="1200" dirty="0"/>
              <a:t>.</a:t>
            </a:r>
          </a:p>
        </p:txBody>
      </p:sp>
      <p:sp>
        <p:nvSpPr>
          <p:cNvPr id="12" name="TextBox 11">
            <a:extLst>
              <a:ext uri="{FF2B5EF4-FFF2-40B4-BE49-F238E27FC236}">
                <a16:creationId xmlns:a16="http://schemas.microsoft.com/office/drawing/2014/main" id="{8AF6CDED-6CA1-4460-9F83-40CA4911F205}"/>
              </a:ext>
            </a:extLst>
          </p:cNvPr>
          <p:cNvSpPr txBox="1"/>
          <p:nvPr/>
        </p:nvSpPr>
        <p:spPr>
          <a:xfrm>
            <a:off x="302160" y="2214754"/>
            <a:ext cx="4359794" cy="258532"/>
          </a:xfrm>
          <a:prstGeom prst="rect">
            <a:avLst/>
          </a:prstGeom>
          <a:noFill/>
        </p:spPr>
        <p:txBody>
          <a:bodyPr wrap="square" rtlCol="0">
            <a:spAutoFit/>
          </a:bodyPr>
          <a:lstStyle/>
          <a:p>
            <a:pPr>
              <a:lnSpc>
                <a:spcPct val="90000"/>
              </a:lnSpc>
              <a:spcBef>
                <a:spcPts val="1000"/>
              </a:spcBef>
            </a:pPr>
            <a:r>
              <a:rPr lang="en-GB" sz="1200" b="1" cap="all" dirty="0">
                <a:solidFill>
                  <a:srgbClr val="09539F"/>
                </a:solidFill>
              </a:rPr>
              <a:t>Expertise from public and private institutions</a:t>
            </a:r>
          </a:p>
        </p:txBody>
      </p:sp>
      <p:sp>
        <p:nvSpPr>
          <p:cNvPr id="13" name="TextBox 12">
            <a:extLst>
              <a:ext uri="{FF2B5EF4-FFF2-40B4-BE49-F238E27FC236}">
                <a16:creationId xmlns:a16="http://schemas.microsoft.com/office/drawing/2014/main" id="{7B80B17E-7DFC-4F47-8C7F-5F8E45B11627}"/>
              </a:ext>
            </a:extLst>
          </p:cNvPr>
          <p:cNvSpPr txBox="1"/>
          <p:nvPr/>
        </p:nvSpPr>
        <p:spPr>
          <a:xfrm>
            <a:off x="326906" y="2656440"/>
            <a:ext cx="4080526" cy="1346205"/>
          </a:xfrm>
          <a:prstGeom prst="rect">
            <a:avLst/>
          </a:prstGeom>
          <a:noFill/>
        </p:spPr>
        <p:txBody>
          <a:bodyPr wrap="square" rtlCol="0" anchor="t">
            <a:noAutofit/>
          </a:bodyPr>
          <a:lstStyle>
            <a:defPPr>
              <a:defRPr lang="en-US"/>
            </a:defPPr>
            <a:lvl1pPr marL="171450" indent="-171450">
              <a:buFont typeface="Wingdings" panose="05000000000000000000" pitchFamily="2" charset="2"/>
              <a:buChar char="è"/>
              <a:defRPr sz="1200">
                <a:solidFill>
                  <a:schemeClr val="bg1">
                    <a:lumMod val="50000"/>
                  </a:schemeClr>
                </a:solidFill>
                <a:latin typeface="Futura Lt BT" panose="020B0402020204020303" pitchFamily="34" charset="0"/>
              </a:defRPr>
            </a:lvl1pPr>
          </a:lstStyle>
          <a:p>
            <a:pPr>
              <a:buClr>
                <a:srgbClr val="9AEBAE"/>
              </a:buClr>
            </a:pPr>
            <a:r>
              <a:rPr lang="en-GB" dirty="0">
                <a:solidFill>
                  <a:schemeClr val="tx1"/>
                </a:solidFill>
                <a:latin typeface="+mn-lt"/>
              </a:rPr>
              <a:t>Front Office (Operations) and Monitoring teams typically employing officers with 10-20+ years experience in equity type financing from investment funds, development banking, investment banking, corporate finance</a:t>
            </a:r>
          </a:p>
          <a:p>
            <a:pPr>
              <a:buClr>
                <a:srgbClr val="9AEBAE"/>
              </a:buClr>
            </a:pPr>
            <a:r>
              <a:rPr lang="en-GB" dirty="0">
                <a:solidFill>
                  <a:schemeClr val="tx1"/>
                </a:solidFill>
                <a:latin typeface="+mn-lt"/>
              </a:rPr>
              <a:t>Dedicated legal team with expertise in quasi-equity structuring</a:t>
            </a:r>
          </a:p>
        </p:txBody>
      </p:sp>
      <p:sp>
        <p:nvSpPr>
          <p:cNvPr id="14" name="TextBox 13">
            <a:extLst>
              <a:ext uri="{FF2B5EF4-FFF2-40B4-BE49-F238E27FC236}">
                <a16:creationId xmlns:a16="http://schemas.microsoft.com/office/drawing/2014/main" id="{466A9F96-E357-46D2-ABFA-6F2D38F85BB1}"/>
              </a:ext>
            </a:extLst>
          </p:cNvPr>
          <p:cNvSpPr txBox="1"/>
          <p:nvPr/>
        </p:nvSpPr>
        <p:spPr>
          <a:xfrm>
            <a:off x="316638" y="4132866"/>
            <a:ext cx="4359794" cy="258532"/>
          </a:xfrm>
          <a:prstGeom prst="rect">
            <a:avLst/>
          </a:prstGeom>
          <a:noFill/>
        </p:spPr>
        <p:txBody>
          <a:bodyPr wrap="square" rtlCol="0">
            <a:spAutoFit/>
          </a:bodyPr>
          <a:lstStyle/>
          <a:p>
            <a:pPr>
              <a:lnSpc>
                <a:spcPct val="90000"/>
              </a:lnSpc>
              <a:spcBef>
                <a:spcPts val="1000"/>
              </a:spcBef>
            </a:pPr>
            <a:r>
              <a:rPr lang="en-GB" sz="1200" b="1" cap="all" dirty="0">
                <a:solidFill>
                  <a:srgbClr val="09539F"/>
                </a:solidFill>
              </a:rPr>
              <a:t>Strong technology expertise </a:t>
            </a:r>
          </a:p>
        </p:txBody>
      </p:sp>
      <p:sp>
        <p:nvSpPr>
          <p:cNvPr id="15" name="TextBox 14">
            <a:extLst>
              <a:ext uri="{FF2B5EF4-FFF2-40B4-BE49-F238E27FC236}">
                <a16:creationId xmlns:a16="http://schemas.microsoft.com/office/drawing/2014/main" id="{EFA0FE66-3693-4B7B-97EF-C2E6A14BAAB1}"/>
              </a:ext>
            </a:extLst>
          </p:cNvPr>
          <p:cNvSpPr txBox="1"/>
          <p:nvPr/>
        </p:nvSpPr>
        <p:spPr>
          <a:xfrm>
            <a:off x="372543" y="4627433"/>
            <a:ext cx="4193639" cy="877919"/>
          </a:xfrm>
          <a:prstGeom prst="rect">
            <a:avLst/>
          </a:prstGeom>
          <a:noFill/>
        </p:spPr>
        <p:txBody>
          <a:bodyPr wrap="square" rtlCol="0" anchor="t">
            <a:noAutofit/>
          </a:bodyPr>
          <a:lstStyle>
            <a:defPPr>
              <a:defRPr lang="en-US"/>
            </a:defPPr>
            <a:lvl1pPr marL="171450" indent="-171450">
              <a:buFont typeface="Wingdings" panose="05000000000000000000" pitchFamily="2" charset="2"/>
              <a:buChar char="è"/>
              <a:defRPr sz="1200">
                <a:solidFill>
                  <a:schemeClr val="bg1">
                    <a:lumMod val="50000"/>
                  </a:schemeClr>
                </a:solidFill>
                <a:latin typeface="Futura Lt BT" panose="020B0402020204020303" pitchFamily="34" charset="0"/>
              </a:defRPr>
            </a:lvl1pPr>
          </a:lstStyle>
          <a:p>
            <a:pPr>
              <a:buClr>
                <a:srgbClr val="9AEBAE"/>
              </a:buClr>
            </a:pPr>
            <a:r>
              <a:rPr lang="en-GB" dirty="0">
                <a:solidFill>
                  <a:schemeClr val="tx1"/>
                </a:solidFill>
                <a:latin typeface="+mn-lt"/>
              </a:rPr>
              <a:t>Projects (PJ) team conducts technical due diligence with officers with first hand specialised experience from leading technology companies in energy, transport, circular economy, bio economy, CCU(s), critical raw materials, automotive, software development, engineering, life sciences, etc..</a:t>
            </a:r>
          </a:p>
        </p:txBody>
      </p:sp>
      <p:sp>
        <p:nvSpPr>
          <p:cNvPr id="16" name="Line 6">
            <a:extLst>
              <a:ext uri="{FF2B5EF4-FFF2-40B4-BE49-F238E27FC236}">
                <a16:creationId xmlns:a16="http://schemas.microsoft.com/office/drawing/2014/main" id="{3DC109E5-76FC-465F-A940-D2F747A5C742}"/>
              </a:ext>
            </a:extLst>
          </p:cNvPr>
          <p:cNvSpPr/>
          <p:nvPr/>
        </p:nvSpPr>
        <p:spPr>
          <a:xfrm flipH="1">
            <a:off x="302160" y="2521214"/>
            <a:ext cx="3733746" cy="5005"/>
          </a:xfrm>
          <a:prstGeom prst="line">
            <a:avLst/>
          </a:prstGeom>
          <a:ln w="28575">
            <a:solidFill>
              <a:srgbClr val="C4F3AF"/>
            </a:solidFill>
            <a:prstDash val="solid"/>
          </a:ln>
        </p:spPr>
        <p:style>
          <a:lnRef idx="1">
            <a:schemeClr val="accent1"/>
          </a:lnRef>
          <a:fillRef idx="0">
            <a:schemeClr val="accent1"/>
          </a:fillRef>
          <a:effectRef idx="0">
            <a:schemeClr val="accent1"/>
          </a:effectRef>
          <a:fontRef idx="minor"/>
        </p:style>
      </p:sp>
      <p:sp>
        <p:nvSpPr>
          <p:cNvPr id="17" name="Line 6">
            <a:extLst>
              <a:ext uri="{FF2B5EF4-FFF2-40B4-BE49-F238E27FC236}">
                <a16:creationId xmlns:a16="http://schemas.microsoft.com/office/drawing/2014/main" id="{334A530E-BF21-48C8-A7B9-C4F2378EBA5A}"/>
              </a:ext>
            </a:extLst>
          </p:cNvPr>
          <p:cNvSpPr/>
          <p:nvPr/>
        </p:nvSpPr>
        <p:spPr>
          <a:xfrm flipH="1">
            <a:off x="326906" y="4465665"/>
            <a:ext cx="3733746" cy="5005"/>
          </a:xfrm>
          <a:prstGeom prst="line">
            <a:avLst/>
          </a:prstGeom>
          <a:ln w="28575">
            <a:solidFill>
              <a:srgbClr val="C4F3AF"/>
            </a:solidFill>
            <a:prstDash val="soli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309961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21</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809717"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fr-BE" sz="2000" dirty="0" err="1">
                <a:solidFill>
                  <a:srgbClr val="015CAB"/>
                </a:solidFill>
              </a:rPr>
              <a:t>What</a:t>
            </a:r>
            <a:r>
              <a:rPr lang="fr-BE" sz="2000" dirty="0">
                <a:solidFill>
                  <a:srgbClr val="015CAB"/>
                </a:solidFill>
              </a:rPr>
              <a:t> can </a:t>
            </a:r>
            <a:r>
              <a:rPr lang="fr-BE" sz="2000" dirty="0" err="1">
                <a:solidFill>
                  <a:srgbClr val="015CAB"/>
                </a:solidFill>
              </a:rPr>
              <a:t>be</a:t>
            </a:r>
            <a:r>
              <a:rPr lang="fr-BE" sz="2000" dirty="0">
                <a:solidFill>
                  <a:srgbClr val="015CAB"/>
                </a:solidFill>
              </a:rPr>
              <a:t> </a:t>
            </a:r>
            <a:r>
              <a:rPr lang="fr-BE" sz="2000" dirty="0" err="1">
                <a:solidFill>
                  <a:srgbClr val="015CAB"/>
                </a:solidFill>
              </a:rPr>
              <a:t>financed</a:t>
            </a:r>
            <a:endParaRPr lang="en-US" sz="2000" dirty="0">
              <a:solidFill>
                <a:srgbClr val="015CAB"/>
              </a:solidFill>
            </a:endParaRPr>
          </a:p>
        </p:txBody>
      </p:sp>
      <p:sp>
        <p:nvSpPr>
          <p:cNvPr id="9" name="Freeform 34">
            <a:extLst>
              <a:ext uri="{FF2B5EF4-FFF2-40B4-BE49-F238E27FC236}">
                <a16:creationId xmlns:a16="http://schemas.microsoft.com/office/drawing/2014/main" id="{074997C4-E226-491F-AD57-326D8DF68213}"/>
              </a:ext>
            </a:extLst>
          </p:cNvPr>
          <p:cNvSpPr/>
          <p:nvPr/>
        </p:nvSpPr>
        <p:spPr>
          <a:xfrm>
            <a:off x="5601011" y="2488005"/>
            <a:ext cx="4214968" cy="2490701"/>
          </a:xfrm>
          <a:custGeom>
            <a:avLst/>
            <a:gdLst>
              <a:gd name="connsiteX0" fmla="*/ 415125 w 4194751"/>
              <a:gd name="connsiteY0" fmla="*/ 0 h 2490701"/>
              <a:gd name="connsiteX1" fmla="*/ 4194741 w 4194751"/>
              <a:gd name="connsiteY1" fmla="*/ 0 h 2490701"/>
              <a:gd name="connsiteX2" fmla="*/ 4194751 w 4194751"/>
              <a:gd name="connsiteY2" fmla="*/ 1 h 2490701"/>
              <a:gd name="connsiteX3" fmla="*/ 3669378 w 4194751"/>
              <a:gd name="connsiteY3" fmla="*/ 1 h 2490701"/>
              <a:gd name="connsiteX4" fmla="*/ 3669378 w 4194751"/>
              <a:gd name="connsiteY4" fmla="*/ 2490701 h 2490701"/>
              <a:gd name="connsiteX5" fmla="*/ 415125 w 4194751"/>
              <a:gd name="connsiteY5" fmla="*/ 2490701 h 2490701"/>
              <a:gd name="connsiteX6" fmla="*/ 0 w 4194751"/>
              <a:gd name="connsiteY6" fmla="*/ 2075576 h 2490701"/>
              <a:gd name="connsiteX7" fmla="*/ 0 w 4194751"/>
              <a:gd name="connsiteY7" fmla="*/ 415125 h 2490701"/>
              <a:gd name="connsiteX8" fmla="*/ 415125 w 4194751"/>
              <a:gd name="connsiteY8" fmla="*/ 0 h 24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751" h="2490701">
                <a:moveTo>
                  <a:pt x="415125" y="0"/>
                </a:moveTo>
                <a:lnTo>
                  <a:pt x="4194741" y="0"/>
                </a:lnTo>
                <a:lnTo>
                  <a:pt x="4194751" y="1"/>
                </a:lnTo>
                <a:lnTo>
                  <a:pt x="3669378" y="1"/>
                </a:lnTo>
                <a:lnTo>
                  <a:pt x="3669378" y="2490701"/>
                </a:lnTo>
                <a:lnTo>
                  <a:pt x="415125" y="2490701"/>
                </a:lnTo>
                <a:cubicBezTo>
                  <a:pt x="185858" y="2490701"/>
                  <a:pt x="0" y="2304843"/>
                  <a:pt x="0" y="2075576"/>
                </a:cubicBezTo>
                <a:lnTo>
                  <a:pt x="0" y="415125"/>
                </a:lnTo>
                <a:cubicBezTo>
                  <a:pt x="0" y="185858"/>
                  <a:pt x="185858" y="0"/>
                  <a:pt x="415125" y="0"/>
                </a:cubicBezTo>
                <a:close/>
              </a:path>
            </a:pathLst>
          </a:custGeom>
          <a:solidFill>
            <a:srgbClr val="CAF8B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C010FC67-6CE9-4E73-933E-DC976D2B424C}"/>
              </a:ext>
            </a:extLst>
          </p:cNvPr>
          <p:cNvSpPr/>
          <p:nvPr/>
        </p:nvSpPr>
        <p:spPr>
          <a:xfrm>
            <a:off x="2611997" y="1236731"/>
            <a:ext cx="248280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bg1">
                  <a:lumMod val="50000"/>
                </a:schemeClr>
              </a:solidFill>
            </a:endParaRPr>
          </a:p>
        </p:txBody>
      </p:sp>
      <p:sp>
        <p:nvSpPr>
          <p:cNvPr id="11" name="Rectangle 10">
            <a:extLst>
              <a:ext uri="{FF2B5EF4-FFF2-40B4-BE49-F238E27FC236}">
                <a16:creationId xmlns:a16="http://schemas.microsoft.com/office/drawing/2014/main" id="{44B8D325-2C05-428C-BE9C-81BCC716862F}"/>
              </a:ext>
            </a:extLst>
          </p:cNvPr>
          <p:cNvSpPr/>
          <p:nvPr/>
        </p:nvSpPr>
        <p:spPr>
          <a:xfrm>
            <a:off x="2611997" y="1579531"/>
            <a:ext cx="248280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bg1">
                  <a:lumMod val="50000"/>
                </a:schemeClr>
              </a:solidFill>
            </a:endParaRPr>
          </a:p>
        </p:txBody>
      </p:sp>
      <p:sp>
        <p:nvSpPr>
          <p:cNvPr id="12" name="Rectangle: Rounded Corners 11">
            <a:extLst>
              <a:ext uri="{FF2B5EF4-FFF2-40B4-BE49-F238E27FC236}">
                <a16:creationId xmlns:a16="http://schemas.microsoft.com/office/drawing/2014/main" id="{8FC8D618-C029-4233-BDD0-09D9B7183F77}"/>
              </a:ext>
            </a:extLst>
          </p:cNvPr>
          <p:cNvSpPr/>
          <p:nvPr/>
        </p:nvSpPr>
        <p:spPr>
          <a:xfrm>
            <a:off x="277789" y="2243140"/>
            <a:ext cx="5097050" cy="3484064"/>
          </a:xfrm>
          <a:prstGeom prst="roundRect">
            <a:avLst>
              <a:gd name="adj" fmla="val 90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5E6CF7-C941-4500-88F0-8939332D4CB3}"/>
              </a:ext>
            </a:extLst>
          </p:cNvPr>
          <p:cNvGrpSpPr/>
          <p:nvPr/>
        </p:nvGrpSpPr>
        <p:grpSpPr>
          <a:xfrm>
            <a:off x="633949" y="2917891"/>
            <a:ext cx="1980000" cy="2412058"/>
            <a:chOff x="1331640" y="1588807"/>
            <a:chExt cx="1944216" cy="4884513"/>
          </a:xfrm>
        </p:grpSpPr>
        <p:sp>
          <p:nvSpPr>
            <p:cNvPr id="14" name="Rectangle 13">
              <a:extLst>
                <a:ext uri="{FF2B5EF4-FFF2-40B4-BE49-F238E27FC236}">
                  <a16:creationId xmlns:a16="http://schemas.microsoft.com/office/drawing/2014/main" id="{89F23C54-4D06-49EA-8027-017981C96589}"/>
                </a:ext>
              </a:extLst>
            </p:cNvPr>
            <p:cNvSpPr/>
            <p:nvPr/>
          </p:nvSpPr>
          <p:spPr>
            <a:xfrm>
              <a:off x="1331640" y="2990766"/>
              <a:ext cx="1944216" cy="348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Research and development and/or CAPEX costs </a:t>
              </a:r>
            </a:p>
            <a:p>
              <a:pPr algn="ctr"/>
              <a:r>
                <a:rPr lang="en-US" sz="1200" dirty="0"/>
                <a:t>related to the project</a:t>
              </a:r>
            </a:p>
          </p:txBody>
        </p:sp>
        <p:sp>
          <p:nvSpPr>
            <p:cNvPr id="15" name="Rectangle 14">
              <a:extLst>
                <a:ext uri="{FF2B5EF4-FFF2-40B4-BE49-F238E27FC236}">
                  <a16:creationId xmlns:a16="http://schemas.microsoft.com/office/drawing/2014/main" id="{F6756C20-37C3-469D-89D4-0A8B1034628E}"/>
                </a:ext>
              </a:extLst>
            </p:cNvPr>
            <p:cNvSpPr/>
            <p:nvPr/>
          </p:nvSpPr>
          <p:spPr>
            <a:xfrm>
              <a:off x="1331640" y="1588807"/>
              <a:ext cx="1944216" cy="7872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costs</a:t>
              </a:r>
            </a:p>
            <a:p>
              <a:pPr algn="ctr"/>
              <a:r>
                <a:rPr lang="en-US" sz="1200" dirty="0"/>
                <a:t>Marketing, Sales</a:t>
              </a:r>
              <a:endParaRPr lang="en-GB" sz="1200" dirty="0"/>
            </a:p>
          </p:txBody>
        </p:sp>
      </p:grpSp>
      <p:sp>
        <p:nvSpPr>
          <p:cNvPr id="16" name="Rectangle 15">
            <a:extLst>
              <a:ext uri="{FF2B5EF4-FFF2-40B4-BE49-F238E27FC236}">
                <a16:creationId xmlns:a16="http://schemas.microsoft.com/office/drawing/2014/main" id="{3FAD25E5-F4AA-43AF-9D72-17611D7AB282}"/>
              </a:ext>
            </a:extLst>
          </p:cNvPr>
          <p:cNvSpPr/>
          <p:nvPr/>
        </p:nvSpPr>
        <p:spPr>
          <a:xfrm>
            <a:off x="3061227" y="4490810"/>
            <a:ext cx="1980000" cy="8391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Equity</a:t>
            </a:r>
            <a:endParaRPr lang="en-GB" sz="1200" dirty="0">
              <a:solidFill>
                <a:schemeClr val="bg1"/>
              </a:solidFill>
            </a:endParaRPr>
          </a:p>
        </p:txBody>
      </p:sp>
      <p:sp>
        <p:nvSpPr>
          <p:cNvPr id="17" name="Rectangle 16">
            <a:extLst>
              <a:ext uri="{FF2B5EF4-FFF2-40B4-BE49-F238E27FC236}">
                <a16:creationId xmlns:a16="http://schemas.microsoft.com/office/drawing/2014/main" id="{3CB12015-20EA-4AEA-8BA0-B1377DB42127}"/>
              </a:ext>
            </a:extLst>
          </p:cNvPr>
          <p:cNvSpPr/>
          <p:nvPr/>
        </p:nvSpPr>
        <p:spPr>
          <a:xfrm>
            <a:off x="3065505" y="4026382"/>
            <a:ext cx="1975722" cy="4644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Other financing sources (e.g. commercial banks, grants)</a:t>
            </a:r>
            <a:endParaRPr lang="en-GB" sz="1200" dirty="0">
              <a:solidFill>
                <a:schemeClr val="bg1"/>
              </a:solidFill>
            </a:endParaRPr>
          </a:p>
        </p:txBody>
      </p:sp>
      <p:sp>
        <p:nvSpPr>
          <p:cNvPr id="18" name="Rectangle 17">
            <a:extLst>
              <a:ext uri="{FF2B5EF4-FFF2-40B4-BE49-F238E27FC236}">
                <a16:creationId xmlns:a16="http://schemas.microsoft.com/office/drawing/2014/main" id="{72862BC7-F8B9-4791-BF12-3952591DAAB3}"/>
              </a:ext>
            </a:extLst>
          </p:cNvPr>
          <p:cNvSpPr/>
          <p:nvPr/>
        </p:nvSpPr>
        <p:spPr>
          <a:xfrm>
            <a:off x="3061227" y="2917891"/>
            <a:ext cx="1975722" cy="11084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EIB Venture Debt</a:t>
            </a:r>
          </a:p>
        </p:txBody>
      </p:sp>
      <p:sp>
        <p:nvSpPr>
          <p:cNvPr id="19" name="Text Placeholder 14">
            <a:extLst>
              <a:ext uri="{FF2B5EF4-FFF2-40B4-BE49-F238E27FC236}">
                <a16:creationId xmlns:a16="http://schemas.microsoft.com/office/drawing/2014/main" id="{5B3597DF-9EEA-47AE-98C8-3E3DD7F45C38}"/>
              </a:ext>
            </a:extLst>
          </p:cNvPr>
          <p:cNvSpPr txBox="1">
            <a:spLocks/>
          </p:cNvSpPr>
          <p:nvPr/>
        </p:nvSpPr>
        <p:spPr>
          <a:xfrm>
            <a:off x="503960" y="2466289"/>
            <a:ext cx="2232249" cy="404013"/>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i="1" dirty="0"/>
              <a:t>Uses</a:t>
            </a:r>
          </a:p>
        </p:txBody>
      </p:sp>
      <p:sp>
        <p:nvSpPr>
          <p:cNvPr id="20" name="Text Placeholder 14">
            <a:extLst>
              <a:ext uri="{FF2B5EF4-FFF2-40B4-BE49-F238E27FC236}">
                <a16:creationId xmlns:a16="http://schemas.microsoft.com/office/drawing/2014/main" id="{EA0D29C5-B8E8-45AA-90FF-BF1018330DFB}"/>
              </a:ext>
            </a:extLst>
          </p:cNvPr>
          <p:cNvSpPr txBox="1">
            <a:spLocks/>
          </p:cNvSpPr>
          <p:nvPr/>
        </p:nvSpPr>
        <p:spPr>
          <a:xfrm>
            <a:off x="2935103" y="2466289"/>
            <a:ext cx="2238847" cy="404013"/>
          </a:xfrm>
          <a:prstGeom prst="rect">
            <a:avLst/>
          </a:prstGeom>
        </p:spPr>
        <p:txBody>
          <a:bodyPr>
            <a:noAutofit/>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i="1" dirty="0"/>
              <a:t>Sources</a:t>
            </a:r>
          </a:p>
        </p:txBody>
      </p:sp>
      <p:pic>
        <p:nvPicPr>
          <p:cNvPr id="21" name="Picture 20">
            <a:extLst>
              <a:ext uri="{FF2B5EF4-FFF2-40B4-BE49-F238E27FC236}">
                <a16:creationId xmlns:a16="http://schemas.microsoft.com/office/drawing/2014/main" id="{5A24394B-8232-4F3E-B422-26468741344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262" b="99677" l="8931" r="93099">
                        <a14:foregroundMark x1="12043" y1="21486" x2="12043" y2="21486"/>
                        <a14:foregroundMark x1="27064" y1="22779" x2="27064" y2="22779"/>
                        <a14:foregroundMark x1="43166" y1="12439" x2="43166" y2="12439"/>
                        <a14:foregroundMark x1="58457" y1="12439" x2="58457" y2="12439"/>
                        <a14:foregroundMark x1="76725" y1="23263" x2="76725" y2="23263"/>
                        <a14:foregroundMark x1="92016" y1="22940" x2="92016" y2="22940"/>
                      </a14:backgroundRemoval>
                    </a14:imgEffect>
                  </a14:imgLayer>
                </a14:imgProps>
              </a:ext>
              <a:ext uri="{28A0092B-C50C-407E-A947-70E740481C1C}">
                <a14:useLocalDpi xmlns:a14="http://schemas.microsoft.com/office/drawing/2010/main"/>
              </a:ext>
            </a:extLst>
          </a:blip>
          <a:stretch>
            <a:fillRect/>
          </a:stretch>
        </p:blipFill>
        <p:spPr>
          <a:xfrm>
            <a:off x="6090368" y="2840038"/>
            <a:ext cx="632045" cy="529413"/>
          </a:xfrm>
          <a:prstGeom prst="rect">
            <a:avLst/>
          </a:prstGeom>
        </p:spPr>
      </p:pic>
      <p:sp>
        <p:nvSpPr>
          <p:cNvPr id="22" name="Rectangle 21">
            <a:extLst>
              <a:ext uri="{FF2B5EF4-FFF2-40B4-BE49-F238E27FC236}">
                <a16:creationId xmlns:a16="http://schemas.microsoft.com/office/drawing/2014/main" id="{8B0F84DD-8121-45BA-BFE4-6B7047082326}"/>
              </a:ext>
            </a:extLst>
          </p:cNvPr>
          <p:cNvSpPr/>
          <p:nvPr/>
        </p:nvSpPr>
        <p:spPr>
          <a:xfrm>
            <a:off x="633949" y="3302981"/>
            <a:ext cx="1980000" cy="30722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Working capital needs</a:t>
            </a:r>
            <a:endParaRPr lang="en-GB" sz="1200" dirty="0"/>
          </a:p>
        </p:txBody>
      </p:sp>
      <p:sp>
        <p:nvSpPr>
          <p:cNvPr id="23" name="Text Placeholder 13">
            <a:extLst>
              <a:ext uri="{FF2B5EF4-FFF2-40B4-BE49-F238E27FC236}">
                <a16:creationId xmlns:a16="http://schemas.microsoft.com/office/drawing/2014/main" id="{BF3E3F3B-67F7-4701-8B6D-C0E99AF4C67E}"/>
              </a:ext>
            </a:extLst>
          </p:cNvPr>
          <p:cNvSpPr txBox="1">
            <a:spLocks/>
          </p:cNvSpPr>
          <p:nvPr/>
        </p:nvSpPr>
        <p:spPr>
          <a:xfrm>
            <a:off x="503960" y="1791583"/>
            <a:ext cx="4590840" cy="445124"/>
          </a:xfrm>
          <a:prstGeom prst="rect">
            <a:avLst/>
          </a:prstGeom>
        </p:spPr>
        <p:txBody>
          <a:bodyPr vert="horz" lIns="91440" tIns="45720" rIns="91440" bIns="45720" rtlCol="0" anchor="ctr">
            <a:normAutofit/>
          </a:bodyPr>
          <a:lstStyle>
            <a:lvl1pPr indent="0">
              <a:lnSpc>
                <a:spcPct val="90000"/>
              </a:lnSpc>
              <a:spcBef>
                <a:spcPts val="1000"/>
              </a:spcBef>
              <a:buClr>
                <a:schemeClr val="tx2"/>
              </a:buClr>
              <a:buSzPct val="80000"/>
              <a:buFont typeface=".AppleSystemUIFont" charset="-120"/>
              <a:buNone/>
              <a:defRPr sz="2000" b="1">
                <a:solidFill>
                  <a:schemeClr val="tx2"/>
                </a:solidFill>
              </a:defRPr>
            </a:lvl1pPr>
            <a:lvl2pPr marL="685800" indent="-228600">
              <a:lnSpc>
                <a:spcPct val="90000"/>
              </a:lnSpc>
              <a:spcBef>
                <a:spcPts val="500"/>
              </a:spcBef>
              <a:buClr>
                <a:schemeClr val="tx2"/>
              </a:buClr>
              <a:buSzPct val="80000"/>
              <a:buFont typeface=".AppleSystemUIFont" charset="-120"/>
              <a:buChar char="‣"/>
              <a:defRPr sz="2400"/>
            </a:lvl2pPr>
            <a:lvl3pPr marL="1143000" indent="-228600">
              <a:lnSpc>
                <a:spcPct val="90000"/>
              </a:lnSpc>
              <a:spcBef>
                <a:spcPts val="500"/>
              </a:spcBef>
              <a:buClr>
                <a:schemeClr val="tx2"/>
              </a:buClr>
              <a:buSzPct val="80000"/>
              <a:buFont typeface=".AppleSystemUIFont" charset="-120"/>
              <a:buChar char="‣"/>
              <a:defRPr sz="2000"/>
            </a:lvl3pPr>
            <a:lvl4pPr marL="1600200" indent="-228600">
              <a:lnSpc>
                <a:spcPct val="90000"/>
              </a:lnSpc>
              <a:spcBef>
                <a:spcPts val="500"/>
              </a:spcBef>
              <a:buClr>
                <a:schemeClr val="tx2"/>
              </a:buClr>
              <a:buSzPct val="80000"/>
              <a:buFont typeface=".AppleSystemUIFont" charset="-120"/>
              <a:buChar char="‣"/>
            </a:lvl4pPr>
            <a:lvl5pPr marL="2057400" indent="-228600">
              <a:lnSpc>
                <a:spcPct val="90000"/>
              </a:lnSpc>
              <a:spcBef>
                <a:spcPts val="500"/>
              </a:spcBef>
              <a:buClr>
                <a:schemeClr val="tx2"/>
              </a:buClr>
              <a:buSzPct val="80000"/>
              <a:buFont typeface=".AppleSystemUIFont" charset="-12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685800">
              <a:spcBef>
                <a:spcPct val="0"/>
              </a:spcBef>
            </a:pPr>
            <a:r>
              <a:rPr lang="en-US"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Funding of the investment plan</a:t>
            </a:r>
          </a:p>
        </p:txBody>
      </p:sp>
      <p:sp>
        <p:nvSpPr>
          <p:cNvPr id="24" name="Text Placeholder 14">
            <a:extLst>
              <a:ext uri="{FF2B5EF4-FFF2-40B4-BE49-F238E27FC236}">
                <a16:creationId xmlns:a16="http://schemas.microsoft.com/office/drawing/2014/main" id="{7186F75A-78A2-49B7-BCC3-ADCC7385F938}"/>
              </a:ext>
            </a:extLst>
          </p:cNvPr>
          <p:cNvSpPr txBox="1">
            <a:spLocks/>
          </p:cNvSpPr>
          <p:nvPr/>
        </p:nvSpPr>
        <p:spPr>
          <a:xfrm>
            <a:off x="7080516" y="2674990"/>
            <a:ext cx="1785696" cy="985554"/>
          </a:xfrm>
          <a:prstGeom prst="rect">
            <a:avLst/>
          </a:prstGeom>
        </p:spPr>
        <p:txBody>
          <a:bodyPr>
            <a:noAutofit/>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t>In accordance with its</a:t>
            </a:r>
            <a:r>
              <a:rPr lang="en-US" sz="1200" dirty="0">
                <a:solidFill>
                  <a:srgbClr val="164193"/>
                </a:solidFill>
              </a:rPr>
              <a:t> </a:t>
            </a:r>
            <a:r>
              <a:rPr lang="en-US" sz="1200" b="1" dirty="0">
                <a:solidFill>
                  <a:srgbClr val="164193"/>
                </a:solidFill>
              </a:rPr>
              <a:t>co-investment principle</a:t>
            </a:r>
            <a:r>
              <a:rPr lang="en-US" sz="1200" b="1" dirty="0"/>
              <a:t>, </a:t>
            </a:r>
            <a:r>
              <a:rPr lang="en-US" sz="1200" dirty="0"/>
              <a:t>the EIB ticket size is capped at 50% of the investment plan</a:t>
            </a:r>
          </a:p>
        </p:txBody>
      </p:sp>
      <p:sp>
        <p:nvSpPr>
          <p:cNvPr id="25" name="Text Placeholder 14">
            <a:extLst>
              <a:ext uri="{FF2B5EF4-FFF2-40B4-BE49-F238E27FC236}">
                <a16:creationId xmlns:a16="http://schemas.microsoft.com/office/drawing/2014/main" id="{9CAD720B-6962-4AB9-B101-4B5021FAA563}"/>
              </a:ext>
            </a:extLst>
          </p:cNvPr>
          <p:cNvSpPr txBox="1">
            <a:spLocks/>
          </p:cNvSpPr>
          <p:nvPr/>
        </p:nvSpPr>
        <p:spPr>
          <a:xfrm>
            <a:off x="7080516" y="3894023"/>
            <a:ext cx="1785695" cy="1074574"/>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t>The </a:t>
            </a:r>
            <a:r>
              <a:rPr lang="en-US" sz="1200" b="1" dirty="0">
                <a:solidFill>
                  <a:srgbClr val="164193"/>
                </a:solidFill>
              </a:rPr>
              <a:t>minimum required</a:t>
            </a:r>
            <a:r>
              <a:rPr lang="en-US" sz="1200" b="1" dirty="0">
                <a:solidFill>
                  <a:schemeClr val="tx2"/>
                </a:solidFill>
              </a:rPr>
              <a:t> </a:t>
            </a:r>
            <a:r>
              <a:rPr lang="en-US" sz="1200" dirty="0"/>
              <a:t>investment plan is EUR 15m (minimum EIB ticket of EUR 7.5m )</a:t>
            </a:r>
          </a:p>
        </p:txBody>
      </p:sp>
      <p:sp>
        <p:nvSpPr>
          <p:cNvPr id="26" name="Text Placeholder 14">
            <a:extLst>
              <a:ext uri="{FF2B5EF4-FFF2-40B4-BE49-F238E27FC236}">
                <a16:creationId xmlns:a16="http://schemas.microsoft.com/office/drawing/2014/main" id="{1107838C-40ED-485B-8E11-661F0DAD403E}"/>
              </a:ext>
            </a:extLst>
          </p:cNvPr>
          <p:cNvSpPr txBox="1">
            <a:spLocks/>
          </p:cNvSpPr>
          <p:nvPr/>
        </p:nvSpPr>
        <p:spPr>
          <a:xfrm>
            <a:off x="5961701" y="4012794"/>
            <a:ext cx="632045" cy="703661"/>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11E61"/>
                </a:solidFill>
              </a:rPr>
              <a:t>EUR 15 m</a:t>
            </a:r>
            <a:endParaRPr lang="en-US" sz="1400" b="1" dirty="0">
              <a:solidFill>
                <a:srgbClr val="011E61"/>
              </a:solidFill>
            </a:endParaRPr>
          </a:p>
        </p:txBody>
      </p:sp>
      <p:sp>
        <p:nvSpPr>
          <p:cNvPr id="27" name="Text Placeholder 14">
            <a:extLst>
              <a:ext uri="{FF2B5EF4-FFF2-40B4-BE49-F238E27FC236}">
                <a16:creationId xmlns:a16="http://schemas.microsoft.com/office/drawing/2014/main" id="{DCF644AA-588B-44D1-BAC6-8FA97F2FB83D}"/>
              </a:ext>
            </a:extLst>
          </p:cNvPr>
          <p:cNvSpPr txBox="1">
            <a:spLocks/>
          </p:cNvSpPr>
          <p:nvPr/>
        </p:nvSpPr>
        <p:spPr>
          <a:xfrm>
            <a:off x="6340764" y="3962740"/>
            <a:ext cx="632045" cy="703661"/>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011E61"/>
                </a:solidFill>
              </a:rPr>
              <a:t>≤</a:t>
            </a:r>
            <a:endParaRPr lang="en-US" sz="3600" b="1" dirty="0">
              <a:solidFill>
                <a:srgbClr val="011E61"/>
              </a:solidFill>
            </a:endParaRPr>
          </a:p>
        </p:txBody>
      </p:sp>
      <p:sp>
        <p:nvSpPr>
          <p:cNvPr id="31" name="Text Placeholder 8">
            <a:extLst>
              <a:ext uri="{FF2B5EF4-FFF2-40B4-BE49-F238E27FC236}">
                <a16:creationId xmlns:a16="http://schemas.microsoft.com/office/drawing/2014/main" id="{8F57B28C-7C66-4A40-B4D9-90AC39D2B500}"/>
              </a:ext>
            </a:extLst>
          </p:cNvPr>
          <p:cNvSpPr txBox="1">
            <a:spLocks/>
          </p:cNvSpPr>
          <p:nvPr/>
        </p:nvSpPr>
        <p:spPr>
          <a:xfrm>
            <a:off x="254400" y="870585"/>
            <a:ext cx="10513483" cy="576000"/>
          </a:xfrm>
          <a:prstGeom prst="rect">
            <a:avLst/>
          </a:prstGeom>
        </p:spPr>
        <p:txBody>
          <a:bodyPr/>
          <a:lst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solidFill>
                  <a:schemeClr val="bg1">
                    <a:lumMod val="50000"/>
                  </a:schemeClr>
                </a:solidFill>
              </a:rPr>
              <a:t>EIB Financing is </a:t>
            </a:r>
            <a:r>
              <a:rPr lang="en-US" sz="2000" i="1" dirty="0">
                <a:solidFill>
                  <a:schemeClr val="bg1">
                    <a:lumMod val="50000"/>
                  </a:schemeClr>
                </a:solidFill>
              </a:rPr>
              <a:t>determined</a:t>
            </a:r>
            <a:r>
              <a:rPr lang="en-US" sz="1800" i="1" dirty="0">
                <a:solidFill>
                  <a:schemeClr val="bg1">
                    <a:lumMod val="50000"/>
                  </a:schemeClr>
                </a:solidFill>
              </a:rPr>
              <a:t> on the basis of the planned investment plan</a:t>
            </a:r>
          </a:p>
        </p:txBody>
      </p:sp>
    </p:spTree>
    <p:extLst>
      <p:ext uri="{BB962C8B-B14F-4D97-AF65-F5344CB8AC3E}">
        <p14:creationId xmlns:p14="http://schemas.microsoft.com/office/powerpoint/2010/main" val="341619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22</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62" name="Title 1">
            <a:extLst>
              <a:ext uri="{FF2B5EF4-FFF2-40B4-BE49-F238E27FC236}">
                <a16:creationId xmlns:a16="http://schemas.microsoft.com/office/drawing/2014/main" id="{9CE24EE3-CD20-4444-99CB-0981B7E0A4BD}"/>
              </a:ext>
            </a:extLst>
          </p:cNvPr>
          <p:cNvSpPr txBox="1">
            <a:spLocks/>
          </p:cNvSpPr>
          <p:nvPr/>
        </p:nvSpPr>
        <p:spPr>
          <a:xfrm>
            <a:off x="235131" y="273687"/>
            <a:ext cx="8809717"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Thank you for joining us!</a:t>
            </a:r>
            <a:br>
              <a:rPr lang="en-US" sz="2000" dirty="0">
                <a:solidFill>
                  <a:srgbClr val="015CAB"/>
                </a:solidFill>
              </a:rPr>
            </a:br>
            <a:endParaRPr lang="en-US" sz="2000" dirty="0">
              <a:solidFill>
                <a:srgbClr val="015CAB"/>
              </a:solidFill>
            </a:endParaRPr>
          </a:p>
        </p:txBody>
      </p:sp>
      <p:pic>
        <p:nvPicPr>
          <p:cNvPr id="9" name="Picture 8">
            <a:extLst>
              <a:ext uri="{FF2B5EF4-FFF2-40B4-BE49-F238E27FC236}">
                <a16:creationId xmlns:a16="http://schemas.microsoft.com/office/drawing/2014/main" id="{2B89FCC7-4C4B-4EB5-B7D3-F1AE2BC3B9E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664" y="1407467"/>
            <a:ext cx="6355330" cy="4220336"/>
          </a:xfrm>
          <a:prstGeom prst="rect">
            <a:avLst/>
          </a:prstGeom>
        </p:spPr>
      </p:pic>
    </p:spTree>
    <p:extLst>
      <p:ext uri="{BB962C8B-B14F-4D97-AF65-F5344CB8AC3E}">
        <p14:creationId xmlns:p14="http://schemas.microsoft.com/office/powerpoint/2010/main" val="30290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3</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34" name="Title 1">
            <a:extLst>
              <a:ext uri="{FF2B5EF4-FFF2-40B4-BE49-F238E27FC236}">
                <a16:creationId xmlns:a16="http://schemas.microsoft.com/office/drawing/2014/main" id="{7DDB0678-E639-4993-B6DF-75EEB35C04FE}"/>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The priority areas for the European Investment Bank</a:t>
            </a:r>
          </a:p>
        </p:txBody>
      </p:sp>
      <p:sp>
        <p:nvSpPr>
          <p:cNvPr id="35" name="Line 4">
            <a:extLst>
              <a:ext uri="{FF2B5EF4-FFF2-40B4-BE49-F238E27FC236}">
                <a16:creationId xmlns:a16="http://schemas.microsoft.com/office/drawing/2014/main" id="{1534C9A6-B2FA-425B-BD4D-C71350E13212}"/>
              </a:ext>
            </a:extLst>
          </p:cNvPr>
          <p:cNvSpPr/>
          <p:nvPr/>
        </p:nvSpPr>
        <p:spPr>
          <a:xfrm flipH="1">
            <a:off x="5964798" y="3785110"/>
            <a:ext cx="3027806" cy="0"/>
          </a:xfrm>
          <a:prstGeom prst="line">
            <a:avLst/>
          </a:prstGeom>
          <a:ln w="28575">
            <a:solidFill>
              <a:srgbClr val="C4F3AF"/>
            </a:solidFill>
            <a:prstDash val="dash"/>
          </a:ln>
        </p:spPr>
        <p:style>
          <a:lnRef idx="1">
            <a:schemeClr val="accent1"/>
          </a:lnRef>
          <a:fillRef idx="0">
            <a:schemeClr val="accent1"/>
          </a:fillRef>
          <a:effectRef idx="0">
            <a:schemeClr val="accent1"/>
          </a:effectRef>
          <a:fontRef idx="minor"/>
        </p:style>
        <p:txBody>
          <a:bodyPr/>
          <a:lstStyle/>
          <a:p>
            <a:endParaRPr lang="en-GB"/>
          </a:p>
        </p:txBody>
      </p:sp>
      <p:sp>
        <p:nvSpPr>
          <p:cNvPr id="36" name="Line 6">
            <a:extLst>
              <a:ext uri="{FF2B5EF4-FFF2-40B4-BE49-F238E27FC236}">
                <a16:creationId xmlns:a16="http://schemas.microsoft.com/office/drawing/2014/main" id="{638384EA-4965-49D9-B943-D3566ECB6C6A}"/>
              </a:ext>
            </a:extLst>
          </p:cNvPr>
          <p:cNvSpPr/>
          <p:nvPr/>
        </p:nvSpPr>
        <p:spPr>
          <a:xfrm flipH="1">
            <a:off x="195840" y="2306714"/>
            <a:ext cx="2378746" cy="0"/>
          </a:xfrm>
          <a:prstGeom prst="line">
            <a:avLst/>
          </a:prstGeom>
          <a:ln w="28575">
            <a:solidFill>
              <a:srgbClr val="C4F3AF"/>
            </a:solidFill>
            <a:prstDash val="dash"/>
          </a:ln>
        </p:spPr>
        <p:style>
          <a:lnRef idx="1">
            <a:schemeClr val="accent1"/>
          </a:lnRef>
          <a:fillRef idx="0">
            <a:schemeClr val="accent1"/>
          </a:fillRef>
          <a:effectRef idx="0">
            <a:schemeClr val="accent1"/>
          </a:effectRef>
          <a:fontRef idx="minor"/>
        </p:style>
        <p:txBody>
          <a:bodyPr/>
          <a:lstStyle/>
          <a:p>
            <a:endParaRPr lang="en-GB"/>
          </a:p>
        </p:txBody>
      </p:sp>
      <p:sp>
        <p:nvSpPr>
          <p:cNvPr id="37" name="Line 7">
            <a:extLst>
              <a:ext uri="{FF2B5EF4-FFF2-40B4-BE49-F238E27FC236}">
                <a16:creationId xmlns:a16="http://schemas.microsoft.com/office/drawing/2014/main" id="{82F310E7-4639-42B0-B45A-6C1FAF4E6AA2}"/>
              </a:ext>
            </a:extLst>
          </p:cNvPr>
          <p:cNvSpPr/>
          <p:nvPr/>
        </p:nvSpPr>
        <p:spPr>
          <a:xfrm flipH="1">
            <a:off x="180345" y="3785110"/>
            <a:ext cx="2676600" cy="0"/>
          </a:xfrm>
          <a:prstGeom prst="line">
            <a:avLst/>
          </a:prstGeom>
          <a:ln w="28575">
            <a:solidFill>
              <a:srgbClr val="C4F3AF"/>
            </a:solidFill>
            <a:prstDash val="dash"/>
          </a:ln>
        </p:spPr>
        <p:style>
          <a:lnRef idx="1">
            <a:schemeClr val="accent1"/>
          </a:lnRef>
          <a:fillRef idx="0">
            <a:schemeClr val="accent1"/>
          </a:fillRef>
          <a:effectRef idx="0">
            <a:schemeClr val="accent1"/>
          </a:effectRef>
          <a:fontRef idx="minor"/>
        </p:style>
        <p:txBody>
          <a:bodyPr/>
          <a:lstStyle/>
          <a:p>
            <a:endParaRPr lang="en-GB"/>
          </a:p>
        </p:txBody>
      </p:sp>
      <p:sp>
        <p:nvSpPr>
          <p:cNvPr id="38" name="Line 8">
            <a:extLst>
              <a:ext uri="{FF2B5EF4-FFF2-40B4-BE49-F238E27FC236}">
                <a16:creationId xmlns:a16="http://schemas.microsoft.com/office/drawing/2014/main" id="{666C51F6-2C46-49EC-8999-106D22861FD6}"/>
              </a:ext>
            </a:extLst>
          </p:cNvPr>
          <p:cNvSpPr/>
          <p:nvPr/>
        </p:nvSpPr>
        <p:spPr>
          <a:xfrm flipH="1">
            <a:off x="6201024" y="2306714"/>
            <a:ext cx="2795406" cy="0"/>
          </a:xfrm>
          <a:prstGeom prst="line">
            <a:avLst/>
          </a:prstGeom>
          <a:ln w="28575">
            <a:solidFill>
              <a:srgbClr val="C4F3AF"/>
            </a:solidFill>
            <a:prstDash val="dash"/>
          </a:ln>
        </p:spPr>
        <p:style>
          <a:lnRef idx="1">
            <a:schemeClr val="accent1"/>
          </a:lnRef>
          <a:fillRef idx="0">
            <a:schemeClr val="accent1"/>
          </a:fillRef>
          <a:effectRef idx="0">
            <a:schemeClr val="accent1"/>
          </a:effectRef>
          <a:fontRef idx="minor"/>
        </p:style>
        <p:txBody>
          <a:bodyPr/>
          <a:lstStyle/>
          <a:p>
            <a:endParaRPr lang="en-GB"/>
          </a:p>
        </p:txBody>
      </p:sp>
      <p:grpSp>
        <p:nvGrpSpPr>
          <p:cNvPr id="39" name="Group 38">
            <a:extLst>
              <a:ext uri="{FF2B5EF4-FFF2-40B4-BE49-F238E27FC236}">
                <a16:creationId xmlns:a16="http://schemas.microsoft.com/office/drawing/2014/main" id="{3D71F85D-725D-490A-B0C3-09A2D46DFDFA}"/>
              </a:ext>
            </a:extLst>
          </p:cNvPr>
          <p:cNvGrpSpPr/>
          <p:nvPr/>
        </p:nvGrpSpPr>
        <p:grpSpPr>
          <a:xfrm>
            <a:off x="741629" y="1601474"/>
            <a:ext cx="1961640" cy="609120"/>
            <a:chOff x="1540800" y="1974960"/>
            <a:chExt cx="1961640" cy="609120"/>
          </a:xfrm>
        </p:grpSpPr>
        <p:sp>
          <p:nvSpPr>
            <p:cNvPr id="40" name="CustomShape 10">
              <a:extLst>
                <a:ext uri="{FF2B5EF4-FFF2-40B4-BE49-F238E27FC236}">
                  <a16:creationId xmlns:a16="http://schemas.microsoft.com/office/drawing/2014/main" id="{1E1892AF-FCA6-42AB-9049-1361B5BA6366}"/>
                </a:ext>
              </a:extLst>
            </p:cNvPr>
            <p:cNvSpPr/>
            <p:nvPr/>
          </p:nvSpPr>
          <p:spPr>
            <a:xfrm>
              <a:off x="1728360" y="2149243"/>
              <a:ext cx="1774080" cy="27571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GB" sz="1600" dirty="0"/>
                <a:t>Innovation and skills</a:t>
              </a:r>
            </a:p>
          </p:txBody>
        </p:sp>
        <p:sp>
          <p:nvSpPr>
            <p:cNvPr id="41" name="Line 11">
              <a:extLst>
                <a:ext uri="{FF2B5EF4-FFF2-40B4-BE49-F238E27FC236}">
                  <a16:creationId xmlns:a16="http://schemas.microsoft.com/office/drawing/2014/main" id="{5B197A70-B6F0-4B5C-9DBF-FDCF574F44D1}"/>
                </a:ext>
              </a:extLst>
            </p:cNvPr>
            <p:cNvSpPr/>
            <p:nvPr/>
          </p:nvSpPr>
          <p:spPr>
            <a:xfrm>
              <a:off x="1540800" y="1974960"/>
              <a:ext cx="0" cy="60912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42" name="Group 41">
            <a:extLst>
              <a:ext uri="{FF2B5EF4-FFF2-40B4-BE49-F238E27FC236}">
                <a16:creationId xmlns:a16="http://schemas.microsoft.com/office/drawing/2014/main" id="{18D9BE1D-0F12-4128-A4CE-7FE5CD9A8733}"/>
              </a:ext>
            </a:extLst>
          </p:cNvPr>
          <p:cNvGrpSpPr/>
          <p:nvPr/>
        </p:nvGrpSpPr>
        <p:grpSpPr>
          <a:xfrm>
            <a:off x="719068" y="3098966"/>
            <a:ext cx="1961640" cy="608760"/>
            <a:chOff x="1540800" y="3966120"/>
            <a:chExt cx="1961640" cy="608760"/>
          </a:xfrm>
        </p:grpSpPr>
        <p:sp>
          <p:nvSpPr>
            <p:cNvPr id="43" name="CustomShape 13">
              <a:extLst>
                <a:ext uri="{FF2B5EF4-FFF2-40B4-BE49-F238E27FC236}">
                  <a16:creationId xmlns:a16="http://schemas.microsoft.com/office/drawing/2014/main" id="{B24EE477-31ED-44C1-B9D0-A3E51A731F5C}"/>
                </a:ext>
              </a:extLst>
            </p:cNvPr>
            <p:cNvSpPr/>
            <p:nvPr/>
          </p:nvSpPr>
          <p:spPr>
            <a:xfrm>
              <a:off x="1728360" y="4132461"/>
              <a:ext cx="1774080" cy="27571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20000"/>
                </a:lnSpc>
                <a:spcBef>
                  <a:spcPts val="0"/>
                </a:spcBef>
                <a:spcAft>
                  <a:spcPts val="0"/>
                </a:spcAft>
                <a:buClrTx/>
                <a:buSzTx/>
                <a:buFontTx/>
                <a:buNone/>
                <a:tabLst/>
                <a:defRPr/>
              </a:pPr>
              <a:r>
                <a:rPr lang="en-GB" sz="1600" dirty="0"/>
                <a:t>Infrastructure</a:t>
              </a:r>
            </a:p>
          </p:txBody>
        </p:sp>
        <p:sp>
          <p:nvSpPr>
            <p:cNvPr id="44" name="Line 14">
              <a:extLst>
                <a:ext uri="{FF2B5EF4-FFF2-40B4-BE49-F238E27FC236}">
                  <a16:creationId xmlns:a16="http://schemas.microsoft.com/office/drawing/2014/main" id="{1C503740-B6C9-40D5-8356-47062D5A42EF}"/>
                </a:ext>
              </a:extLst>
            </p:cNvPr>
            <p:cNvSpPr/>
            <p:nvPr/>
          </p:nvSpPr>
          <p:spPr>
            <a:xfrm>
              <a:off x="1540800" y="3966120"/>
              <a:ext cx="0" cy="60876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45" name="Group 44">
            <a:extLst>
              <a:ext uri="{FF2B5EF4-FFF2-40B4-BE49-F238E27FC236}">
                <a16:creationId xmlns:a16="http://schemas.microsoft.com/office/drawing/2014/main" id="{85C84EE9-E847-4160-85D9-60E3829BEB73}"/>
              </a:ext>
            </a:extLst>
          </p:cNvPr>
          <p:cNvGrpSpPr/>
          <p:nvPr/>
        </p:nvGrpSpPr>
        <p:grpSpPr>
          <a:xfrm>
            <a:off x="5857878" y="1601474"/>
            <a:ext cx="2493180" cy="609120"/>
            <a:chOff x="8086140" y="1974960"/>
            <a:chExt cx="2493180" cy="609120"/>
          </a:xfrm>
        </p:grpSpPr>
        <p:sp>
          <p:nvSpPr>
            <p:cNvPr id="46" name="CustomShape 16">
              <a:extLst>
                <a:ext uri="{FF2B5EF4-FFF2-40B4-BE49-F238E27FC236}">
                  <a16:creationId xmlns:a16="http://schemas.microsoft.com/office/drawing/2014/main" id="{B5C17DD8-091C-4F3B-A396-AD25AC16D982}"/>
                </a:ext>
              </a:extLst>
            </p:cNvPr>
            <p:cNvSpPr/>
            <p:nvPr/>
          </p:nvSpPr>
          <p:spPr>
            <a:xfrm>
              <a:off x="8086140" y="2003898"/>
              <a:ext cx="2284020" cy="57118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defRPr/>
              </a:pPr>
              <a:r>
                <a:rPr lang="en-GB" sz="1600" dirty="0"/>
                <a:t>Climate and environmental sustainability</a:t>
              </a:r>
            </a:p>
          </p:txBody>
        </p:sp>
        <p:sp>
          <p:nvSpPr>
            <p:cNvPr id="47" name="Line 17">
              <a:extLst>
                <a:ext uri="{FF2B5EF4-FFF2-40B4-BE49-F238E27FC236}">
                  <a16:creationId xmlns:a16="http://schemas.microsoft.com/office/drawing/2014/main" id="{DC92E6E8-D2C4-4DDE-B2CB-1588B1AE6DFD}"/>
                </a:ext>
              </a:extLst>
            </p:cNvPr>
            <p:cNvSpPr/>
            <p:nvPr/>
          </p:nvSpPr>
          <p:spPr>
            <a:xfrm>
              <a:off x="10579320" y="1974960"/>
              <a:ext cx="0" cy="60912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48" name="Group 47">
            <a:extLst>
              <a:ext uri="{FF2B5EF4-FFF2-40B4-BE49-F238E27FC236}">
                <a16:creationId xmlns:a16="http://schemas.microsoft.com/office/drawing/2014/main" id="{78FFA7E3-D954-4250-8E79-3B0B6CF49023}"/>
              </a:ext>
            </a:extLst>
          </p:cNvPr>
          <p:cNvGrpSpPr/>
          <p:nvPr/>
        </p:nvGrpSpPr>
        <p:grpSpPr>
          <a:xfrm>
            <a:off x="6379716" y="3098966"/>
            <a:ext cx="1971342" cy="609120"/>
            <a:chOff x="8607978" y="3950640"/>
            <a:chExt cx="1971342" cy="609120"/>
          </a:xfrm>
        </p:grpSpPr>
        <p:sp>
          <p:nvSpPr>
            <p:cNvPr id="75" name="CustomShape 19">
              <a:extLst>
                <a:ext uri="{FF2B5EF4-FFF2-40B4-BE49-F238E27FC236}">
                  <a16:creationId xmlns:a16="http://schemas.microsoft.com/office/drawing/2014/main" id="{6F8B222A-49DA-4305-AA70-9720A19EF964}"/>
                </a:ext>
              </a:extLst>
            </p:cNvPr>
            <p:cNvSpPr/>
            <p:nvPr/>
          </p:nvSpPr>
          <p:spPr>
            <a:xfrm>
              <a:off x="8607978" y="3972378"/>
              <a:ext cx="1762182" cy="57118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defRPr/>
              </a:pPr>
              <a:r>
                <a:rPr lang="en-GB" sz="1600" dirty="0"/>
                <a:t>Small and medium- sized enterprises</a:t>
              </a:r>
            </a:p>
          </p:txBody>
        </p:sp>
        <p:sp>
          <p:nvSpPr>
            <p:cNvPr id="76" name="Line 20">
              <a:extLst>
                <a:ext uri="{FF2B5EF4-FFF2-40B4-BE49-F238E27FC236}">
                  <a16:creationId xmlns:a16="http://schemas.microsoft.com/office/drawing/2014/main" id="{D9583668-F789-44D8-8274-0FFB478F0E59}"/>
                </a:ext>
              </a:extLst>
            </p:cNvPr>
            <p:cNvSpPr/>
            <p:nvPr/>
          </p:nvSpPr>
          <p:spPr>
            <a:xfrm>
              <a:off x="10579320" y="3950640"/>
              <a:ext cx="0" cy="60912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grpSp>
        <p:nvGrpSpPr>
          <p:cNvPr id="77" name="Group 76">
            <a:extLst>
              <a:ext uri="{FF2B5EF4-FFF2-40B4-BE49-F238E27FC236}">
                <a16:creationId xmlns:a16="http://schemas.microsoft.com/office/drawing/2014/main" id="{FCCDEF06-C19A-4CC4-ACDA-951E2A51238B}"/>
              </a:ext>
            </a:extLst>
          </p:cNvPr>
          <p:cNvGrpSpPr/>
          <p:nvPr/>
        </p:nvGrpSpPr>
        <p:grpSpPr>
          <a:xfrm>
            <a:off x="8530817" y="1643859"/>
            <a:ext cx="459255" cy="482397"/>
            <a:chOff x="10766880" y="1983240"/>
            <a:chExt cx="529200" cy="599040"/>
          </a:xfrm>
        </p:grpSpPr>
        <p:sp>
          <p:nvSpPr>
            <p:cNvPr id="78" name="CustomShape 22">
              <a:extLst>
                <a:ext uri="{FF2B5EF4-FFF2-40B4-BE49-F238E27FC236}">
                  <a16:creationId xmlns:a16="http://schemas.microsoft.com/office/drawing/2014/main" id="{4759357F-64D4-4A8A-987A-0B8944D69F52}"/>
                </a:ext>
              </a:extLst>
            </p:cNvPr>
            <p:cNvSpPr/>
            <p:nvPr/>
          </p:nvSpPr>
          <p:spPr>
            <a:xfrm>
              <a:off x="10766880" y="1983240"/>
              <a:ext cx="529200" cy="599040"/>
            </a:xfrm>
            <a:custGeom>
              <a:avLst/>
              <a:gdLst/>
              <a:ahLst/>
              <a:cxnLst/>
              <a:rect l="l" t="t" r="r" b="b"/>
              <a:pathLst>
                <a:path w="529510" h="599439">
                  <a:moveTo>
                    <a:pt x="69940" y="0"/>
                  </a:moveTo>
                  <a:cubicBezTo>
                    <a:pt x="47880" y="25"/>
                    <a:pt x="30002" y="17902"/>
                    <a:pt x="29978" y="39963"/>
                  </a:cubicBezTo>
                  <a:lnTo>
                    <a:pt x="29978" y="262372"/>
                  </a:lnTo>
                  <a:cubicBezTo>
                    <a:pt x="-1688" y="284383"/>
                    <a:pt x="-9514" y="327896"/>
                    <a:pt x="12497" y="359561"/>
                  </a:cubicBezTo>
                  <a:cubicBezTo>
                    <a:pt x="21936" y="373141"/>
                    <a:pt x="35889" y="382928"/>
                    <a:pt x="51870" y="387183"/>
                  </a:cubicBezTo>
                  <a:cubicBezTo>
                    <a:pt x="65633" y="506764"/>
                    <a:pt x="168547" y="599439"/>
                    <a:pt x="289735" y="599439"/>
                  </a:cubicBezTo>
                  <a:cubicBezTo>
                    <a:pt x="421945" y="599439"/>
                    <a:pt x="529510" y="491874"/>
                    <a:pt x="529510" y="359664"/>
                  </a:cubicBezTo>
                  <a:cubicBezTo>
                    <a:pt x="529510" y="227454"/>
                    <a:pt x="421945" y="119888"/>
                    <a:pt x="289735" y="119888"/>
                  </a:cubicBezTo>
                  <a:cubicBezTo>
                    <a:pt x="220910" y="119887"/>
                    <a:pt x="155407" y="149469"/>
                    <a:pt x="109903" y="201103"/>
                  </a:cubicBezTo>
                  <a:lnTo>
                    <a:pt x="109903" y="119888"/>
                  </a:lnTo>
                  <a:lnTo>
                    <a:pt x="139875" y="119888"/>
                  </a:lnTo>
                  <a:cubicBezTo>
                    <a:pt x="145392" y="119888"/>
                    <a:pt x="149865" y="115415"/>
                    <a:pt x="149865" y="109897"/>
                  </a:cubicBezTo>
                  <a:cubicBezTo>
                    <a:pt x="149865" y="104380"/>
                    <a:pt x="145392" y="99907"/>
                    <a:pt x="139875" y="99907"/>
                  </a:cubicBezTo>
                  <a:lnTo>
                    <a:pt x="109903" y="99907"/>
                  </a:lnTo>
                  <a:lnTo>
                    <a:pt x="109903" y="79925"/>
                  </a:lnTo>
                  <a:lnTo>
                    <a:pt x="149865" y="79925"/>
                  </a:lnTo>
                  <a:cubicBezTo>
                    <a:pt x="155383" y="79925"/>
                    <a:pt x="159856" y="75452"/>
                    <a:pt x="159856" y="69935"/>
                  </a:cubicBezTo>
                  <a:cubicBezTo>
                    <a:pt x="159856" y="64417"/>
                    <a:pt x="155383" y="59944"/>
                    <a:pt x="149865" y="59944"/>
                  </a:cubicBezTo>
                  <a:lnTo>
                    <a:pt x="109903" y="59944"/>
                  </a:lnTo>
                  <a:lnTo>
                    <a:pt x="109903" y="39963"/>
                  </a:lnTo>
                  <a:cubicBezTo>
                    <a:pt x="109878" y="17902"/>
                    <a:pt x="92001" y="25"/>
                    <a:pt x="69940" y="0"/>
                  </a:cubicBezTo>
                  <a:close/>
                  <a:moveTo>
                    <a:pt x="19987" y="319701"/>
                  </a:moveTo>
                  <a:cubicBezTo>
                    <a:pt x="20047" y="301880"/>
                    <a:pt x="29561" y="285429"/>
                    <a:pt x="44979" y="276491"/>
                  </a:cubicBezTo>
                  <a:cubicBezTo>
                    <a:pt x="48063" y="274703"/>
                    <a:pt x="49962" y="271406"/>
                    <a:pt x="49959" y="267841"/>
                  </a:cubicBezTo>
                  <a:lnTo>
                    <a:pt x="49959" y="39963"/>
                  </a:lnTo>
                  <a:cubicBezTo>
                    <a:pt x="49959" y="28927"/>
                    <a:pt x="58905" y="19981"/>
                    <a:pt x="69940" y="19981"/>
                  </a:cubicBezTo>
                  <a:cubicBezTo>
                    <a:pt x="80976" y="19981"/>
                    <a:pt x="89922" y="28927"/>
                    <a:pt x="89922" y="39963"/>
                  </a:cubicBezTo>
                  <a:lnTo>
                    <a:pt x="89922" y="267841"/>
                  </a:lnTo>
                  <a:cubicBezTo>
                    <a:pt x="89922" y="271404"/>
                    <a:pt x="91818" y="274698"/>
                    <a:pt x="94902" y="276485"/>
                  </a:cubicBezTo>
                  <a:cubicBezTo>
                    <a:pt x="118780" y="290282"/>
                    <a:pt x="126952" y="320824"/>
                    <a:pt x="113155" y="344701"/>
                  </a:cubicBezTo>
                  <a:cubicBezTo>
                    <a:pt x="99358" y="368579"/>
                    <a:pt x="68816" y="376751"/>
                    <a:pt x="44939" y="362954"/>
                  </a:cubicBezTo>
                  <a:cubicBezTo>
                    <a:pt x="29492" y="354029"/>
                    <a:pt x="19980" y="337541"/>
                    <a:pt x="19987" y="319701"/>
                  </a:cubicBezTo>
                  <a:close/>
                  <a:moveTo>
                    <a:pt x="289735" y="139869"/>
                  </a:moveTo>
                  <a:cubicBezTo>
                    <a:pt x="410930" y="139869"/>
                    <a:pt x="509529" y="238468"/>
                    <a:pt x="509529" y="359664"/>
                  </a:cubicBezTo>
                  <a:cubicBezTo>
                    <a:pt x="509529" y="480859"/>
                    <a:pt x="410930" y="579458"/>
                    <a:pt x="289735" y="579458"/>
                  </a:cubicBezTo>
                  <a:cubicBezTo>
                    <a:pt x="179992" y="579458"/>
                    <a:pt x="86632" y="496543"/>
                    <a:pt x="72254" y="389518"/>
                  </a:cubicBezTo>
                  <a:cubicBezTo>
                    <a:pt x="110806" y="388292"/>
                    <a:pt x="141065" y="356046"/>
                    <a:pt x="139839" y="317494"/>
                  </a:cubicBezTo>
                  <a:cubicBezTo>
                    <a:pt x="139137" y="295420"/>
                    <a:pt x="128036" y="274979"/>
                    <a:pt x="109903" y="262372"/>
                  </a:cubicBezTo>
                  <a:lnTo>
                    <a:pt x="109903" y="233430"/>
                  </a:lnTo>
                  <a:cubicBezTo>
                    <a:pt x="151024" y="174808"/>
                    <a:pt x="218128" y="139895"/>
                    <a:pt x="289735" y="139869"/>
                  </a:cubicBez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79" name="CustomShape 23">
              <a:extLst>
                <a:ext uri="{FF2B5EF4-FFF2-40B4-BE49-F238E27FC236}">
                  <a16:creationId xmlns:a16="http://schemas.microsoft.com/office/drawing/2014/main" id="{FDB518AF-BF97-468E-A854-46A712C13088}"/>
                </a:ext>
              </a:extLst>
            </p:cNvPr>
            <p:cNvSpPr/>
            <p:nvPr/>
          </p:nvSpPr>
          <p:spPr>
            <a:xfrm>
              <a:off x="10806840" y="2043360"/>
              <a:ext cx="59760" cy="289440"/>
            </a:xfrm>
            <a:custGeom>
              <a:avLst/>
              <a:gdLst/>
              <a:ahLst/>
              <a:cxnLst/>
              <a:rect l="l" t="t" r="r" b="b"/>
              <a:pathLst>
                <a:path w="59960" h="289858">
                  <a:moveTo>
                    <a:pt x="39971" y="231621"/>
                  </a:moveTo>
                  <a:lnTo>
                    <a:pt x="39971" y="0"/>
                  </a:lnTo>
                  <a:lnTo>
                    <a:pt x="19989" y="0"/>
                  </a:lnTo>
                  <a:lnTo>
                    <a:pt x="19989" y="231621"/>
                  </a:lnTo>
                  <a:cubicBezTo>
                    <a:pt x="4383" y="237138"/>
                    <a:pt x="-3795" y="254263"/>
                    <a:pt x="1722" y="269869"/>
                  </a:cubicBezTo>
                  <a:cubicBezTo>
                    <a:pt x="7240" y="285476"/>
                    <a:pt x="24364" y="293654"/>
                    <a:pt x="39971" y="288137"/>
                  </a:cubicBezTo>
                  <a:cubicBezTo>
                    <a:pt x="55577" y="282619"/>
                    <a:pt x="63756" y="265494"/>
                    <a:pt x="58237" y="249888"/>
                  </a:cubicBezTo>
                  <a:cubicBezTo>
                    <a:pt x="55220" y="241353"/>
                    <a:pt x="48507" y="234638"/>
                    <a:pt x="39971" y="231621"/>
                  </a:cubicBez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0" name="CustomShape 24">
              <a:extLst>
                <a:ext uri="{FF2B5EF4-FFF2-40B4-BE49-F238E27FC236}">
                  <a16:creationId xmlns:a16="http://schemas.microsoft.com/office/drawing/2014/main" id="{0850D69E-501B-4B87-91AF-AE71B4576525}"/>
                </a:ext>
              </a:extLst>
            </p:cNvPr>
            <p:cNvSpPr/>
            <p:nvPr/>
          </p:nvSpPr>
          <p:spPr>
            <a:xfrm>
              <a:off x="10917000" y="2223000"/>
              <a:ext cx="299520" cy="269280"/>
            </a:xfrm>
            <a:custGeom>
              <a:avLst/>
              <a:gdLst/>
              <a:ahLst/>
              <a:cxnLst/>
              <a:rect l="l" t="t" r="r" b="b"/>
              <a:pathLst>
                <a:path w="299745" h="269802">
                  <a:moveTo>
                    <a:pt x="59986" y="269803"/>
                  </a:moveTo>
                  <a:lnTo>
                    <a:pt x="239817" y="269803"/>
                  </a:lnTo>
                  <a:cubicBezTo>
                    <a:pt x="272854" y="269863"/>
                    <a:pt x="299685" y="243129"/>
                    <a:pt x="299745" y="210092"/>
                  </a:cubicBezTo>
                  <a:cubicBezTo>
                    <a:pt x="299795" y="182387"/>
                    <a:pt x="280814" y="158272"/>
                    <a:pt x="253872" y="151813"/>
                  </a:cubicBezTo>
                  <a:cubicBezTo>
                    <a:pt x="245990" y="133825"/>
                    <a:pt x="230870" y="120009"/>
                    <a:pt x="212246" y="113779"/>
                  </a:cubicBezTo>
                  <a:cubicBezTo>
                    <a:pt x="230945" y="73807"/>
                    <a:pt x="213699" y="26245"/>
                    <a:pt x="173728" y="7547"/>
                  </a:cubicBezTo>
                  <a:cubicBezTo>
                    <a:pt x="133755" y="-11152"/>
                    <a:pt x="86194" y="6093"/>
                    <a:pt x="67495" y="46064"/>
                  </a:cubicBezTo>
                  <a:cubicBezTo>
                    <a:pt x="60274" y="61501"/>
                    <a:pt x="58177" y="78841"/>
                    <a:pt x="61512" y="95553"/>
                  </a:cubicBezTo>
                  <a:cubicBezTo>
                    <a:pt x="47702" y="110287"/>
                    <a:pt x="40013" y="129721"/>
                    <a:pt x="40004" y="149915"/>
                  </a:cubicBezTo>
                  <a:lnTo>
                    <a:pt x="40004" y="153334"/>
                  </a:lnTo>
                  <a:cubicBezTo>
                    <a:pt x="8786" y="164355"/>
                    <a:pt x="-7586" y="198597"/>
                    <a:pt x="3436" y="229815"/>
                  </a:cubicBezTo>
                  <a:cubicBezTo>
                    <a:pt x="11899" y="253786"/>
                    <a:pt x="34563" y="269814"/>
                    <a:pt x="59986" y="269803"/>
                  </a:cubicBezTo>
                  <a:close/>
                  <a:moveTo>
                    <a:pt x="128267" y="21144"/>
                  </a:moveTo>
                  <a:cubicBezTo>
                    <a:pt x="160740" y="14826"/>
                    <a:pt x="192223" y="35908"/>
                    <a:pt x="198747" y="68341"/>
                  </a:cubicBezTo>
                  <a:cubicBezTo>
                    <a:pt x="201585" y="82669"/>
                    <a:pt x="199054" y="97540"/>
                    <a:pt x="191639" y="110123"/>
                  </a:cubicBezTo>
                  <a:cubicBezTo>
                    <a:pt x="190776" y="110100"/>
                    <a:pt x="189943" y="109950"/>
                    <a:pt x="189074" y="109957"/>
                  </a:cubicBezTo>
                  <a:cubicBezTo>
                    <a:pt x="174762" y="85298"/>
                    <a:pt x="148440" y="70083"/>
                    <a:pt x="119930" y="69990"/>
                  </a:cubicBezTo>
                  <a:cubicBezTo>
                    <a:pt x="105894" y="69993"/>
                    <a:pt x="92111" y="73721"/>
                    <a:pt x="79987" y="80792"/>
                  </a:cubicBezTo>
                  <a:cubicBezTo>
                    <a:pt x="79666" y="51894"/>
                    <a:pt x="99936" y="26851"/>
                    <a:pt x="128267" y="21144"/>
                  </a:cubicBezTo>
                  <a:close/>
                  <a:moveTo>
                    <a:pt x="51986" y="170702"/>
                  </a:moveTo>
                  <a:cubicBezTo>
                    <a:pt x="56641" y="169755"/>
                    <a:pt x="59986" y="165661"/>
                    <a:pt x="59986" y="160911"/>
                  </a:cubicBezTo>
                  <a:lnTo>
                    <a:pt x="59986" y="149915"/>
                  </a:lnTo>
                  <a:cubicBezTo>
                    <a:pt x="59958" y="116833"/>
                    <a:pt x="86754" y="89992"/>
                    <a:pt x="119836" y="89965"/>
                  </a:cubicBezTo>
                  <a:cubicBezTo>
                    <a:pt x="143139" y="89946"/>
                    <a:pt x="164337" y="103442"/>
                    <a:pt x="174180" y="124564"/>
                  </a:cubicBezTo>
                  <a:cubicBezTo>
                    <a:pt x="176006" y="128422"/>
                    <a:pt x="180072" y="130707"/>
                    <a:pt x="184318" y="130257"/>
                  </a:cubicBezTo>
                  <a:cubicBezTo>
                    <a:pt x="186160" y="130048"/>
                    <a:pt x="188011" y="129940"/>
                    <a:pt x="189864" y="129934"/>
                  </a:cubicBezTo>
                  <a:cubicBezTo>
                    <a:pt x="211242" y="129946"/>
                    <a:pt x="230240" y="143566"/>
                    <a:pt x="237115" y="163808"/>
                  </a:cubicBezTo>
                  <a:cubicBezTo>
                    <a:pt x="238335" y="167390"/>
                    <a:pt x="241473" y="169976"/>
                    <a:pt x="245222" y="170487"/>
                  </a:cubicBezTo>
                  <a:cubicBezTo>
                    <a:pt x="267036" y="173357"/>
                    <a:pt x="282393" y="193367"/>
                    <a:pt x="279523" y="215181"/>
                  </a:cubicBezTo>
                  <a:cubicBezTo>
                    <a:pt x="276905" y="235081"/>
                    <a:pt x="259890" y="249926"/>
                    <a:pt x="239817" y="249821"/>
                  </a:cubicBezTo>
                  <a:lnTo>
                    <a:pt x="59986" y="249821"/>
                  </a:lnTo>
                  <a:cubicBezTo>
                    <a:pt x="37915" y="249830"/>
                    <a:pt x="20016" y="231947"/>
                    <a:pt x="20006" y="209876"/>
                  </a:cubicBezTo>
                  <a:cubicBezTo>
                    <a:pt x="19998" y="190875"/>
                    <a:pt x="33369" y="174497"/>
                    <a:pt x="51986" y="170702"/>
                  </a:cubicBez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1" name="CustomShape 25">
              <a:extLst>
                <a:ext uri="{FF2B5EF4-FFF2-40B4-BE49-F238E27FC236}">
                  <a16:creationId xmlns:a16="http://schemas.microsoft.com/office/drawing/2014/main" id="{CAC16E60-30F3-498E-9232-69309C4CF96D}"/>
                </a:ext>
              </a:extLst>
            </p:cNvPr>
            <p:cNvSpPr/>
            <p:nvPr/>
          </p:nvSpPr>
          <p:spPr>
            <a:xfrm>
              <a:off x="11046600" y="2173320"/>
              <a:ext cx="19800" cy="29520"/>
            </a:xfrm>
            <a:custGeom>
              <a:avLst/>
              <a:gdLst/>
              <a:ahLst/>
              <a:cxnLst/>
              <a:rect l="l" t="t" r="r" b="b"/>
              <a:pathLst>
                <a:path w="19981" h="29971">
                  <a:moveTo>
                    <a:pt x="0" y="0"/>
                  </a:moveTo>
                  <a:lnTo>
                    <a:pt x="19981" y="0"/>
                  </a:lnTo>
                  <a:lnTo>
                    <a:pt x="19981" y="29972"/>
                  </a:lnTo>
                  <a:lnTo>
                    <a:pt x="0" y="29972"/>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2" name="CustomShape 26">
              <a:extLst>
                <a:ext uri="{FF2B5EF4-FFF2-40B4-BE49-F238E27FC236}">
                  <a16:creationId xmlns:a16="http://schemas.microsoft.com/office/drawing/2014/main" id="{06549028-C987-4D04-A14E-6FB30A88426E}"/>
                </a:ext>
              </a:extLst>
            </p:cNvPr>
            <p:cNvSpPr/>
            <p:nvPr/>
          </p:nvSpPr>
          <p:spPr>
            <a:xfrm>
              <a:off x="10957680" y="2204280"/>
              <a:ext cx="34920" cy="34920"/>
            </a:xfrm>
            <a:custGeom>
              <a:avLst/>
              <a:gdLst/>
              <a:ahLst/>
              <a:cxnLst/>
              <a:rect l="l" t="t" r="r" b="b"/>
              <a:pathLst>
                <a:path w="35312" h="35312">
                  <a:moveTo>
                    <a:pt x="0" y="14125"/>
                  </a:moveTo>
                  <a:lnTo>
                    <a:pt x="14125" y="0"/>
                  </a:lnTo>
                  <a:lnTo>
                    <a:pt x="35313" y="21188"/>
                  </a:lnTo>
                  <a:lnTo>
                    <a:pt x="21188" y="35313"/>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3" name="CustomShape 27">
              <a:extLst>
                <a:ext uri="{FF2B5EF4-FFF2-40B4-BE49-F238E27FC236}">
                  <a16:creationId xmlns:a16="http://schemas.microsoft.com/office/drawing/2014/main" id="{48726973-8CA2-4A6C-B173-C38E5904206D}"/>
                </a:ext>
              </a:extLst>
            </p:cNvPr>
            <p:cNvSpPr/>
            <p:nvPr/>
          </p:nvSpPr>
          <p:spPr>
            <a:xfrm>
              <a:off x="10926720" y="2293200"/>
              <a:ext cx="29520" cy="19800"/>
            </a:xfrm>
            <a:custGeom>
              <a:avLst/>
              <a:gdLst/>
              <a:ahLst/>
              <a:cxnLst/>
              <a:rect l="l" t="t" r="r" b="b"/>
              <a:pathLst>
                <a:path w="29971" h="19981">
                  <a:moveTo>
                    <a:pt x="0" y="0"/>
                  </a:moveTo>
                  <a:lnTo>
                    <a:pt x="29972" y="0"/>
                  </a:lnTo>
                  <a:lnTo>
                    <a:pt x="29972" y="19981"/>
                  </a:lnTo>
                  <a:lnTo>
                    <a:pt x="0" y="19981"/>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4" name="CustomShape 28">
              <a:extLst>
                <a:ext uri="{FF2B5EF4-FFF2-40B4-BE49-F238E27FC236}">
                  <a16:creationId xmlns:a16="http://schemas.microsoft.com/office/drawing/2014/main" id="{547550B0-329A-4B94-9058-9D4ECD50D7B7}"/>
                </a:ext>
              </a:extLst>
            </p:cNvPr>
            <p:cNvSpPr/>
            <p:nvPr/>
          </p:nvSpPr>
          <p:spPr>
            <a:xfrm>
              <a:off x="11156760" y="2293200"/>
              <a:ext cx="29520" cy="19800"/>
            </a:xfrm>
            <a:custGeom>
              <a:avLst/>
              <a:gdLst/>
              <a:ahLst/>
              <a:cxnLst/>
              <a:rect l="l" t="t" r="r" b="b"/>
              <a:pathLst>
                <a:path w="29971" h="19981">
                  <a:moveTo>
                    <a:pt x="0" y="0"/>
                  </a:moveTo>
                  <a:lnTo>
                    <a:pt x="29972" y="0"/>
                  </a:lnTo>
                  <a:lnTo>
                    <a:pt x="29972" y="19981"/>
                  </a:lnTo>
                  <a:lnTo>
                    <a:pt x="0" y="19981"/>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5" name="CustomShape 29">
              <a:extLst>
                <a:ext uri="{FF2B5EF4-FFF2-40B4-BE49-F238E27FC236}">
                  <a16:creationId xmlns:a16="http://schemas.microsoft.com/office/drawing/2014/main" id="{191C45B0-116C-46D2-BCB8-E9F768ED7C06}"/>
                </a:ext>
              </a:extLst>
            </p:cNvPr>
            <p:cNvSpPr/>
            <p:nvPr/>
          </p:nvSpPr>
          <p:spPr>
            <a:xfrm>
              <a:off x="11120400" y="2204280"/>
              <a:ext cx="34920" cy="34920"/>
            </a:xfrm>
            <a:custGeom>
              <a:avLst/>
              <a:gdLst/>
              <a:ahLst/>
              <a:cxnLst/>
              <a:rect l="l" t="t" r="r" b="b"/>
              <a:pathLst>
                <a:path w="35312" h="35312">
                  <a:moveTo>
                    <a:pt x="0" y="21188"/>
                  </a:moveTo>
                  <a:lnTo>
                    <a:pt x="21188" y="0"/>
                  </a:lnTo>
                  <a:lnTo>
                    <a:pt x="35313" y="14125"/>
                  </a:lnTo>
                  <a:lnTo>
                    <a:pt x="14125" y="35313"/>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6" name="CustomShape 30">
              <a:extLst>
                <a:ext uri="{FF2B5EF4-FFF2-40B4-BE49-F238E27FC236}">
                  <a16:creationId xmlns:a16="http://schemas.microsoft.com/office/drawing/2014/main" id="{320CD1E1-FF43-401E-BE70-1753E831C2B3}"/>
                </a:ext>
              </a:extLst>
            </p:cNvPr>
            <p:cNvSpPr/>
            <p:nvPr/>
          </p:nvSpPr>
          <p:spPr>
            <a:xfrm>
              <a:off x="10976760" y="2432880"/>
              <a:ext cx="69480" cy="19800"/>
            </a:xfrm>
            <a:custGeom>
              <a:avLst/>
              <a:gdLst/>
              <a:ahLst/>
              <a:cxnLst/>
              <a:rect l="l" t="t" r="r" b="b"/>
              <a:pathLst>
                <a:path w="69934" h="19981">
                  <a:moveTo>
                    <a:pt x="0" y="0"/>
                  </a:moveTo>
                  <a:lnTo>
                    <a:pt x="69935" y="0"/>
                  </a:lnTo>
                  <a:lnTo>
                    <a:pt x="69935" y="19981"/>
                  </a:lnTo>
                  <a:lnTo>
                    <a:pt x="0" y="19981"/>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87" name="CustomShape 31">
              <a:extLst>
                <a:ext uri="{FF2B5EF4-FFF2-40B4-BE49-F238E27FC236}">
                  <a16:creationId xmlns:a16="http://schemas.microsoft.com/office/drawing/2014/main" id="{CE51C381-C109-4B42-8EBA-13D9D67E59B7}"/>
                </a:ext>
              </a:extLst>
            </p:cNvPr>
            <p:cNvSpPr/>
            <p:nvPr/>
          </p:nvSpPr>
          <p:spPr>
            <a:xfrm>
              <a:off x="11066760" y="2432880"/>
              <a:ext cx="19800" cy="19800"/>
            </a:xfrm>
            <a:custGeom>
              <a:avLst/>
              <a:gdLst/>
              <a:ahLst/>
              <a:cxnLst/>
              <a:rect l="l" t="t" r="r" b="b"/>
              <a:pathLst>
                <a:path w="19981" h="19981">
                  <a:moveTo>
                    <a:pt x="0" y="0"/>
                  </a:moveTo>
                  <a:lnTo>
                    <a:pt x="19981" y="0"/>
                  </a:lnTo>
                  <a:lnTo>
                    <a:pt x="19981" y="19981"/>
                  </a:lnTo>
                  <a:lnTo>
                    <a:pt x="0" y="19981"/>
                  </a:lnTo>
                  <a:close/>
                </a:path>
              </a:pathLst>
            </a:custGeom>
            <a:solidFill>
              <a:srgbClr val="005BAA"/>
            </a:solidFill>
            <a:ln w="1080">
              <a:noFill/>
            </a:ln>
          </p:spPr>
          <p:style>
            <a:lnRef idx="0">
              <a:scrgbClr r="0" g="0" b="0"/>
            </a:lnRef>
            <a:fillRef idx="0">
              <a:scrgbClr r="0" g="0" b="0"/>
            </a:fillRef>
            <a:effectRef idx="0">
              <a:scrgbClr r="0" g="0" b="0"/>
            </a:effectRef>
            <a:fontRef idx="minor"/>
          </p:style>
          <p:txBody>
            <a:bodyPr/>
            <a:lstStyle/>
            <a:p>
              <a:endParaRPr lang="en-GB"/>
            </a:p>
          </p:txBody>
        </p:sp>
      </p:grpSp>
      <p:grpSp>
        <p:nvGrpSpPr>
          <p:cNvPr id="88" name="Group 87">
            <a:extLst>
              <a:ext uri="{FF2B5EF4-FFF2-40B4-BE49-F238E27FC236}">
                <a16:creationId xmlns:a16="http://schemas.microsoft.com/office/drawing/2014/main" id="{09802A18-F18F-453C-A665-FA752D7D2BCF}"/>
              </a:ext>
            </a:extLst>
          </p:cNvPr>
          <p:cNvGrpSpPr/>
          <p:nvPr/>
        </p:nvGrpSpPr>
        <p:grpSpPr>
          <a:xfrm>
            <a:off x="130544" y="1653263"/>
            <a:ext cx="505181" cy="468771"/>
            <a:chOff x="847080" y="1980000"/>
            <a:chExt cx="582120" cy="582120"/>
          </a:xfrm>
        </p:grpSpPr>
        <p:sp>
          <p:nvSpPr>
            <p:cNvPr id="89" name="CustomShape 33">
              <a:extLst>
                <a:ext uri="{FF2B5EF4-FFF2-40B4-BE49-F238E27FC236}">
                  <a16:creationId xmlns:a16="http://schemas.microsoft.com/office/drawing/2014/main" id="{1FB4F675-5125-4C02-9AB5-D7C1F09C5F9F}"/>
                </a:ext>
              </a:extLst>
            </p:cNvPr>
            <p:cNvSpPr/>
            <p:nvPr/>
          </p:nvSpPr>
          <p:spPr>
            <a:xfrm>
              <a:off x="847080" y="1980000"/>
              <a:ext cx="582120" cy="582120"/>
            </a:xfrm>
            <a:custGeom>
              <a:avLst/>
              <a:gdLst/>
              <a:ahLst/>
              <a:cxnLst/>
              <a:rect l="l" t="t" r="r" b="b"/>
              <a:pathLst>
                <a:path w="627460" h="627460">
                  <a:moveTo>
                    <a:pt x="617340" y="253008"/>
                  </a:moveTo>
                  <a:lnTo>
                    <a:pt x="580158" y="253008"/>
                  </a:lnTo>
                  <a:cubicBezTo>
                    <a:pt x="573286" y="222667"/>
                    <a:pt x="561415" y="194078"/>
                    <a:pt x="544798" y="167815"/>
                  </a:cubicBezTo>
                  <a:lnTo>
                    <a:pt x="573893" y="138719"/>
                  </a:lnTo>
                  <a:cubicBezTo>
                    <a:pt x="577851" y="134762"/>
                    <a:pt x="577851" y="128366"/>
                    <a:pt x="573893" y="124409"/>
                  </a:cubicBezTo>
                  <a:lnTo>
                    <a:pt x="503051" y="53567"/>
                  </a:lnTo>
                  <a:cubicBezTo>
                    <a:pt x="499094" y="49610"/>
                    <a:pt x="492698" y="49610"/>
                    <a:pt x="488741" y="53567"/>
                  </a:cubicBezTo>
                  <a:lnTo>
                    <a:pt x="459645" y="82663"/>
                  </a:lnTo>
                  <a:cubicBezTo>
                    <a:pt x="433383" y="66035"/>
                    <a:pt x="404793" y="54174"/>
                    <a:pt x="374452" y="47302"/>
                  </a:cubicBezTo>
                  <a:lnTo>
                    <a:pt x="374452" y="10120"/>
                  </a:lnTo>
                  <a:cubicBezTo>
                    <a:pt x="374452" y="4534"/>
                    <a:pt x="369918" y="0"/>
                    <a:pt x="364332" y="0"/>
                  </a:cubicBezTo>
                  <a:lnTo>
                    <a:pt x="263129" y="0"/>
                  </a:lnTo>
                  <a:cubicBezTo>
                    <a:pt x="257542" y="0"/>
                    <a:pt x="253008" y="4534"/>
                    <a:pt x="253008" y="10120"/>
                  </a:cubicBezTo>
                  <a:lnTo>
                    <a:pt x="253008" y="47302"/>
                  </a:lnTo>
                  <a:cubicBezTo>
                    <a:pt x="222667" y="54174"/>
                    <a:pt x="194078" y="66045"/>
                    <a:pt x="167815" y="82663"/>
                  </a:cubicBezTo>
                  <a:lnTo>
                    <a:pt x="138719" y="53567"/>
                  </a:lnTo>
                  <a:cubicBezTo>
                    <a:pt x="134762" y="49610"/>
                    <a:pt x="128366" y="49610"/>
                    <a:pt x="124409" y="53567"/>
                  </a:cubicBezTo>
                  <a:lnTo>
                    <a:pt x="53567" y="124409"/>
                  </a:lnTo>
                  <a:cubicBezTo>
                    <a:pt x="49610" y="128366"/>
                    <a:pt x="49610" y="134762"/>
                    <a:pt x="53567" y="138719"/>
                  </a:cubicBezTo>
                  <a:lnTo>
                    <a:pt x="82663" y="167815"/>
                  </a:lnTo>
                  <a:cubicBezTo>
                    <a:pt x="66035" y="194067"/>
                    <a:pt x="54174" y="222657"/>
                    <a:pt x="47302" y="253008"/>
                  </a:cubicBezTo>
                  <a:lnTo>
                    <a:pt x="10120" y="253008"/>
                  </a:lnTo>
                  <a:cubicBezTo>
                    <a:pt x="4534" y="253008"/>
                    <a:pt x="0" y="257542"/>
                    <a:pt x="0" y="263129"/>
                  </a:cubicBezTo>
                  <a:lnTo>
                    <a:pt x="0" y="364332"/>
                  </a:lnTo>
                  <a:cubicBezTo>
                    <a:pt x="0" y="369918"/>
                    <a:pt x="4534" y="374452"/>
                    <a:pt x="10120" y="374452"/>
                  </a:cubicBezTo>
                  <a:lnTo>
                    <a:pt x="47302" y="374452"/>
                  </a:lnTo>
                  <a:cubicBezTo>
                    <a:pt x="54174" y="404793"/>
                    <a:pt x="66045" y="433383"/>
                    <a:pt x="82663" y="459645"/>
                  </a:cubicBezTo>
                  <a:lnTo>
                    <a:pt x="53567" y="488741"/>
                  </a:lnTo>
                  <a:cubicBezTo>
                    <a:pt x="49610" y="492698"/>
                    <a:pt x="49610" y="499094"/>
                    <a:pt x="53567" y="503051"/>
                  </a:cubicBezTo>
                  <a:lnTo>
                    <a:pt x="124409" y="573893"/>
                  </a:lnTo>
                  <a:cubicBezTo>
                    <a:pt x="128366" y="577851"/>
                    <a:pt x="134762" y="577851"/>
                    <a:pt x="138719" y="573893"/>
                  </a:cubicBezTo>
                  <a:lnTo>
                    <a:pt x="167815" y="544798"/>
                  </a:lnTo>
                  <a:cubicBezTo>
                    <a:pt x="194078" y="561425"/>
                    <a:pt x="222667" y="573286"/>
                    <a:pt x="253008" y="580158"/>
                  </a:cubicBezTo>
                  <a:lnTo>
                    <a:pt x="253008" y="617340"/>
                  </a:lnTo>
                  <a:cubicBezTo>
                    <a:pt x="253008" y="622926"/>
                    <a:pt x="257542" y="627460"/>
                    <a:pt x="263129" y="627460"/>
                  </a:cubicBezTo>
                  <a:lnTo>
                    <a:pt x="364332" y="627460"/>
                  </a:lnTo>
                  <a:cubicBezTo>
                    <a:pt x="369918" y="627460"/>
                    <a:pt x="374452" y="622926"/>
                    <a:pt x="374452" y="617340"/>
                  </a:cubicBezTo>
                  <a:lnTo>
                    <a:pt x="374452" y="580158"/>
                  </a:lnTo>
                  <a:cubicBezTo>
                    <a:pt x="404803" y="573286"/>
                    <a:pt x="433393" y="561425"/>
                    <a:pt x="459645" y="544798"/>
                  </a:cubicBezTo>
                  <a:lnTo>
                    <a:pt x="488741" y="573893"/>
                  </a:lnTo>
                  <a:cubicBezTo>
                    <a:pt x="492698" y="577851"/>
                    <a:pt x="499094" y="577851"/>
                    <a:pt x="503051" y="573893"/>
                  </a:cubicBezTo>
                  <a:lnTo>
                    <a:pt x="573893" y="503051"/>
                  </a:lnTo>
                  <a:cubicBezTo>
                    <a:pt x="577851" y="499094"/>
                    <a:pt x="577851" y="492698"/>
                    <a:pt x="573893" y="488741"/>
                  </a:cubicBezTo>
                  <a:lnTo>
                    <a:pt x="544798" y="459645"/>
                  </a:lnTo>
                  <a:cubicBezTo>
                    <a:pt x="561425" y="433383"/>
                    <a:pt x="573286" y="404793"/>
                    <a:pt x="580158" y="374452"/>
                  </a:cubicBezTo>
                  <a:lnTo>
                    <a:pt x="617340" y="374452"/>
                  </a:lnTo>
                  <a:cubicBezTo>
                    <a:pt x="622926" y="374452"/>
                    <a:pt x="627460" y="369918"/>
                    <a:pt x="627460" y="364332"/>
                  </a:cubicBezTo>
                  <a:lnTo>
                    <a:pt x="627460" y="263129"/>
                  </a:lnTo>
                  <a:cubicBezTo>
                    <a:pt x="627460" y="257542"/>
                    <a:pt x="622926" y="253008"/>
                    <a:pt x="617340" y="253008"/>
                  </a:cubicBezTo>
                  <a:close/>
                  <a:moveTo>
                    <a:pt x="607220" y="354212"/>
                  </a:moveTo>
                  <a:lnTo>
                    <a:pt x="571950" y="354212"/>
                  </a:lnTo>
                  <a:cubicBezTo>
                    <a:pt x="567103" y="354212"/>
                    <a:pt x="562943" y="357642"/>
                    <a:pt x="562022" y="362399"/>
                  </a:cubicBezTo>
                  <a:cubicBezTo>
                    <a:pt x="555505" y="395857"/>
                    <a:pt x="542531" y="427118"/>
                    <a:pt x="523454" y="455314"/>
                  </a:cubicBezTo>
                  <a:cubicBezTo>
                    <a:pt x="520731" y="459331"/>
                    <a:pt x="521248" y="464715"/>
                    <a:pt x="524678" y="468146"/>
                  </a:cubicBezTo>
                  <a:lnTo>
                    <a:pt x="552428" y="495896"/>
                  </a:lnTo>
                  <a:lnTo>
                    <a:pt x="495896" y="552428"/>
                  </a:lnTo>
                  <a:lnTo>
                    <a:pt x="468136" y="524668"/>
                  </a:lnTo>
                  <a:cubicBezTo>
                    <a:pt x="464715" y="521248"/>
                    <a:pt x="459341" y="520721"/>
                    <a:pt x="455303" y="523444"/>
                  </a:cubicBezTo>
                  <a:cubicBezTo>
                    <a:pt x="427118" y="542510"/>
                    <a:pt x="395857" y="555485"/>
                    <a:pt x="362389" y="562012"/>
                  </a:cubicBezTo>
                  <a:cubicBezTo>
                    <a:pt x="357642" y="562943"/>
                    <a:pt x="354212" y="567103"/>
                    <a:pt x="354212" y="571950"/>
                  </a:cubicBezTo>
                  <a:lnTo>
                    <a:pt x="354212" y="607220"/>
                  </a:lnTo>
                  <a:lnTo>
                    <a:pt x="273249" y="607220"/>
                  </a:lnTo>
                  <a:lnTo>
                    <a:pt x="273249" y="571950"/>
                  </a:lnTo>
                  <a:cubicBezTo>
                    <a:pt x="273249" y="567103"/>
                    <a:pt x="269818" y="562943"/>
                    <a:pt x="265062" y="562022"/>
                  </a:cubicBezTo>
                  <a:cubicBezTo>
                    <a:pt x="231604" y="555505"/>
                    <a:pt x="200342" y="542531"/>
                    <a:pt x="172147" y="523454"/>
                  </a:cubicBezTo>
                  <a:cubicBezTo>
                    <a:pt x="168119" y="520742"/>
                    <a:pt x="162755" y="521258"/>
                    <a:pt x="159314" y="524678"/>
                  </a:cubicBezTo>
                  <a:lnTo>
                    <a:pt x="131564" y="552428"/>
                  </a:lnTo>
                  <a:lnTo>
                    <a:pt x="75032" y="495896"/>
                  </a:lnTo>
                  <a:lnTo>
                    <a:pt x="102792" y="468136"/>
                  </a:lnTo>
                  <a:cubicBezTo>
                    <a:pt x="106223" y="464705"/>
                    <a:pt x="106739" y="459321"/>
                    <a:pt x="104017" y="455303"/>
                  </a:cubicBezTo>
                  <a:cubicBezTo>
                    <a:pt x="84940" y="427108"/>
                    <a:pt x="71966" y="395847"/>
                    <a:pt x="65448" y="362389"/>
                  </a:cubicBezTo>
                  <a:cubicBezTo>
                    <a:pt x="64517" y="357642"/>
                    <a:pt x="60358" y="354212"/>
                    <a:pt x="55510" y="354212"/>
                  </a:cubicBezTo>
                  <a:lnTo>
                    <a:pt x="20241" y="354212"/>
                  </a:lnTo>
                  <a:lnTo>
                    <a:pt x="20241" y="273249"/>
                  </a:lnTo>
                  <a:lnTo>
                    <a:pt x="55510" y="273249"/>
                  </a:lnTo>
                  <a:cubicBezTo>
                    <a:pt x="60358" y="273249"/>
                    <a:pt x="64517" y="269818"/>
                    <a:pt x="65438" y="265062"/>
                  </a:cubicBezTo>
                  <a:cubicBezTo>
                    <a:pt x="71966" y="231594"/>
                    <a:pt x="84940" y="200332"/>
                    <a:pt x="104007" y="172147"/>
                  </a:cubicBezTo>
                  <a:cubicBezTo>
                    <a:pt x="106729" y="168129"/>
                    <a:pt x="106213" y="162745"/>
                    <a:pt x="102782" y="159314"/>
                  </a:cubicBezTo>
                  <a:lnTo>
                    <a:pt x="75032" y="131564"/>
                  </a:lnTo>
                  <a:lnTo>
                    <a:pt x="131564" y="75032"/>
                  </a:lnTo>
                  <a:lnTo>
                    <a:pt x="159324" y="102792"/>
                  </a:lnTo>
                  <a:cubicBezTo>
                    <a:pt x="162745" y="106213"/>
                    <a:pt x="168119" y="106729"/>
                    <a:pt x="172157" y="104017"/>
                  </a:cubicBezTo>
                  <a:cubicBezTo>
                    <a:pt x="200352" y="84940"/>
                    <a:pt x="231614" y="71966"/>
                    <a:pt x="265072" y="65448"/>
                  </a:cubicBezTo>
                  <a:cubicBezTo>
                    <a:pt x="269818" y="64517"/>
                    <a:pt x="273249" y="60358"/>
                    <a:pt x="273249" y="55510"/>
                  </a:cubicBezTo>
                  <a:lnTo>
                    <a:pt x="273249" y="20241"/>
                  </a:lnTo>
                  <a:lnTo>
                    <a:pt x="354212" y="20241"/>
                  </a:lnTo>
                  <a:lnTo>
                    <a:pt x="354212" y="55510"/>
                  </a:lnTo>
                  <a:cubicBezTo>
                    <a:pt x="354212" y="60358"/>
                    <a:pt x="357642" y="64517"/>
                    <a:pt x="362399" y="65438"/>
                  </a:cubicBezTo>
                  <a:cubicBezTo>
                    <a:pt x="395857" y="71956"/>
                    <a:pt x="427118" y="84930"/>
                    <a:pt x="455314" y="104007"/>
                  </a:cubicBezTo>
                  <a:cubicBezTo>
                    <a:pt x="459352" y="106729"/>
                    <a:pt x="464715" y="106203"/>
                    <a:pt x="468146" y="102782"/>
                  </a:cubicBezTo>
                  <a:lnTo>
                    <a:pt x="495896" y="75032"/>
                  </a:lnTo>
                  <a:lnTo>
                    <a:pt x="552428" y="131564"/>
                  </a:lnTo>
                  <a:lnTo>
                    <a:pt x="524668" y="159324"/>
                  </a:lnTo>
                  <a:cubicBezTo>
                    <a:pt x="521237" y="162755"/>
                    <a:pt x="520721" y="168139"/>
                    <a:pt x="523444" y="172157"/>
                  </a:cubicBezTo>
                  <a:cubicBezTo>
                    <a:pt x="542520" y="200352"/>
                    <a:pt x="555495" y="231614"/>
                    <a:pt x="562012" y="265072"/>
                  </a:cubicBezTo>
                  <a:cubicBezTo>
                    <a:pt x="562943" y="269818"/>
                    <a:pt x="567103" y="273249"/>
                    <a:pt x="571950" y="273249"/>
                  </a:cubicBezTo>
                  <a:lnTo>
                    <a:pt x="607220" y="273249"/>
                  </a:lnTo>
                  <a:close/>
                </a:path>
              </a:pathLst>
            </a:custGeom>
            <a:solidFill>
              <a:srgbClr val="005BAA"/>
            </a:solidFill>
            <a:ln w="10080">
              <a:noFill/>
            </a:ln>
          </p:spPr>
          <p:style>
            <a:lnRef idx="0">
              <a:scrgbClr r="0" g="0" b="0"/>
            </a:lnRef>
            <a:fillRef idx="0">
              <a:scrgbClr r="0" g="0" b="0"/>
            </a:fillRef>
            <a:effectRef idx="0">
              <a:scrgbClr r="0" g="0" b="0"/>
            </a:effectRef>
            <a:fontRef idx="minor"/>
          </p:style>
          <p:txBody>
            <a:bodyPr/>
            <a:lstStyle/>
            <a:p>
              <a:endParaRPr lang="en-GB"/>
            </a:p>
          </p:txBody>
        </p:sp>
        <p:sp>
          <p:nvSpPr>
            <p:cNvPr id="90" name="CustomShape 34">
              <a:extLst>
                <a:ext uri="{FF2B5EF4-FFF2-40B4-BE49-F238E27FC236}">
                  <a16:creationId xmlns:a16="http://schemas.microsoft.com/office/drawing/2014/main" id="{FC92EE2D-DB51-416B-AA2F-7CE75DA45DFD}"/>
                </a:ext>
              </a:extLst>
            </p:cNvPr>
            <p:cNvSpPr/>
            <p:nvPr/>
          </p:nvSpPr>
          <p:spPr>
            <a:xfrm>
              <a:off x="922320" y="2054880"/>
              <a:ext cx="431640" cy="431640"/>
            </a:xfrm>
            <a:custGeom>
              <a:avLst/>
              <a:gdLst/>
              <a:ahLst/>
              <a:cxnLst/>
              <a:rect l="l" t="t" r="r" b="b"/>
              <a:pathLst>
                <a:path w="465535" h="465535">
                  <a:moveTo>
                    <a:pt x="232768" y="0"/>
                  </a:moveTo>
                  <a:cubicBezTo>
                    <a:pt x="104422" y="0"/>
                    <a:pt x="0" y="104422"/>
                    <a:pt x="0" y="232768"/>
                  </a:cubicBezTo>
                  <a:cubicBezTo>
                    <a:pt x="0" y="361114"/>
                    <a:pt x="104422" y="465535"/>
                    <a:pt x="232768" y="465535"/>
                  </a:cubicBezTo>
                  <a:cubicBezTo>
                    <a:pt x="361114" y="465535"/>
                    <a:pt x="465535" y="361114"/>
                    <a:pt x="465535" y="232768"/>
                  </a:cubicBezTo>
                  <a:cubicBezTo>
                    <a:pt x="465535" y="104422"/>
                    <a:pt x="361114" y="0"/>
                    <a:pt x="232768" y="0"/>
                  </a:cubicBezTo>
                  <a:close/>
                  <a:moveTo>
                    <a:pt x="232768" y="445294"/>
                  </a:moveTo>
                  <a:cubicBezTo>
                    <a:pt x="115574" y="445294"/>
                    <a:pt x="20241" y="349961"/>
                    <a:pt x="20241" y="232768"/>
                  </a:cubicBezTo>
                  <a:cubicBezTo>
                    <a:pt x="20241" y="115574"/>
                    <a:pt x="115574" y="20241"/>
                    <a:pt x="232768" y="20241"/>
                  </a:cubicBezTo>
                  <a:cubicBezTo>
                    <a:pt x="349961" y="20241"/>
                    <a:pt x="445294" y="115574"/>
                    <a:pt x="445294" y="232768"/>
                  </a:cubicBezTo>
                  <a:cubicBezTo>
                    <a:pt x="445294" y="349961"/>
                    <a:pt x="349961" y="445294"/>
                    <a:pt x="232768" y="445294"/>
                  </a:cubicBezTo>
                  <a:close/>
                </a:path>
              </a:pathLst>
            </a:custGeom>
            <a:solidFill>
              <a:srgbClr val="005BAA"/>
            </a:solidFill>
            <a:ln w="10080">
              <a:noFill/>
            </a:ln>
          </p:spPr>
          <p:style>
            <a:lnRef idx="0">
              <a:scrgbClr r="0" g="0" b="0"/>
            </a:lnRef>
            <a:fillRef idx="0">
              <a:scrgbClr r="0" g="0" b="0"/>
            </a:fillRef>
            <a:effectRef idx="0">
              <a:scrgbClr r="0" g="0" b="0"/>
            </a:effectRef>
            <a:fontRef idx="minor"/>
          </p:style>
          <p:txBody>
            <a:bodyPr/>
            <a:lstStyle/>
            <a:p>
              <a:endParaRPr lang="en-GB"/>
            </a:p>
          </p:txBody>
        </p:sp>
        <p:sp>
          <p:nvSpPr>
            <p:cNvPr id="91" name="CustomShape 35">
              <a:extLst>
                <a:ext uri="{FF2B5EF4-FFF2-40B4-BE49-F238E27FC236}">
                  <a16:creationId xmlns:a16="http://schemas.microsoft.com/office/drawing/2014/main" id="{21BCD654-D21B-4D89-B69E-03EF6C57E003}"/>
                </a:ext>
              </a:extLst>
            </p:cNvPr>
            <p:cNvSpPr/>
            <p:nvPr/>
          </p:nvSpPr>
          <p:spPr>
            <a:xfrm>
              <a:off x="1053720" y="2186640"/>
              <a:ext cx="168840" cy="243720"/>
            </a:xfrm>
            <a:custGeom>
              <a:avLst/>
              <a:gdLst/>
              <a:ahLst/>
              <a:cxnLst/>
              <a:rect l="l" t="t" r="r" b="b"/>
              <a:pathLst>
                <a:path w="182165" h="263128">
                  <a:moveTo>
                    <a:pt x="91083" y="0"/>
                  </a:moveTo>
                  <a:cubicBezTo>
                    <a:pt x="40866" y="0"/>
                    <a:pt x="0" y="40866"/>
                    <a:pt x="0" y="91083"/>
                  </a:cubicBezTo>
                  <a:lnTo>
                    <a:pt x="0" y="102934"/>
                  </a:lnTo>
                  <a:cubicBezTo>
                    <a:pt x="0" y="124095"/>
                    <a:pt x="8238" y="143992"/>
                    <a:pt x="23206" y="158960"/>
                  </a:cubicBezTo>
                  <a:cubicBezTo>
                    <a:pt x="34348" y="170102"/>
                    <a:pt x="40481" y="184909"/>
                    <a:pt x="40481" y="200676"/>
                  </a:cubicBezTo>
                  <a:lnTo>
                    <a:pt x="40481" y="253008"/>
                  </a:lnTo>
                  <a:cubicBezTo>
                    <a:pt x="40481" y="258595"/>
                    <a:pt x="45015" y="263129"/>
                    <a:pt x="50602" y="263129"/>
                  </a:cubicBezTo>
                  <a:lnTo>
                    <a:pt x="131564" y="263129"/>
                  </a:lnTo>
                  <a:cubicBezTo>
                    <a:pt x="137151" y="263129"/>
                    <a:pt x="141685" y="258595"/>
                    <a:pt x="141685" y="253008"/>
                  </a:cubicBezTo>
                  <a:lnTo>
                    <a:pt x="141685" y="200676"/>
                  </a:lnTo>
                  <a:cubicBezTo>
                    <a:pt x="141685" y="184919"/>
                    <a:pt x="147818" y="170102"/>
                    <a:pt x="158960" y="158960"/>
                  </a:cubicBezTo>
                  <a:cubicBezTo>
                    <a:pt x="173928" y="144002"/>
                    <a:pt x="182166" y="124106"/>
                    <a:pt x="182166" y="102934"/>
                  </a:cubicBezTo>
                  <a:lnTo>
                    <a:pt x="182166" y="91083"/>
                  </a:lnTo>
                  <a:cubicBezTo>
                    <a:pt x="182166" y="40866"/>
                    <a:pt x="141300" y="0"/>
                    <a:pt x="91083" y="0"/>
                  </a:cubicBezTo>
                  <a:close/>
                  <a:moveTo>
                    <a:pt x="60722" y="242888"/>
                  </a:moveTo>
                  <a:lnTo>
                    <a:pt x="60722" y="222647"/>
                  </a:lnTo>
                  <a:lnTo>
                    <a:pt x="121444" y="222647"/>
                  </a:lnTo>
                  <a:lnTo>
                    <a:pt x="121444" y="242888"/>
                  </a:lnTo>
                  <a:close/>
                  <a:moveTo>
                    <a:pt x="161925" y="102934"/>
                  </a:moveTo>
                  <a:cubicBezTo>
                    <a:pt x="161925" y="118691"/>
                    <a:pt x="155792" y="133507"/>
                    <a:pt x="144650" y="144650"/>
                  </a:cubicBezTo>
                  <a:cubicBezTo>
                    <a:pt x="129682" y="159608"/>
                    <a:pt x="121444" y="179504"/>
                    <a:pt x="121444" y="200676"/>
                  </a:cubicBezTo>
                  <a:lnTo>
                    <a:pt x="121444" y="202407"/>
                  </a:lnTo>
                  <a:lnTo>
                    <a:pt x="101203" y="202407"/>
                  </a:lnTo>
                  <a:lnTo>
                    <a:pt x="101203" y="101203"/>
                  </a:lnTo>
                  <a:lnTo>
                    <a:pt x="121444" y="101203"/>
                  </a:lnTo>
                  <a:lnTo>
                    <a:pt x="121444" y="80963"/>
                  </a:lnTo>
                  <a:lnTo>
                    <a:pt x="60722" y="80963"/>
                  </a:lnTo>
                  <a:lnTo>
                    <a:pt x="60722" y="101203"/>
                  </a:lnTo>
                  <a:lnTo>
                    <a:pt x="80963" y="101203"/>
                  </a:lnTo>
                  <a:lnTo>
                    <a:pt x="80963" y="202407"/>
                  </a:lnTo>
                  <a:lnTo>
                    <a:pt x="60722" y="202407"/>
                  </a:lnTo>
                  <a:lnTo>
                    <a:pt x="60722" y="200676"/>
                  </a:lnTo>
                  <a:cubicBezTo>
                    <a:pt x="60722" y="179514"/>
                    <a:pt x="52484" y="159618"/>
                    <a:pt x="37516" y="144650"/>
                  </a:cubicBezTo>
                  <a:cubicBezTo>
                    <a:pt x="26374" y="133507"/>
                    <a:pt x="20241" y="118701"/>
                    <a:pt x="20241" y="102934"/>
                  </a:cubicBezTo>
                  <a:lnTo>
                    <a:pt x="20241" y="91083"/>
                  </a:lnTo>
                  <a:cubicBezTo>
                    <a:pt x="20241" y="52018"/>
                    <a:pt x="52018" y="20241"/>
                    <a:pt x="91083" y="20241"/>
                  </a:cubicBezTo>
                  <a:cubicBezTo>
                    <a:pt x="130147" y="20241"/>
                    <a:pt x="161925" y="52018"/>
                    <a:pt x="161925" y="91083"/>
                  </a:cubicBezTo>
                  <a:close/>
                </a:path>
              </a:pathLst>
            </a:custGeom>
            <a:solidFill>
              <a:srgbClr val="005BAA"/>
            </a:solidFill>
            <a:ln w="10080">
              <a:noFill/>
            </a:ln>
          </p:spPr>
          <p:style>
            <a:lnRef idx="0">
              <a:scrgbClr r="0" g="0" b="0"/>
            </a:lnRef>
            <a:fillRef idx="0">
              <a:scrgbClr r="0" g="0" b="0"/>
            </a:fillRef>
            <a:effectRef idx="0">
              <a:scrgbClr r="0" g="0" b="0"/>
            </a:effectRef>
            <a:fontRef idx="minor"/>
          </p:style>
          <p:txBody>
            <a:bodyPr/>
            <a:lstStyle/>
            <a:p>
              <a:endParaRPr lang="en-GB"/>
            </a:p>
          </p:txBody>
        </p:sp>
        <p:sp>
          <p:nvSpPr>
            <p:cNvPr id="92" name="CustomShape 36">
              <a:extLst>
                <a:ext uri="{FF2B5EF4-FFF2-40B4-BE49-F238E27FC236}">
                  <a16:creationId xmlns:a16="http://schemas.microsoft.com/office/drawing/2014/main" id="{793A3F7C-3F5A-423D-997D-98B9D3D62DE6}"/>
                </a:ext>
              </a:extLst>
            </p:cNvPr>
            <p:cNvSpPr/>
            <p:nvPr/>
          </p:nvSpPr>
          <p:spPr>
            <a:xfrm>
              <a:off x="1128960" y="2120760"/>
              <a:ext cx="18360" cy="46440"/>
            </a:xfrm>
            <a:custGeom>
              <a:avLst/>
              <a:gdLst/>
              <a:ahLst/>
              <a:cxnLst/>
              <a:rect l="l" t="t" r="r" b="b"/>
              <a:pathLst>
                <a:path w="20240" h="50601">
                  <a:moveTo>
                    <a:pt x="0" y="0"/>
                  </a:moveTo>
                  <a:lnTo>
                    <a:pt x="20241" y="0"/>
                  </a:lnTo>
                  <a:lnTo>
                    <a:pt x="20241" y="50602"/>
                  </a:lnTo>
                  <a:lnTo>
                    <a:pt x="0" y="50602"/>
                  </a:lnTo>
                  <a:close/>
                </a:path>
              </a:pathLst>
            </a:custGeom>
            <a:solidFill>
              <a:srgbClr val="005BAA"/>
            </a:solidFill>
            <a:ln w="10080">
              <a:noFill/>
            </a:ln>
          </p:spPr>
          <p:style>
            <a:lnRef idx="0">
              <a:scrgbClr r="0" g="0" b="0"/>
            </a:lnRef>
            <a:fillRef idx="0">
              <a:scrgbClr r="0" g="0" b="0"/>
            </a:fillRef>
            <a:effectRef idx="0">
              <a:scrgbClr r="0" g="0" b="0"/>
            </a:effectRef>
            <a:fontRef idx="minor"/>
          </p:style>
          <p:txBody>
            <a:bodyPr/>
            <a:lstStyle/>
            <a:p>
              <a:endParaRPr lang="en-GB"/>
            </a:p>
          </p:txBody>
        </p:sp>
        <p:sp>
          <p:nvSpPr>
            <p:cNvPr id="93" name="CustomShape 37">
              <a:extLst>
                <a:ext uri="{FF2B5EF4-FFF2-40B4-BE49-F238E27FC236}">
                  <a16:creationId xmlns:a16="http://schemas.microsoft.com/office/drawing/2014/main" id="{28F04DA2-412A-405B-BBD5-B3A8E69B7912}"/>
                </a:ext>
              </a:extLst>
            </p:cNvPr>
            <p:cNvSpPr/>
            <p:nvPr/>
          </p:nvSpPr>
          <p:spPr>
            <a:xfrm>
              <a:off x="1206720" y="2161080"/>
              <a:ext cx="37080" cy="37080"/>
            </a:xfrm>
            <a:custGeom>
              <a:avLst/>
              <a:gdLst/>
              <a:ahLst/>
              <a:cxnLst/>
              <a:rect l="l" t="t" r="r" b="b"/>
              <a:pathLst>
                <a:path w="40481" h="40481">
                  <a:moveTo>
                    <a:pt x="0" y="30359"/>
                  </a:moveTo>
                  <a:lnTo>
                    <a:pt x="30359" y="0"/>
                  </a:lnTo>
                  <a:lnTo>
                    <a:pt x="44669" y="14310"/>
                  </a:lnTo>
                  <a:lnTo>
                    <a:pt x="14310" y="44669"/>
                  </a:lnTo>
                  <a:close/>
                </a:path>
              </a:pathLst>
            </a:custGeom>
            <a:solidFill>
              <a:srgbClr val="005BAA"/>
            </a:solidFill>
            <a:ln w="10080">
              <a:noFill/>
            </a:ln>
          </p:spPr>
          <p:style>
            <a:lnRef idx="0">
              <a:scrgbClr r="0" g="0" b="0"/>
            </a:lnRef>
            <a:fillRef idx="0">
              <a:scrgbClr r="0" g="0" b="0"/>
            </a:fillRef>
            <a:effectRef idx="0">
              <a:scrgbClr r="0" g="0" b="0"/>
            </a:effectRef>
            <a:fontRef idx="minor"/>
          </p:style>
          <p:txBody>
            <a:bodyPr/>
            <a:lstStyle/>
            <a:p>
              <a:endParaRPr lang="en-GB"/>
            </a:p>
          </p:txBody>
        </p:sp>
        <p:sp>
          <p:nvSpPr>
            <p:cNvPr id="94" name="CustomShape 38">
              <a:extLst>
                <a:ext uri="{FF2B5EF4-FFF2-40B4-BE49-F238E27FC236}">
                  <a16:creationId xmlns:a16="http://schemas.microsoft.com/office/drawing/2014/main" id="{72D49BF6-E5D9-4BA1-852F-5288139A2AF9}"/>
                </a:ext>
              </a:extLst>
            </p:cNvPr>
            <p:cNvSpPr/>
            <p:nvPr/>
          </p:nvSpPr>
          <p:spPr>
            <a:xfrm>
              <a:off x="1028160" y="2161080"/>
              <a:ext cx="37080" cy="37080"/>
            </a:xfrm>
            <a:custGeom>
              <a:avLst/>
              <a:gdLst/>
              <a:ahLst/>
              <a:cxnLst/>
              <a:rect l="l" t="t" r="r" b="b"/>
              <a:pathLst>
                <a:path w="40481" h="40481">
                  <a:moveTo>
                    <a:pt x="0" y="14310"/>
                  </a:moveTo>
                  <a:lnTo>
                    <a:pt x="14310" y="0"/>
                  </a:lnTo>
                  <a:lnTo>
                    <a:pt x="44669" y="30359"/>
                  </a:lnTo>
                  <a:lnTo>
                    <a:pt x="30359" y="44669"/>
                  </a:lnTo>
                  <a:close/>
                </a:path>
              </a:pathLst>
            </a:custGeom>
            <a:solidFill>
              <a:srgbClr val="005BAA"/>
            </a:solidFill>
            <a:ln w="10080">
              <a:noFill/>
            </a:ln>
          </p:spPr>
          <p:style>
            <a:lnRef idx="0">
              <a:scrgbClr r="0" g="0" b="0"/>
            </a:lnRef>
            <a:fillRef idx="0">
              <a:scrgbClr r="0" g="0" b="0"/>
            </a:fillRef>
            <a:effectRef idx="0">
              <a:scrgbClr r="0" g="0" b="0"/>
            </a:effectRef>
            <a:fontRef idx="minor"/>
          </p:style>
          <p:txBody>
            <a:bodyPr/>
            <a:lstStyle/>
            <a:p>
              <a:endParaRPr lang="en-GB"/>
            </a:p>
          </p:txBody>
        </p:sp>
      </p:grpSp>
      <p:grpSp>
        <p:nvGrpSpPr>
          <p:cNvPr id="95" name="Group 94">
            <a:extLst>
              <a:ext uri="{FF2B5EF4-FFF2-40B4-BE49-F238E27FC236}">
                <a16:creationId xmlns:a16="http://schemas.microsoft.com/office/drawing/2014/main" id="{55197CC1-76C5-4C21-8FB3-82C6DB3D7EFF}"/>
              </a:ext>
            </a:extLst>
          </p:cNvPr>
          <p:cNvGrpSpPr/>
          <p:nvPr/>
        </p:nvGrpSpPr>
        <p:grpSpPr>
          <a:xfrm>
            <a:off x="99580" y="3238439"/>
            <a:ext cx="545171" cy="257143"/>
            <a:chOff x="780120" y="4094640"/>
            <a:chExt cx="628200" cy="319320"/>
          </a:xfrm>
        </p:grpSpPr>
        <p:sp>
          <p:nvSpPr>
            <p:cNvPr id="96" name="CustomShape 46">
              <a:extLst>
                <a:ext uri="{FF2B5EF4-FFF2-40B4-BE49-F238E27FC236}">
                  <a16:creationId xmlns:a16="http://schemas.microsoft.com/office/drawing/2014/main" id="{E1A500E6-F85D-4C0A-A0C9-197AA46E87CD}"/>
                </a:ext>
              </a:extLst>
            </p:cNvPr>
            <p:cNvSpPr/>
            <p:nvPr/>
          </p:nvSpPr>
          <p:spPr>
            <a:xfrm>
              <a:off x="780120" y="4094640"/>
              <a:ext cx="628200" cy="319320"/>
            </a:xfrm>
            <a:custGeom>
              <a:avLst/>
              <a:gdLst/>
              <a:ahLst/>
              <a:cxnLst/>
              <a:rect l="l" t="t" r="r" b="b"/>
              <a:pathLst>
                <a:path w="645803" h="328588">
                  <a:moveTo>
                    <a:pt x="633185" y="303313"/>
                  </a:moveTo>
                  <a:lnTo>
                    <a:pt x="587984" y="303313"/>
                  </a:lnTo>
                  <a:cubicBezTo>
                    <a:pt x="612112" y="279483"/>
                    <a:pt x="644896" y="240285"/>
                    <a:pt x="645798" y="202510"/>
                  </a:cubicBezTo>
                  <a:cubicBezTo>
                    <a:pt x="646488" y="173644"/>
                    <a:pt x="583510" y="0"/>
                    <a:pt x="423552" y="0"/>
                  </a:cubicBezTo>
                  <a:lnTo>
                    <a:pt x="303982" y="0"/>
                  </a:lnTo>
                  <a:cubicBezTo>
                    <a:pt x="297015" y="0"/>
                    <a:pt x="291368" y="5657"/>
                    <a:pt x="291368" y="12638"/>
                  </a:cubicBezTo>
                  <a:cubicBezTo>
                    <a:pt x="291368" y="19619"/>
                    <a:pt x="297015" y="25276"/>
                    <a:pt x="303982" y="25276"/>
                  </a:cubicBezTo>
                  <a:lnTo>
                    <a:pt x="423552" y="25276"/>
                  </a:lnTo>
                  <a:cubicBezTo>
                    <a:pt x="471044" y="25276"/>
                    <a:pt x="512905" y="42263"/>
                    <a:pt x="548350" y="75828"/>
                  </a:cubicBezTo>
                  <a:lnTo>
                    <a:pt x="436422" y="75828"/>
                  </a:lnTo>
                  <a:cubicBezTo>
                    <a:pt x="429455" y="75828"/>
                    <a:pt x="423808" y="81486"/>
                    <a:pt x="423808" y="88466"/>
                  </a:cubicBezTo>
                  <a:lnTo>
                    <a:pt x="423808" y="164294"/>
                  </a:lnTo>
                  <a:cubicBezTo>
                    <a:pt x="423808" y="171275"/>
                    <a:pt x="429455" y="176932"/>
                    <a:pt x="436422" y="176932"/>
                  </a:cubicBezTo>
                  <a:lnTo>
                    <a:pt x="613811" y="176932"/>
                  </a:lnTo>
                  <a:cubicBezTo>
                    <a:pt x="618827" y="190681"/>
                    <a:pt x="620591" y="199651"/>
                    <a:pt x="620576" y="201907"/>
                  </a:cubicBezTo>
                  <a:cubicBezTo>
                    <a:pt x="619699" y="238711"/>
                    <a:pt x="572527" y="285155"/>
                    <a:pt x="550538" y="303313"/>
                  </a:cubicBezTo>
                  <a:lnTo>
                    <a:pt x="489398" y="303313"/>
                  </a:lnTo>
                  <a:lnTo>
                    <a:pt x="452592" y="234174"/>
                  </a:lnTo>
                  <a:cubicBezTo>
                    <a:pt x="450405" y="230056"/>
                    <a:pt x="446123" y="227484"/>
                    <a:pt x="441467" y="227484"/>
                  </a:cubicBezTo>
                  <a:lnTo>
                    <a:pt x="25227" y="227484"/>
                  </a:lnTo>
                  <a:lnTo>
                    <a:pt x="25227" y="176932"/>
                  </a:lnTo>
                  <a:lnTo>
                    <a:pt x="360742" y="176932"/>
                  </a:lnTo>
                  <a:cubicBezTo>
                    <a:pt x="367704" y="176932"/>
                    <a:pt x="373355" y="171275"/>
                    <a:pt x="373355" y="164294"/>
                  </a:cubicBezTo>
                  <a:lnTo>
                    <a:pt x="373355" y="88466"/>
                  </a:lnTo>
                  <a:cubicBezTo>
                    <a:pt x="373355" y="81486"/>
                    <a:pt x="367704" y="75828"/>
                    <a:pt x="360742" y="75828"/>
                  </a:cubicBezTo>
                  <a:lnTo>
                    <a:pt x="25227" y="75828"/>
                  </a:lnTo>
                  <a:lnTo>
                    <a:pt x="25227" y="25276"/>
                  </a:lnTo>
                  <a:lnTo>
                    <a:pt x="190457" y="25276"/>
                  </a:lnTo>
                  <a:cubicBezTo>
                    <a:pt x="197423" y="25276"/>
                    <a:pt x="203070" y="19619"/>
                    <a:pt x="203070" y="12638"/>
                  </a:cubicBezTo>
                  <a:cubicBezTo>
                    <a:pt x="203070" y="5657"/>
                    <a:pt x="197423" y="0"/>
                    <a:pt x="190457" y="0"/>
                  </a:cubicBezTo>
                  <a:lnTo>
                    <a:pt x="12613" y="0"/>
                  </a:lnTo>
                  <a:cubicBezTo>
                    <a:pt x="5646" y="0"/>
                    <a:pt x="0" y="5657"/>
                    <a:pt x="0" y="12638"/>
                  </a:cubicBezTo>
                  <a:lnTo>
                    <a:pt x="0" y="315951"/>
                  </a:lnTo>
                  <a:cubicBezTo>
                    <a:pt x="0" y="322931"/>
                    <a:pt x="5646" y="328589"/>
                    <a:pt x="12613" y="328589"/>
                  </a:cubicBezTo>
                  <a:lnTo>
                    <a:pt x="633185" y="328589"/>
                  </a:lnTo>
                  <a:cubicBezTo>
                    <a:pt x="640152" y="328589"/>
                    <a:pt x="645798" y="322931"/>
                    <a:pt x="645798" y="315951"/>
                  </a:cubicBezTo>
                  <a:cubicBezTo>
                    <a:pt x="645798" y="308970"/>
                    <a:pt x="640152" y="303313"/>
                    <a:pt x="633185" y="303313"/>
                  </a:cubicBezTo>
                  <a:close/>
                  <a:moveTo>
                    <a:pt x="449035" y="101104"/>
                  </a:moveTo>
                  <a:lnTo>
                    <a:pt x="571370" y="101104"/>
                  </a:lnTo>
                  <a:cubicBezTo>
                    <a:pt x="585643" y="119163"/>
                    <a:pt x="596005" y="137369"/>
                    <a:pt x="602992" y="151656"/>
                  </a:cubicBezTo>
                  <a:lnTo>
                    <a:pt x="449035" y="151656"/>
                  </a:lnTo>
                  <a:close/>
                  <a:moveTo>
                    <a:pt x="460806" y="303313"/>
                  </a:moveTo>
                  <a:lnTo>
                    <a:pt x="366565" y="303313"/>
                  </a:lnTo>
                  <a:cubicBezTo>
                    <a:pt x="370872" y="295868"/>
                    <a:pt x="373350" y="287239"/>
                    <a:pt x="373350" y="278037"/>
                  </a:cubicBezTo>
                  <a:cubicBezTo>
                    <a:pt x="373350" y="268830"/>
                    <a:pt x="370872" y="260200"/>
                    <a:pt x="366565" y="252760"/>
                  </a:cubicBezTo>
                  <a:lnTo>
                    <a:pt x="433899" y="252760"/>
                  </a:lnTo>
                  <a:close/>
                  <a:moveTo>
                    <a:pt x="103429" y="278037"/>
                  </a:moveTo>
                  <a:cubicBezTo>
                    <a:pt x="103429" y="264100"/>
                    <a:pt x="114747" y="252760"/>
                    <a:pt x="128656" y="252760"/>
                  </a:cubicBezTo>
                  <a:cubicBezTo>
                    <a:pt x="142565" y="252760"/>
                    <a:pt x="153883" y="264100"/>
                    <a:pt x="153883" y="278037"/>
                  </a:cubicBezTo>
                  <a:cubicBezTo>
                    <a:pt x="153883" y="291973"/>
                    <a:pt x="142565" y="303313"/>
                    <a:pt x="128656" y="303313"/>
                  </a:cubicBezTo>
                  <a:cubicBezTo>
                    <a:pt x="114747" y="303313"/>
                    <a:pt x="103429" y="291973"/>
                    <a:pt x="103429" y="278037"/>
                  </a:cubicBezTo>
                  <a:close/>
                  <a:moveTo>
                    <a:pt x="172320" y="252746"/>
                  </a:moveTo>
                  <a:lnTo>
                    <a:pt x="279238" y="252746"/>
                  </a:lnTo>
                  <a:cubicBezTo>
                    <a:pt x="274926" y="260185"/>
                    <a:pt x="272448" y="268830"/>
                    <a:pt x="272448" y="278037"/>
                  </a:cubicBezTo>
                  <a:cubicBezTo>
                    <a:pt x="272448" y="287239"/>
                    <a:pt x="274926" y="295868"/>
                    <a:pt x="279238" y="303313"/>
                  </a:cubicBezTo>
                  <a:lnTo>
                    <a:pt x="172320" y="303313"/>
                  </a:lnTo>
                  <a:cubicBezTo>
                    <a:pt x="176631" y="295868"/>
                    <a:pt x="179109" y="287239"/>
                    <a:pt x="179109" y="278037"/>
                  </a:cubicBezTo>
                  <a:cubicBezTo>
                    <a:pt x="179109" y="268830"/>
                    <a:pt x="176631" y="260185"/>
                    <a:pt x="172320" y="252746"/>
                  </a:cubicBezTo>
                  <a:close/>
                  <a:moveTo>
                    <a:pt x="297675" y="278037"/>
                  </a:moveTo>
                  <a:cubicBezTo>
                    <a:pt x="297675" y="264066"/>
                    <a:pt x="308992" y="252760"/>
                    <a:pt x="322902" y="252760"/>
                  </a:cubicBezTo>
                  <a:cubicBezTo>
                    <a:pt x="336811" y="252760"/>
                    <a:pt x="348128" y="264100"/>
                    <a:pt x="348128" y="278037"/>
                  </a:cubicBezTo>
                  <a:cubicBezTo>
                    <a:pt x="348128" y="291973"/>
                    <a:pt x="336811" y="303313"/>
                    <a:pt x="322902" y="303313"/>
                  </a:cubicBezTo>
                  <a:cubicBezTo>
                    <a:pt x="308992" y="303313"/>
                    <a:pt x="297675" y="291973"/>
                    <a:pt x="297675" y="278037"/>
                  </a:cubicBezTo>
                  <a:close/>
                  <a:moveTo>
                    <a:pt x="141269" y="151656"/>
                  </a:moveTo>
                  <a:lnTo>
                    <a:pt x="141269" y="101104"/>
                  </a:lnTo>
                  <a:lnTo>
                    <a:pt x="232085" y="101104"/>
                  </a:lnTo>
                  <a:lnTo>
                    <a:pt x="232085" y="151656"/>
                  </a:lnTo>
                  <a:close/>
                  <a:moveTo>
                    <a:pt x="348128" y="151656"/>
                  </a:moveTo>
                  <a:lnTo>
                    <a:pt x="257312" y="151656"/>
                  </a:lnTo>
                  <a:lnTo>
                    <a:pt x="257312" y="101104"/>
                  </a:lnTo>
                  <a:lnTo>
                    <a:pt x="348128" y="101104"/>
                  </a:lnTo>
                  <a:close/>
                  <a:moveTo>
                    <a:pt x="116043" y="101104"/>
                  </a:moveTo>
                  <a:lnTo>
                    <a:pt x="116043" y="151656"/>
                  </a:lnTo>
                  <a:lnTo>
                    <a:pt x="25227" y="151656"/>
                  </a:lnTo>
                  <a:lnTo>
                    <a:pt x="25227" y="101104"/>
                  </a:lnTo>
                  <a:close/>
                  <a:moveTo>
                    <a:pt x="25227" y="252746"/>
                  </a:moveTo>
                  <a:lnTo>
                    <a:pt x="84987" y="252746"/>
                  </a:lnTo>
                  <a:cubicBezTo>
                    <a:pt x="80681" y="260185"/>
                    <a:pt x="78203" y="268830"/>
                    <a:pt x="78203" y="278037"/>
                  </a:cubicBezTo>
                  <a:cubicBezTo>
                    <a:pt x="78203" y="287239"/>
                    <a:pt x="80681" y="295868"/>
                    <a:pt x="84987" y="303313"/>
                  </a:cubicBezTo>
                  <a:lnTo>
                    <a:pt x="25227" y="303313"/>
                  </a:lnTo>
                  <a:close/>
                </a:path>
              </a:pathLst>
            </a:custGeom>
            <a:solidFill>
              <a:schemeClr val="accent1"/>
            </a:solidFill>
            <a:ln w="1080">
              <a:noFill/>
            </a:ln>
          </p:spPr>
          <p:style>
            <a:lnRef idx="0">
              <a:scrgbClr r="0" g="0" b="0"/>
            </a:lnRef>
            <a:fillRef idx="0">
              <a:scrgbClr r="0" g="0" b="0"/>
            </a:fillRef>
            <a:effectRef idx="0">
              <a:scrgbClr r="0" g="0" b="0"/>
            </a:effectRef>
            <a:fontRef idx="minor"/>
          </p:style>
          <p:txBody>
            <a:bodyPr/>
            <a:lstStyle/>
            <a:p>
              <a:endParaRPr lang="en-GB"/>
            </a:p>
          </p:txBody>
        </p:sp>
        <p:sp>
          <p:nvSpPr>
            <p:cNvPr id="97" name="CustomShape 47">
              <a:extLst>
                <a:ext uri="{FF2B5EF4-FFF2-40B4-BE49-F238E27FC236}">
                  <a16:creationId xmlns:a16="http://schemas.microsoft.com/office/drawing/2014/main" id="{95FA238A-0EC1-4D73-8675-FA8520269494}"/>
                </a:ext>
              </a:extLst>
            </p:cNvPr>
            <p:cNvSpPr/>
            <p:nvPr/>
          </p:nvSpPr>
          <p:spPr>
            <a:xfrm>
              <a:off x="1008360" y="4094640"/>
              <a:ext cx="24120" cy="24120"/>
            </a:xfrm>
            <a:custGeom>
              <a:avLst/>
              <a:gdLst/>
              <a:ahLst/>
              <a:cxnLst/>
              <a:rect l="l" t="t" r="r" b="b"/>
              <a:pathLst>
                <a:path w="25226" h="25276">
                  <a:moveTo>
                    <a:pt x="25227" y="12638"/>
                  </a:moveTo>
                  <a:cubicBezTo>
                    <a:pt x="25227" y="19619"/>
                    <a:pt x="19580" y="25276"/>
                    <a:pt x="12613" y="25276"/>
                  </a:cubicBezTo>
                  <a:cubicBezTo>
                    <a:pt x="5646" y="25276"/>
                    <a:pt x="0" y="19619"/>
                    <a:pt x="0" y="12638"/>
                  </a:cubicBezTo>
                  <a:cubicBezTo>
                    <a:pt x="0" y="5657"/>
                    <a:pt x="5646" y="0"/>
                    <a:pt x="12613" y="0"/>
                  </a:cubicBezTo>
                  <a:cubicBezTo>
                    <a:pt x="19580" y="0"/>
                    <a:pt x="25227" y="5657"/>
                    <a:pt x="25227" y="12638"/>
                  </a:cubicBezTo>
                  <a:close/>
                </a:path>
              </a:pathLst>
            </a:custGeom>
            <a:solidFill>
              <a:schemeClr val="accent1"/>
            </a:solidFill>
            <a:ln w="1080">
              <a:noFill/>
            </a:ln>
          </p:spPr>
          <p:style>
            <a:lnRef idx="0">
              <a:scrgbClr r="0" g="0" b="0"/>
            </a:lnRef>
            <a:fillRef idx="0">
              <a:scrgbClr r="0" g="0" b="0"/>
            </a:fillRef>
            <a:effectRef idx="0">
              <a:scrgbClr r="0" g="0" b="0"/>
            </a:effectRef>
            <a:fontRef idx="minor"/>
          </p:style>
          <p:txBody>
            <a:bodyPr/>
            <a:lstStyle/>
            <a:p>
              <a:endParaRPr lang="en-GB"/>
            </a:p>
          </p:txBody>
        </p:sp>
      </p:grpSp>
      <p:sp>
        <p:nvSpPr>
          <p:cNvPr id="98" name="CustomShape 1">
            <a:extLst>
              <a:ext uri="{FF2B5EF4-FFF2-40B4-BE49-F238E27FC236}">
                <a16:creationId xmlns:a16="http://schemas.microsoft.com/office/drawing/2014/main" id="{EADA7F28-4736-41B0-9F1F-34E8DA249B33}"/>
              </a:ext>
            </a:extLst>
          </p:cNvPr>
          <p:cNvSpPr/>
          <p:nvPr/>
        </p:nvSpPr>
        <p:spPr>
          <a:xfrm>
            <a:off x="4485446" y="1619474"/>
            <a:ext cx="1965960" cy="1965960"/>
          </a:xfrm>
          <a:custGeom>
            <a:avLst/>
            <a:gdLst/>
            <a:ahLst/>
            <a:cxnLst/>
            <a:rect l="l" t="t" r="r" b="b"/>
            <a:pathLst>
              <a:path w="1962695" h="1968038">
                <a:moveTo>
                  <a:pt x="0" y="0"/>
                </a:moveTo>
                <a:cubicBezTo>
                  <a:pt x="1083838" y="0"/>
                  <a:pt x="1962695" y="881250"/>
                  <a:pt x="1962695" y="1968038"/>
                </a:cubicBezTo>
                <a:lnTo>
                  <a:pt x="0" y="1968038"/>
                </a:lnTo>
                <a:lnTo>
                  <a:pt x="0" y="0"/>
                </a:lnTo>
                <a:close/>
              </a:path>
            </a:pathLst>
          </a:custGeom>
          <a:blipFill rotWithShape="0">
            <a:blip r:embed="rId2" cstate="screen">
              <a:extLst>
                <a:ext uri="{28A0092B-C50C-407E-A947-70E740481C1C}">
                  <a14:useLocalDpi xmlns:a14="http://schemas.microsoft.com/office/drawing/2010/main"/>
                </a:ext>
              </a:extLst>
            </a:blip>
            <a:srcRect/>
            <a:stretch/>
          </a:blipFill>
          <a:ln>
            <a:noFill/>
          </a:ln>
        </p:spPr>
        <p:style>
          <a:lnRef idx="0">
            <a:scrgbClr r="0" g="0" b="0"/>
          </a:lnRef>
          <a:fillRef idx="0">
            <a:scrgbClr r="0" g="0" b="0"/>
          </a:fillRef>
          <a:effectRef idx="0">
            <a:scrgbClr r="0" g="0" b="0"/>
          </a:effectRef>
          <a:fontRef idx="minor"/>
        </p:style>
        <p:txBody>
          <a:bodyPr/>
          <a:lstStyle/>
          <a:p>
            <a:endParaRPr lang="en-GB"/>
          </a:p>
        </p:txBody>
      </p:sp>
      <p:sp>
        <p:nvSpPr>
          <p:cNvPr id="99" name="CustomShape 2">
            <a:extLst>
              <a:ext uri="{FF2B5EF4-FFF2-40B4-BE49-F238E27FC236}">
                <a16:creationId xmlns:a16="http://schemas.microsoft.com/office/drawing/2014/main" id="{EAD557E1-3064-4D17-BAFA-3DD08D1CCD8B}"/>
              </a:ext>
            </a:extLst>
          </p:cNvPr>
          <p:cNvSpPr/>
          <p:nvPr/>
        </p:nvSpPr>
        <p:spPr>
          <a:xfrm flipH="1">
            <a:off x="4484726" y="3633314"/>
            <a:ext cx="1965960" cy="1965960"/>
          </a:xfrm>
          <a:custGeom>
            <a:avLst/>
            <a:gdLst/>
            <a:ahLst/>
            <a:cxnLst/>
            <a:rect l="l" t="t" r="r" b="b"/>
            <a:pathLst>
              <a:path w="1962695" h="1966257">
                <a:moveTo>
                  <a:pt x="0" y="0"/>
                </a:moveTo>
                <a:lnTo>
                  <a:pt x="1962695" y="0"/>
                </a:lnTo>
                <a:lnTo>
                  <a:pt x="1962695" y="1966257"/>
                </a:lnTo>
                <a:cubicBezTo>
                  <a:pt x="879087" y="1966257"/>
                  <a:pt x="0" y="1086089"/>
                  <a:pt x="0" y="0"/>
                </a:cubicBezTo>
                <a:close/>
              </a:path>
            </a:pathLst>
          </a:custGeom>
          <a:blipFill rotWithShape="0">
            <a:blip r:embed="rId3" cstate="screen">
              <a:extLst>
                <a:ext uri="{28A0092B-C50C-407E-A947-70E740481C1C}">
                  <a14:useLocalDpi xmlns:a14="http://schemas.microsoft.com/office/drawing/2010/main"/>
                </a:ext>
              </a:extLst>
            </a:blip>
            <a:srcRect/>
            <a:stretch/>
          </a:blipFill>
          <a:ln>
            <a:noFill/>
          </a:ln>
        </p:spPr>
        <p:style>
          <a:lnRef idx="0">
            <a:scrgbClr r="0" g="0" b="0"/>
          </a:lnRef>
          <a:fillRef idx="0">
            <a:scrgbClr r="0" g="0" b="0"/>
          </a:fillRef>
          <a:effectRef idx="0">
            <a:scrgbClr r="0" g="0" b="0"/>
          </a:effectRef>
          <a:fontRef idx="minor"/>
        </p:style>
        <p:txBody>
          <a:bodyPr/>
          <a:lstStyle/>
          <a:p>
            <a:endParaRPr lang="en-GB"/>
          </a:p>
        </p:txBody>
      </p:sp>
      <p:sp>
        <p:nvSpPr>
          <p:cNvPr id="100" name="CustomShape 3">
            <a:extLst>
              <a:ext uri="{FF2B5EF4-FFF2-40B4-BE49-F238E27FC236}">
                <a16:creationId xmlns:a16="http://schemas.microsoft.com/office/drawing/2014/main" id="{8C276EDB-1E84-4582-8F41-5491610B8A5D}"/>
              </a:ext>
            </a:extLst>
          </p:cNvPr>
          <p:cNvSpPr/>
          <p:nvPr/>
        </p:nvSpPr>
        <p:spPr>
          <a:xfrm>
            <a:off x="2473406" y="3633314"/>
            <a:ext cx="1965960" cy="1965960"/>
          </a:xfrm>
          <a:custGeom>
            <a:avLst/>
            <a:gdLst/>
            <a:ahLst/>
            <a:cxnLst/>
            <a:rect l="l" t="t" r="r" b="b"/>
            <a:pathLst>
              <a:path w="1962695" h="1966257">
                <a:moveTo>
                  <a:pt x="0" y="0"/>
                </a:moveTo>
                <a:lnTo>
                  <a:pt x="1962695" y="0"/>
                </a:lnTo>
                <a:lnTo>
                  <a:pt x="1962695" y="1966257"/>
                </a:lnTo>
                <a:cubicBezTo>
                  <a:pt x="879087" y="1966257"/>
                  <a:pt x="0" y="1086089"/>
                  <a:pt x="0" y="0"/>
                </a:cubicBezTo>
                <a:close/>
              </a:path>
            </a:pathLst>
          </a:custGeom>
          <a:blipFill rotWithShape="0">
            <a:blip r:embed="rId4" cstate="screen">
              <a:extLst>
                <a:ext uri="{28A0092B-C50C-407E-A947-70E740481C1C}">
                  <a14:useLocalDpi xmlns:a14="http://schemas.microsoft.com/office/drawing/2010/main"/>
                </a:ext>
              </a:extLst>
            </a:blip>
            <a:srcRect/>
            <a:stretch/>
          </a:blipFill>
          <a:ln>
            <a:noFill/>
          </a:ln>
        </p:spPr>
        <p:style>
          <a:lnRef idx="0">
            <a:scrgbClr r="0" g="0" b="0"/>
          </a:lnRef>
          <a:fillRef idx="0">
            <a:scrgbClr r="0" g="0" b="0"/>
          </a:fillRef>
          <a:effectRef idx="0">
            <a:scrgbClr r="0" g="0" b="0"/>
          </a:effectRef>
          <a:fontRef idx="minor"/>
        </p:style>
        <p:txBody>
          <a:bodyPr/>
          <a:lstStyle/>
          <a:p>
            <a:endParaRPr lang="en-GB"/>
          </a:p>
        </p:txBody>
      </p:sp>
      <p:sp>
        <p:nvSpPr>
          <p:cNvPr id="101" name="CustomShape 44">
            <a:extLst>
              <a:ext uri="{FF2B5EF4-FFF2-40B4-BE49-F238E27FC236}">
                <a16:creationId xmlns:a16="http://schemas.microsoft.com/office/drawing/2014/main" id="{76954E48-B6FC-4376-AEC9-4E1F7BF3A74E}"/>
              </a:ext>
            </a:extLst>
          </p:cNvPr>
          <p:cNvSpPr/>
          <p:nvPr/>
        </p:nvSpPr>
        <p:spPr>
          <a:xfrm>
            <a:off x="2464766" y="1624874"/>
            <a:ext cx="1967760" cy="1967760"/>
          </a:xfrm>
          <a:custGeom>
            <a:avLst/>
            <a:gdLst/>
            <a:ahLst/>
            <a:cxnLst/>
            <a:rect l="l" t="t" r="r" b="b"/>
            <a:pathLst>
              <a:path w="1962695" h="1968038">
                <a:moveTo>
                  <a:pt x="1962695" y="0"/>
                </a:moveTo>
                <a:lnTo>
                  <a:pt x="1962695" y="1968038"/>
                </a:lnTo>
                <a:lnTo>
                  <a:pt x="0" y="1968038"/>
                </a:lnTo>
                <a:cubicBezTo>
                  <a:pt x="0" y="881250"/>
                  <a:pt x="879087" y="0"/>
                  <a:pt x="1962695" y="0"/>
                </a:cubicBezTo>
                <a:close/>
              </a:path>
            </a:pathLst>
          </a:custGeom>
          <a:blipFill rotWithShape="0">
            <a:blip r:embed="rId5" cstate="screen">
              <a:extLst>
                <a:ext uri="{28A0092B-C50C-407E-A947-70E740481C1C}">
                  <a14:useLocalDpi xmlns:a14="http://schemas.microsoft.com/office/drawing/2010/main"/>
                </a:ext>
              </a:extLst>
            </a:blip>
            <a:srcRect/>
            <a:stretch/>
          </a:blipFill>
          <a:ln>
            <a:noFill/>
          </a:ln>
        </p:spPr>
        <p:style>
          <a:lnRef idx="0">
            <a:scrgbClr r="0" g="0" b="0"/>
          </a:lnRef>
          <a:fillRef idx="0">
            <a:scrgbClr r="0" g="0" b="0"/>
          </a:fillRef>
          <a:effectRef idx="0">
            <a:scrgbClr r="0" g="0" b="0"/>
          </a:effectRef>
          <a:fontRef idx="minor"/>
        </p:style>
        <p:txBody>
          <a:bodyPr/>
          <a:lstStyle/>
          <a:p>
            <a:endParaRPr lang="en-GB"/>
          </a:p>
        </p:txBody>
      </p:sp>
      <p:pic>
        <p:nvPicPr>
          <p:cNvPr id="102" name="Picture 101">
            <a:extLst>
              <a:ext uri="{FF2B5EF4-FFF2-40B4-BE49-F238E27FC236}">
                <a16:creationId xmlns:a16="http://schemas.microsoft.com/office/drawing/2014/main" id="{9C3F6EBD-E6FD-4F37-B19C-F8DBA37E9B17}"/>
              </a:ext>
            </a:extLst>
          </p:cNvPr>
          <p:cNvPicPr>
            <a:picLocks noChangeAspect="1"/>
          </p:cNvPicPr>
          <p:nvPr/>
        </p:nvPicPr>
        <p:blipFill rotWithShape="1">
          <a:blip r:embed="rId6" cstate="screen">
            <a:duotone>
              <a:schemeClr val="accent1">
                <a:shade val="45000"/>
                <a:satMod val="135000"/>
              </a:schemeClr>
              <a:prstClr val="white"/>
            </a:duotone>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96014" y="4596250"/>
            <a:ext cx="626274" cy="517039"/>
          </a:xfrm>
          <a:prstGeom prst="rect">
            <a:avLst/>
          </a:prstGeom>
        </p:spPr>
      </p:pic>
      <p:sp>
        <p:nvSpPr>
          <p:cNvPr id="103" name="Line 7">
            <a:extLst>
              <a:ext uri="{FF2B5EF4-FFF2-40B4-BE49-F238E27FC236}">
                <a16:creationId xmlns:a16="http://schemas.microsoft.com/office/drawing/2014/main" id="{91A06A6E-281F-4D46-9838-B3FF21A0DCA3}"/>
              </a:ext>
            </a:extLst>
          </p:cNvPr>
          <p:cNvSpPr/>
          <p:nvPr/>
        </p:nvSpPr>
        <p:spPr>
          <a:xfrm flipH="1">
            <a:off x="183565" y="5263507"/>
            <a:ext cx="2676600" cy="0"/>
          </a:xfrm>
          <a:prstGeom prst="line">
            <a:avLst/>
          </a:prstGeom>
          <a:ln w="28575">
            <a:solidFill>
              <a:srgbClr val="C4F3AF"/>
            </a:solidFill>
            <a:prstDash val="dash"/>
          </a:ln>
        </p:spPr>
        <p:style>
          <a:lnRef idx="1">
            <a:schemeClr val="accent1"/>
          </a:lnRef>
          <a:fillRef idx="0">
            <a:schemeClr val="accent1"/>
          </a:fillRef>
          <a:effectRef idx="0">
            <a:schemeClr val="accent1"/>
          </a:effectRef>
          <a:fontRef idx="minor"/>
        </p:style>
        <p:txBody>
          <a:bodyPr/>
          <a:lstStyle/>
          <a:p>
            <a:endParaRPr lang="en-GB"/>
          </a:p>
        </p:txBody>
      </p:sp>
      <p:grpSp>
        <p:nvGrpSpPr>
          <p:cNvPr id="104" name="Group 103">
            <a:extLst>
              <a:ext uri="{FF2B5EF4-FFF2-40B4-BE49-F238E27FC236}">
                <a16:creationId xmlns:a16="http://schemas.microsoft.com/office/drawing/2014/main" id="{42C7554B-40E2-4C5A-8FAE-1417B0E7779A}"/>
              </a:ext>
            </a:extLst>
          </p:cNvPr>
          <p:cNvGrpSpPr/>
          <p:nvPr/>
        </p:nvGrpSpPr>
        <p:grpSpPr>
          <a:xfrm>
            <a:off x="722288" y="4559347"/>
            <a:ext cx="1961640" cy="608760"/>
            <a:chOff x="1540800" y="3966120"/>
            <a:chExt cx="1961640" cy="608760"/>
          </a:xfrm>
        </p:grpSpPr>
        <p:sp>
          <p:nvSpPr>
            <p:cNvPr id="105" name="CustomShape 13">
              <a:extLst>
                <a:ext uri="{FF2B5EF4-FFF2-40B4-BE49-F238E27FC236}">
                  <a16:creationId xmlns:a16="http://schemas.microsoft.com/office/drawing/2014/main" id="{6FC30422-8746-4041-A906-89294FC694B2}"/>
                </a:ext>
              </a:extLst>
            </p:cNvPr>
            <p:cNvSpPr/>
            <p:nvPr/>
          </p:nvSpPr>
          <p:spPr>
            <a:xfrm>
              <a:off x="1728360" y="4132461"/>
              <a:ext cx="1774080" cy="27571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20000"/>
                </a:lnSpc>
                <a:spcBef>
                  <a:spcPts val="0"/>
                </a:spcBef>
                <a:spcAft>
                  <a:spcPts val="0"/>
                </a:spcAft>
                <a:buClrTx/>
                <a:buSzTx/>
                <a:buFontTx/>
                <a:buNone/>
                <a:tabLst/>
                <a:defRPr/>
              </a:pPr>
              <a:r>
                <a:rPr lang="en-GB" sz="1600" dirty="0"/>
                <a:t>Cohesion</a:t>
              </a:r>
            </a:p>
          </p:txBody>
        </p:sp>
        <p:sp>
          <p:nvSpPr>
            <p:cNvPr id="106" name="Line 14">
              <a:extLst>
                <a:ext uri="{FF2B5EF4-FFF2-40B4-BE49-F238E27FC236}">
                  <a16:creationId xmlns:a16="http://schemas.microsoft.com/office/drawing/2014/main" id="{8910E4E2-CCAE-4C74-A39B-5B218A50B31E}"/>
                </a:ext>
              </a:extLst>
            </p:cNvPr>
            <p:cNvSpPr/>
            <p:nvPr/>
          </p:nvSpPr>
          <p:spPr>
            <a:xfrm>
              <a:off x="1540800" y="3966120"/>
              <a:ext cx="0" cy="60876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sp>
        <p:nvSpPr>
          <p:cNvPr id="107" name="Line 4">
            <a:extLst>
              <a:ext uri="{FF2B5EF4-FFF2-40B4-BE49-F238E27FC236}">
                <a16:creationId xmlns:a16="http://schemas.microsoft.com/office/drawing/2014/main" id="{8A825F0F-A1EB-493F-9C26-3BED397949FF}"/>
              </a:ext>
            </a:extLst>
          </p:cNvPr>
          <p:cNvSpPr/>
          <p:nvPr/>
        </p:nvSpPr>
        <p:spPr>
          <a:xfrm flipH="1">
            <a:off x="5908344" y="5263507"/>
            <a:ext cx="3027806" cy="0"/>
          </a:xfrm>
          <a:prstGeom prst="line">
            <a:avLst/>
          </a:prstGeom>
          <a:ln w="28575">
            <a:solidFill>
              <a:srgbClr val="C4F3AF"/>
            </a:solidFill>
            <a:prstDash val="dash"/>
          </a:ln>
        </p:spPr>
        <p:style>
          <a:lnRef idx="1">
            <a:schemeClr val="accent1"/>
          </a:lnRef>
          <a:fillRef idx="0">
            <a:schemeClr val="accent1"/>
          </a:fillRef>
          <a:effectRef idx="0">
            <a:schemeClr val="accent1"/>
          </a:effectRef>
          <a:fontRef idx="minor"/>
        </p:style>
        <p:txBody>
          <a:bodyPr/>
          <a:lstStyle/>
          <a:p>
            <a:endParaRPr lang="en-GB"/>
          </a:p>
        </p:txBody>
      </p:sp>
      <p:grpSp>
        <p:nvGrpSpPr>
          <p:cNvPr id="108" name="Group 107">
            <a:extLst>
              <a:ext uri="{FF2B5EF4-FFF2-40B4-BE49-F238E27FC236}">
                <a16:creationId xmlns:a16="http://schemas.microsoft.com/office/drawing/2014/main" id="{431D4555-3F02-4234-99B5-7CD75944880A}"/>
              </a:ext>
            </a:extLst>
          </p:cNvPr>
          <p:cNvGrpSpPr/>
          <p:nvPr/>
        </p:nvGrpSpPr>
        <p:grpSpPr>
          <a:xfrm>
            <a:off x="5889738" y="4559347"/>
            <a:ext cx="2461320" cy="609120"/>
            <a:chOff x="8118000" y="3950640"/>
            <a:chExt cx="2461320" cy="609120"/>
          </a:xfrm>
        </p:grpSpPr>
        <p:sp>
          <p:nvSpPr>
            <p:cNvPr id="109" name="CustomShape 19">
              <a:extLst>
                <a:ext uri="{FF2B5EF4-FFF2-40B4-BE49-F238E27FC236}">
                  <a16:creationId xmlns:a16="http://schemas.microsoft.com/office/drawing/2014/main" id="{85E47629-CA56-4394-92E8-960154AE4AA4}"/>
                </a:ext>
              </a:extLst>
            </p:cNvPr>
            <p:cNvSpPr/>
            <p:nvPr/>
          </p:nvSpPr>
          <p:spPr>
            <a:xfrm>
              <a:off x="8118000" y="4104665"/>
              <a:ext cx="2252160" cy="27571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defRPr/>
              </a:pPr>
              <a:r>
                <a:rPr lang="en-US" sz="1600" dirty="0"/>
                <a:t>Development</a:t>
              </a:r>
              <a:endParaRPr lang="en-GB" sz="1600" dirty="0"/>
            </a:p>
          </p:txBody>
        </p:sp>
        <p:sp>
          <p:nvSpPr>
            <p:cNvPr id="110" name="Line 20">
              <a:extLst>
                <a:ext uri="{FF2B5EF4-FFF2-40B4-BE49-F238E27FC236}">
                  <a16:creationId xmlns:a16="http://schemas.microsoft.com/office/drawing/2014/main" id="{3338FF67-148A-484F-A972-B5153AC2006A}"/>
                </a:ext>
              </a:extLst>
            </p:cNvPr>
            <p:cNvSpPr/>
            <p:nvPr/>
          </p:nvSpPr>
          <p:spPr>
            <a:xfrm>
              <a:off x="10579320" y="3950640"/>
              <a:ext cx="0" cy="609120"/>
            </a:xfrm>
            <a:prstGeom prst="line">
              <a:avLst/>
            </a:prstGeom>
            <a:ln w="28440" cap="rnd">
              <a:solidFill>
                <a:srgbClr val="52CFF2"/>
              </a:solidFill>
            </a:ln>
          </p:spPr>
          <p:style>
            <a:lnRef idx="1">
              <a:schemeClr val="accent1"/>
            </a:lnRef>
            <a:fillRef idx="0">
              <a:schemeClr val="accent1"/>
            </a:fillRef>
            <a:effectRef idx="0">
              <a:schemeClr val="accent1"/>
            </a:effectRef>
            <a:fontRef idx="minor"/>
          </p:style>
          <p:txBody>
            <a:bodyPr/>
            <a:lstStyle/>
            <a:p>
              <a:endParaRPr lang="en-GB"/>
            </a:p>
          </p:txBody>
        </p:sp>
      </p:grpSp>
      <p:pic>
        <p:nvPicPr>
          <p:cNvPr id="111" name="Picture 110">
            <a:extLst>
              <a:ext uri="{FF2B5EF4-FFF2-40B4-BE49-F238E27FC236}">
                <a16:creationId xmlns:a16="http://schemas.microsoft.com/office/drawing/2014/main" id="{2D18240D-F76F-47C6-BD16-B9747157E8F6}"/>
              </a:ext>
            </a:extLst>
          </p:cNvPr>
          <p:cNvPicPr>
            <a:picLocks noChangeAspect="1"/>
          </p:cNvPicPr>
          <p:nvPr/>
        </p:nvPicPr>
        <p:blipFill rotWithShape="1">
          <a:blip r:embed="rId7" cstate="screen">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441894" y="4583241"/>
            <a:ext cx="645372" cy="543057"/>
          </a:xfrm>
          <a:prstGeom prst="rect">
            <a:avLst/>
          </a:prstGeom>
        </p:spPr>
      </p:pic>
      <p:pic>
        <p:nvPicPr>
          <p:cNvPr id="112" name="Picture 111">
            <a:extLst>
              <a:ext uri="{FF2B5EF4-FFF2-40B4-BE49-F238E27FC236}">
                <a16:creationId xmlns:a16="http://schemas.microsoft.com/office/drawing/2014/main" id="{C770AB3A-CAA6-4DC0-B4D6-0ABEA33FE439}"/>
              </a:ext>
            </a:extLst>
          </p:cNvPr>
          <p:cNvPicPr>
            <a:picLocks noChangeAspect="1"/>
          </p:cNvPicPr>
          <p:nvPr/>
        </p:nvPicPr>
        <p:blipFill rotWithShape="1">
          <a:blip r:embed="rId8" cstate="screen">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465592" y="3094256"/>
            <a:ext cx="658586" cy="543057"/>
          </a:xfrm>
          <a:prstGeom prst="rect">
            <a:avLst/>
          </a:prstGeom>
        </p:spPr>
      </p:pic>
    </p:spTree>
    <p:extLst>
      <p:ext uri="{BB962C8B-B14F-4D97-AF65-F5344CB8AC3E}">
        <p14:creationId xmlns:p14="http://schemas.microsoft.com/office/powerpoint/2010/main" val="298700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4</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54" name="Title 1">
            <a:extLst>
              <a:ext uri="{FF2B5EF4-FFF2-40B4-BE49-F238E27FC236}">
                <a16:creationId xmlns:a16="http://schemas.microsoft.com/office/drawing/2014/main" id="{194C26F9-D6B1-4CDD-B075-13BF66369A97}"/>
              </a:ext>
            </a:extLst>
          </p:cNvPr>
          <p:cNvSpPr txBox="1">
            <a:spLocks/>
          </p:cNvSpPr>
          <p:nvPr/>
        </p:nvSpPr>
        <p:spPr>
          <a:xfrm>
            <a:off x="235131" y="253808"/>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EIB direct investments complement EIF fund investments</a:t>
            </a:r>
          </a:p>
        </p:txBody>
      </p:sp>
      <p:sp>
        <p:nvSpPr>
          <p:cNvPr id="3" name="Freeform 71">
            <a:extLst>
              <a:ext uri="{FF2B5EF4-FFF2-40B4-BE49-F238E27FC236}">
                <a16:creationId xmlns:a16="http://schemas.microsoft.com/office/drawing/2014/main" id="{D7683B0D-7A40-053A-C6C3-5D50EC779C3E}"/>
              </a:ext>
            </a:extLst>
          </p:cNvPr>
          <p:cNvSpPr/>
          <p:nvPr/>
        </p:nvSpPr>
        <p:spPr>
          <a:xfrm rot="5400000">
            <a:off x="4293679" y="1816051"/>
            <a:ext cx="3888451" cy="2901854"/>
          </a:xfrm>
          <a:custGeom>
            <a:avLst/>
            <a:gdLst>
              <a:gd name="connsiteX0" fmla="*/ 0 w 3888451"/>
              <a:gd name="connsiteY0" fmla="*/ 1388310 h 2901854"/>
              <a:gd name="connsiteX1" fmla="*/ 0 w 3888451"/>
              <a:gd name="connsiteY1" fmla="*/ 1331528 h 2901854"/>
              <a:gd name="connsiteX2" fmla="*/ 4500 w 3888451"/>
              <a:gd name="connsiteY2" fmla="*/ 1242421 h 2901854"/>
              <a:gd name="connsiteX3" fmla="*/ 4500 w 3888451"/>
              <a:gd name="connsiteY3" fmla="*/ 1062152 h 2901854"/>
              <a:gd name="connsiteX4" fmla="*/ 27316 w 3888451"/>
              <a:gd name="connsiteY4" fmla="*/ 1062152 h 2901854"/>
              <a:gd name="connsiteX5" fmla="*/ 59863 w 3888451"/>
              <a:gd name="connsiteY5" fmla="*/ 935572 h 2901854"/>
              <a:gd name="connsiteX6" fmla="*/ 1331528 w 3888451"/>
              <a:gd name="connsiteY6" fmla="*/ 0 h 2901854"/>
              <a:gd name="connsiteX7" fmla="*/ 3299989 w 3888451"/>
              <a:gd name="connsiteY7" fmla="*/ 0 h 2901854"/>
              <a:gd name="connsiteX8" fmla="*/ 3888451 w 3888451"/>
              <a:gd name="connsiteY8" fmla="*/ 484256 h 2901854"/>
              <a:gd name="connsiteX9" fmla="*/ 3299988 w 3888451"/>
              <a:gd name="connsiteY9" fmla="*/ 968512 h 2901854"/>
              <a:gd name="connsiteX10" fmla="*/ 1331528 w 3888451"/>
              <a:gd name="connsiteY10" fmla="*/ 968512 h 2901854"/>
              <a:gd name="connsiteX11" fmla="*/ 1074837 w 3888451"/>
              <a:gd name="connsiteY11" fmla="*/ 1074837 h 2901854"/>
              <a:gd name="connsiteX12" fmla="*/ 1038111 w 3888451"/>
              <a:gd name="connsiteY12" fmla="*/ 1119350 h 2901854"/>
              <a:gd name="connsiteX13" fmla="*/ 1613037 w 3888451"/>
              <a:gd name="connsiteY13" fmla="*/ 1982003 h 2901854"/>
              <a:gd name="connsiteX14" fmla="*/ 999991 w 3888451"/>
              <a:gd name="connsiteY14" fmla="*/ 2901854 h 2901854"/>
              <a:gd name="connsiteX15" fmla="*/ 4500 w 3888451"/>
              <a:gd name="connsiteY15" fmla="*/ 2901854 h 2901854"/>
              <a:gd name="connsiteX16" fmla="*/ 4500 w 3888451"/>
              <a:gd name="connsiteY16" fmla="*/ 1388310 h 290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88451" h="2901854">
                <a:moveTo>
                  <a:pt x="0" y="1388310"/>
                </a:moveTo>
                <a:lnTo>
                  <a:pt x="0" y="1331528"/>
                </a:lnTo>
                <a:lnTo>
                  <a:pt x="4500" y="1242421"/>
                </a:lnTo>
                <a:lnTo>
                  <a:pt x="4500" y="1062152"/>
                </a:lnTo>
                <a:lnTo>
                  <a:pt x="27316" y="1062152"/>
                </a:lnTo>
                <a:lnTo>
                  <a:pt x="59863" y="935572"/>
                </a:lnTo>
                <a:cubicBezTo>
                  <a:pt x="228450" y="393549"/>
                  <a:pt x="734030" y="0"/>
                  <a:pt x="1331528" y="0"/>
                </a:cubicBezTo>
                <a:lnTo>
                  <a:pt x="3299989" y="0"/>
                </a:lnTo>
                <a:lnTo>
                  <a:pt x="3888451" y="484256"/>
                </a:lnTo>
                <a:lnTo>
                  <a:pt x="3299988" y="968512"/>
                </a:lnTo>
                <a:lnTo>
                  <a:pt x="1331528" y="968512"/>
                </a:lnTo>
                <a:cubicBezTo>
                  <a:pt x="1231284" y="968512"/>
                  <a:pt x="1140530" y="1009144"/>
                  <a:pt x="1074837" y="1074837"/>
                </a:cubicBezTo>
                <a:lnTo>
                  <a:pt x="1038111" y="1119350"/>
                </a:lnTo>
                <a:lnTo>
                  <a:pt x="1613037" y="1982003"/>
                </a:lnTo>
                <a:lnTo>
                  <a:pt x="999991" y="2901854"/>
                </a:lnTo>
                <a:lnTo>
                  <a:pt x="4500" y="2901854"/>
                </a:lnTo>
                <a:lnTo>
                  <a:pt x="4500" y="1388310"/>
                </a:lnTo>
                <a:close/>
              </a:path>
            </a:pathLst>
          </a:custGeom>
          <a:solidFill>
            <a:srgbClr val="9AEB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Pentagon 36">
            <a:extLst>
              <a:ext uri="{FF2B5EF4-FFF2-40B4-BE49-F238E27FC236}">
                <a16:creationId xmlns:a16="http://schemas.microsoft.com/office/drawing/2014/main" id="{817AC3B3-B740-97A5-683C-87D6DE52AE5A}"/>
              </a:ext>
            </a:extLst>
          </p:cNvPr>
          <p:cNvSpPr/>
          <p:nvPr/>
        </p:nvSpPr>
        <p:spPr>
          <a:xfrm rot="5400000">
            <a:off x="824093" y="2417340"/>
            <a:ext cx="3897499" cy="1690233"/>
          </a:xfrm>
          <a:prstGeom prst="homePlate">
            <a:avLst/>
          </a:prstGeom>
          <a:solidFill>
            <a:srgbClr val="7AE3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18C63A5B-3AF2-026C-163D-22F6A287B685}"/>
              </a:ext>
            </a:extLst>
          </p:cNvPr>
          <p:cNvSpPr/>
          <p:nvPr/>
        </p:nvSpPr>
        <p:spPr>
          <a:xfrm>
            <a:off x="1927726" y="5228581"/>
            <a:ext cx="5761107" cy="829348"/>
          </a:xfrm>
          <a:prstGeom prst="rect">
            <a:avLst/>
          </a:prstGeom>
          <a:solidFill>
            <a:schemeClr val="bg1">
              <a:lumMod val="85000"/>
              <a:alpha val="40000"/>
            </a:schemeClr>
          </a:solidFill>
          <a:ln w="6350" cap="flat">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Rectangle: Rounded Corners 54">
            <a:extLst>
              <a:ext uri="{FF2B5EF4-FFF2-40B4-BE49-F238E27FC236}">
                <a16:creationId xmlns:a16="http://schemas.microsoft.com/office/drawing/2014/main" id="{B91F1DBF-0032-0BFF-9F25-4E789FC63877}"/>
              </a:ext>
            </a:extLst>
          </p:cNvPr>
          <p:cNvSpPr/>
          <p:nvPr/>
        </p:nvSpPr>
        <p:spPr>
          <a:xfrm>
            <a:off x="2002703" y="1262163"/>
            <a:ext cx="4369497" cy="832135"/>
          </a:xfrm>
          <a:prstGeom prst="roundRect">
            <a:avLst>
              <a:gd name="adj" fmla="val 254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nvGrpSpPr>
          <p:cNvPr id="57" name="Group 56">
            <a:extLst>
              <a:ext uri="{FF2B5EF4-FFF2-40B4-BE49-F238E27FC236}">
                <a16:creationId xmlns:a16="http://schemas.microsoft.com/office/drawing/2014/main" id="{488BFE3D-1B33-B789-3DCE-2AF122A88426}"/>
              </a:ext>
            </a:extLst>
          </p:cNvPr>
          <p:cNvGrpSpPr/>
          <p:nvPr/>
        </p:nvGrpSpPr>
        <p:grpSpPr>
          <a:xfrm>
            <a:off x="2002703" y="2336093"/>
            <a:ext cx="6183064" cy="3703167"/>
            <a:chOff x="2740225" y="1967318"/>
            <a:chExt cx="7842843" cy="5082214"/>
          </a:xfrm>
        </p:grpSpPr>
        <p:grpSp>
          <p:nvGrpSpPr>
            <p:cNvPr id="58" name="Group 57">
              <a:extLst>
                <a:ext uri="{FF2B5EF4-FFF2-40B4-BE49-F238E27FC236}">
                  <a16:creationId xmlns:a16="http://schemas.microsoft.com/office/drawing/2014/main" id="{CD2875D3-A7C6-2BB6-9FFB-418C1975F9D9}"/>
                </a:ext>
              </a:extLst>
            </p:cNvPr>
            <p:cNvGrpSpPr/>
            <p:nvPr/>
          </p:nvGrpSpPr>
          <p:grpSpPr>
            <a:xfrm>
              <a:off x="2740225" y="1975101"/>
              <a:ext cx="4913226" cy="4405357"/>
              <a:chOff x="2740225" y="1975101"/>
              <a:chExt cx="4913226" cy="4405357"/>
            </a:xfrm>
          </p:grpSpPr>
          <p:sp>
            <p:nvSpPr>
              <p:cNvPr id="68" name="TextBox 33">
                <a:extLst>
                  <a:ext uri="{FF2B5EF4-FFF2-40B4-BE49-F238E27FC236}">
                    <a16:creationId xmlns:a16="http://schemas.microsoft.com/office/drawing/2014/main" id="{D235B0ED-760A-7DCB-3AD0-4717DB48C8B7}"/>
                  </a:ext>
                </a:extLst>
              </p:cNvPr>
              <p:cNvSpPr txBox="1"/>
              <p:nvPr/>
            </p:nvSpPr>
            <p:spPr>
              <a:xfrm>
                <a:off x="2740225" y="1975101"/>
                <a:ext cx="2940518" cy="35903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GB" sz="1100" b="1" u="sng" dirty="0">
                    <a:solidFill>
                      <a:srgbClr val="0051A5"/>
                    </a:solidFill>
                  </a:rPr>
                  <a:t>Direct</a:t>
                </a:r>
                <a:r>
                  <a:rPr lang="en-GB" sz="1100" dirty="0">
                    <a:solidFill>
                      <a:srgbClr val="0051A5"/>
                    </a:solidFill>
                  </a:rPr>
                  <a:t> VC investments</a:t>
                </a:r>
              </a:p>
            </p:txBody>
          </p:sp>
          <p:sp>
            <p:nvSpPr>
              <p:cNvPr id="69" name="TextBox 29">
                <a:extLst>
                  <a:ext uri="{FF2B5EF4-FFF2-40B4-BE49-F238E27FC236}">
                    <a16:creationId xmlns:a16="http://schemas.microsoft.com/office/drawing/2014/main" id="{B4E6F3B1-D0BC-1F9B-623A-A6F5A1B17EA6}"/>
                  </a:ext>
                </a:extLst>
              </p:cNvPr>
              <p:cNvSpPr txBox="1"/>
              <p:nvPr/>
            </p:nvSpPr>
            <p:spPr>
              <a:xfrm>
                <a:off x="5013107" y="5958066"/>
                <a:ext cx="2640344" cy="42239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GB" sz="1400" b="1" dirty="0">
                    <a:solidFill>
                      <a:srgbClr val="0051A5"/>
                    </a:solidFill>
                  </a:rPr>
                  <a:t>EUROPEAN SME</a:t>
                </a:r>
                <a:r>
                  <a:rPr lang="en-US" sz="1400" b="1" dirty="0">
                    <a:solidFill>
                      <a:srgbClr val="0051A5"/>
                    </a:solidFill>
                  </a:rPr>
                  <a:t>s</a:t>
                </a:r>
                <a:endParaRPr lang="en-GB" sz="1400" b="1" dirty="0">
                  <a:solidFill>
                    <a:srgbClr val="0051A5"/>
                  </a:solidFill>
                </a:endParaRPr>
              </a:p>
            </p:txBody>
          </p:sp>
        </p:grpSp>
        <p:grpSp>
          <p:nvGrpSpPr>
            <p:cNvPr id="59" name="Group 58">
              <a:extLst>
                <a:ext uri="{FF2B5EF4-FFF2-40B4-BE49-F238E27FC236}">
                  <a16:creationId xmlns:a16="http://schemas.microsoft.com/office/drawing/2014/main" id="{A73B05CB-0583-C513-C5A7-00B56A3C65D3}"/>
                </a:ext>
              </a:extLst>
            </p:cNvPr>
            <p:cNvGrpSpPr/>
            <p:nvPr/>
          </p:nvGrpSpPr>
          <p:grpSpPr>
            <a:xfrm>
              <a:off x="5921068" y="1967318"/>
              <a:ext cx="4662000" cy="5082214"/>
              <a:chOff x="5921068" y="1967318"/>
              <a:chExt cx="4662000" cy="5082214"/>
            </a:xfrm>
          </p:grpSpPr>
          <p:grpSp>
            <p:nvGrpSpPr>
              <p:cNvPr id="60" name="Group 59">
                <a:extLst>
                  <a:ext uri="{FF2B5EF4-FFF2-40B4-BE49-F238E27FC236}">
                    <a16:creationId xmlns:a16="http://schemas.microsoft.com/office/drawing/2014/main" id="{16BC8564-D686-A214-D034-129C0B0AE83F}"/>
                  </a:ext>
                </a:extLst>
              </p:cNvPr>
              <p:cNvGrpSpPr/>
              <p:nvPr/>
            </p:nvGrpSpPr>
            <p:grpSpPr>
              <a:xfrm>
                <a:off x="6432983" y="1967318"/>
                <a:ext cx="4150085" cy="1854909"/>
                <a:chOff x="1758141" y="1804786"/>
                <a:chExt cx="4150085" cy="1854909"/>
              </a:xfrm>
            </p:grpSpPr>
            <p:sp>
              <p:nvSpPr>
                <p:cNvPr id="64" name="TextBox 20">
                  <a:extLst>
                    <a:ext uri="{FF2B5EF4-FFF2-40B4-BE49-F238E27FC236}">
                      <a16:creationId xmlns:a16="http://schemas.microsoft.com/office/drawing/2014/main" id="{B597FF19-393B-9F2C-9933-08FDD693F1E9}"/>
                    </a:ext>
                  </a:extLst>
                </p:cNvPr>
                <p:cNvSpPr txBox="1"/>
                <p:nvPr/>
              </p:nvSpPr>
              <p:spPr>
                <a:xfrm>
                  <a:off x="1758141" y="3068347"/>
                  <a:ext cx="2081594" cy="59134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i="0" dirty="0">
                      <a:solidFill>
                        <a:srgbClr val="0051A5"/>
                      </a:solidFill>
                    </a:rPr>
                    <a:t>VENTURE CAPITAL / </a:t>
                  </a:r>
                </a:p>
                <a:p>
                  <a:pPr algn="ctr"/>
                  <a:r>
                    <a:rPr lang="en-GB" sz="1100" i="0" dirty="0">
                      <a:solidFill>
                        <a:srgbClr val="0051A5"/>
                      </a:solidFill>
                    </a:rPr>
                    <a:t>PRIVATE EQUITY FUNDS</a:t>
                  </a:r>
                </a:p>
              </p:txBody>
            </p:sp>
            <p:pic>
              <p:nvPicPr>
                <p:cNvPr id="65" name="Picture 64">
                  <a:extLst>
                    <a:ext uri="{FF2B5EF4-FFF2-40B4-BE49-F238E27FC236}">
                      <a16:creationId xmlns:a16="http://schemas.microsoft.com/office/drawing/2014/main" id="{8F556BA0-FDF2-8E9C-CCD5-820018AAD51C}"/>
                    </a:ext>
                  </a:extLst>
                </p:cNvPr>
                <p:cNvPicPr>
                  <a:picLocks noChangeAspect="1"/>
                </p:cNvPicPr>
                <p:nvPr/>
              </p:nvPicPr>
              <p:blipFill>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2554001" y="2736536"/>
                  <a:ext cx="424609" cy="479231"/>
                </a:xfrm>
                <a:prstGeom prst="rect">
                  <a:avLst/>
                </a:prstGeom>
                <a:noFill/>
                <a:ln w="6350" cap="flat">
                  <a:noFill/>
                  <a:prstDash val="solid"/>
                  <a:round/>
                  <a:headEnd/>
                  <a:tailEnd/>
                </a:ln>
              </p:spPr>
            </p:pic>
            <p:sp>
              <p:nvSpPr>
                <p:cNvPr id="66" name="TextBox 24">
                  <a:extLst>
                    <a:ext uri="{FF2B5EF4-FFF2-40B4-BE49-F238E27FC236}">
                      <a16:creationId xmlns:a16="http://schemas.microsoft.com/office/drawing/2014/main" id="{B4AC9197-7589-742F-AAD6-864AED1077C4}"/>
                    </a:ext>
                  </a:extLst>
                </p:cNvPr>
                <p:cNvSpPr txBox="1"/>
                <p:nvPr/>
              </p:nvSpPr>
              <p:spPr>
                <a:xfrm>
                  <a:off x="2080968" y="1817201"/>
                  <a:ext cx="1974011" cy="35903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GB" sz="1100" i="1" dirty="0">
                      <a:solidFill>
                        <a:srgbClr val="0051A5"/>
                      </a:solidFill>
                    </a:rPr>
                    <a:t>LP commitment</a:t>
                  </a:r>
                </a:p>
              </p:txBody>
            </p:sp>
            <p:sp>
              <p:nvSpPr>
                <p:cNvPr id="67" name="Rectangle 66">
                  <a:extLst>
                    <a:ext uri="{FF2B5EF4-FFF2-40B4-BE49-F238E27FC236}">
                      <a16:creationId xmlns:a16="http://schemas.microsoft.com/office/drawing/2014/main" id="{04A477BF-9C61-9102-FCE0-278D1F88D8D0}"/>
                    </a:ext>
                  </a:extLst>
                </p:cNvPr>
                <p:cNvSpPr/>
                <p:nvPr/>
              </p:nvSpPr>
              <p:spPr>
                <a:xfrm>
                  <a:off x="4022020" y="1804786"/>
                  <a:ext cx="1886206" cy="35903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GB" sz="1100" i="1" dirty="0">
                      <a:solidFill>
                        <a:srgbClr val="0051A5"/>
                      </a:solidFill>
                    </a:rPr>
                    <a:t>Co-investment</a:t>
                  </a:r>
                </a:p>
              </p:txBody>
            </p:sp>
          </p:grpSp>
          <p:grpSp>
            <p:nvGrpSpPr>
              <p:cNvPr id="61" name="Group 60">
                <a:extLst>
                  <a:ext uri="{FF2B5EF4-FFF2-40B4-BE49-F238E27FC236}">
                    <a16:creationId xmlns:a16="http://schemas.microsoft.com/office/drawing/2014/main" id="{7234DEA1-9DD9-549B-107A-30E93B4DAAE2}"/>
                  </a:ext>
                </a:extLst>
              </p:cNvPr>
              <p:cNvGrpSpPr/>
              <p:nvPr/>
            </p:nvGrpSpPr>
            <p:grpSpPr>
              <a:xfrm>
                <a:off x="5921068" y="6366125"/>
                <a:ext cx="721590" cy="683407"/>
                <a:chOff x="6497464" y="6327625"/>
                <a:chExt cx="721590" cy="683407"/>
              </a:xfrm>
            </p:grpSpPr>
            <p:sp>
              <p:nvSpPr>
                <p:cNvPr id="62" name="Oval 61">
                  <a:extLst>
                    <a:ext uri="{FF2B5EF4-FFF2-40B4-BE49-F238E27FC236}">
                      <a16:creationId xmlns:a16="http://schemas.microsoft.com/office/drawing/2014/main" id="{26019E04-90C5-2530-E7F4-7728A132C326}"/>
                    </a:ext>
                  </a:extLst>
                </p:cNvPr>
                <p:cNvSpPr/>
                <p:nvPr/>
              </p:nvSpPr>
              <p:spPr>
                <a:xfrm>
                  <a:off x="6497464" y="6327625"/>
                  <a:ext cx="721590" cy="683407"/>
                </a:xfrm>
                <a:prstGeom prst="ellipse">
                  <a:avLst/>
                </a:prstGeom>
                <a:noFill/>
                <a:ln w="19050">
                  <a:solidFill>
                    <a:srgbClr val="07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pic>
              <p:nvPicPr>
                <p:cNvPr id="63" name="Picture 62">
                  <a:extLst>
                    <a:ext uri="{FF2B5EF4-FFF2-40B4-BE49-F238E27FC236}">
                      <a16:creationId xmlns:a16="http://schemas.microsoft.com/office/drawing/2014/main" id="{30F8482B-4BBA-649E-E253-65F3D3BD87A3}"/>
                    </a:ext>
                  </a:extLst>
                </p:cNvPr>
                <p:cNvPicPr>
                  <a:picLocks noChangeAspect="1"/>
                </p:cNvPicPr>
                <p:nvPr/>
              </p:nvPicPr>
              <p:blipFill>
                <a:blip r:embed="rId4" cstate="screen">
                  <a:clrChange>
                    <a:clrFrom>
                      <a:srgbClr val="000000">
                        <a:alpha val="0"/>
                      </a:srgbClr>
                    </a:clrFrom>
                    <a:clrTo>
                      <a:srgbClr val="000000">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artisticPhotocopy/>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600912" y="6391783"/>
                  <a:ext cx="514695" cy="514697"/>
                </a:xfrm>
                <a:prstGeom prst="rect">
                  <a:avLst/>
                </a:prstGeom>
                <a:noFill/>
                <a:ln w="6350" cap="flat">
                  <a:noFill/>
                  <a:prstDash val="solid"/>
                  <a:round/>
                  <a:headEnd/>
                  <a:tailEnd/>
                </a:ln>
              </p:spPr>
            </p:pic>
          </p:grpSp>
        </p:grpSp>
      </p:grpSp>
      <p:sp>
        <p:nvSpPr>
          <p:cNvPr id="70" name="Diamond 69">
            <a:extLst>
              <a:ext uri="{FF2B5EF4-FFF2-40B4-BE49-F238E27FC236}">
                <a16:creationId xmlns:a16="http://schemas.microsoft.com/office/drawing/2014/main" id="{4C526AD3-A834-CBAF-1303-70139C6EF979}"/>
              </a:ext>
            </a:extLst>
          </p:cNvPr>
          <p:cNvSpPr/>
          <p:nvPr/>
        </p:nvSpPr>
        <p:spPr>
          <a:xfrm>
            <a:off x="4786979" y="2909060"/>
            <a:ext cx="1839702" cy="1143998"/>
          </a:xfrm>
          <a:prstGeom prst="diamond">
            <a:avLst/>
          </a:prstGeom>
          <a:noFill/>
          <a:ln w="28575">
            <a:solidFill>
              <a:srgbClr val="7AE392">
                <a:alpha val="30196"/>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Pentagon 44">
            <a:extLst>
              <a:ext uri="{FF2B5EF4-FFF2-40B4-BE49-F238E27FC236}">
                <a16:creationId xmlns:a16="http://schemas.microsoft.com/office/drawing/2014/main" id="{0DF76539-3064-718A-CF29-D92351DB6971}"/>
              </a:ext>
            </a:extLst>
          </p:cNvPr>
          <p:cNvSpPr/>
          <p:nvPr/>
        </p:nvSpPr>
        <p:spPr>
          <a:xfrm rot="5400000">
            <a:off x="5114931" y="3699456"/>
            <a:ext cx="1183797" cy="1839701"/>
          </a:xfrm>
          <a:prstGeom prst="homePlate">
            <a:avLst/>
          </a:prstGeom>
          <a:solidFill>
            <a:srgbClr val="CAF8B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Rounded Corners 71">
            <a:extLst>
              <a:ext uri="{FF2B5EF4-FFF2-40B4-BE49-F238E27FC236}">
                <a16:creationId xmlns:a16="http://schemas.microsoft.com/office/drawing/2014/main" id="{C20C715C-E6DE-A25D-86C2-5EC542A9AAE8}"/>
              </a:ext>
            </a:extLst>
          </p:cNvPr>
          <p:cNvSpPr/>
          <p:nvPr/>
        </p:nvSpPr>
        <p:spPr>
          <a:xfrm>
            <a:off x="1791855" y="1003122"/>
            <a:ext cx="4876868" cy="433627"/>
          </a:xfrm>
          <a:prstGeom prst="roundRect">
            <a:avLst>
              <a:gd name="adj" fmla="val 31379"/>
            </a:avLst>
          </a:prstGeom>
          <a:solidFill>
            <a:srgbClr val="09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800" b="1" dirty="0">
                <a:solidFill>
                  <a:schemeClr val="bg1"/>
                </a:solidFill>
              </a:rPr>
              <a:t>EUROPEAN INVESTMENT BANK GROUP</a:t>
            </a:r>
          </a:p>
        </p:txBody>
      </p:sp>
      <p:pic>
        <p:nvPicPr>
          <p:cNvPr id="73" name="Picture 72" descr="European Investment Fund - infine">
            <a:extLst>
              <a:ext uri="{FF2B5EF4-FFF2-40B4-BE49-F238E27FC236}">
                <a16:creationId xmlns:a16="http://schemas.microsoft.com/office/drawing/2014/main" id="{0EA4A29F-A5AB-0059-B91B-2389BF76764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94825" y="1577664"/>
            <a:ext cx="1367483" cy="354682"/>
          </a:xfrm>
          <a:prstGeom prst="rect">
            <a:avLst/>
          </a:prstGeom>
          <a:solidFill>
            <a:srgbClr val="0051A0">
              <a:alpha val="25000"/>
            </a:srgbClr>
          </a:solidFill>
          <a:ln w="6350" cap="flat">
            <a:solidFill>
              <a:schemeClr val="bg1"/>
            </a:solidFill>
            <a:prstDash val="solid"/>
            <a:round/>
            <a:headEnd/>
            <a:tailEnd/>
          </a:ln>
        </p:spPr>
      </p:pic>
      <p:cxnSp>
        <p:nvCxnSpPr>
          <p:cNvPr id="74" name="Straight Connector 73">
            <a:extLst>
              <a:ext uri="{FF2B5EF4-FFF2-40B4-BE49-F238E27FC236}">
                <a16:creationId xmlns:a16="http://schemas.microsoft.com/office/drawing/2014/main" id="{2B46C021-E641-1C5F-DE53-C57294959D1E}"/>
              </a:ext>
            </a:extLst>
          </p:cNvPr>
          <p:cNvCxnSpPr/>
          <p:nvPr/>
        </p:nvCxnSpPr>
        <p:spPr>
          <a:xfrm flipV="1">
            <a:off x="1927726" y="5243268"/>
            <a:ext cx="5761107" cy="693"/>
          </a:xfrm>
          <a:prstGeom prst="line">
            <a:avLst/>
          </a:prstGeom>
          <a:ln w="28575">
            <a:solidFill>
              <a:srgbClr val="52CFF2">
                <a:alpha val="30196"/>
              </a:srgbClr>
            </a:solidFill>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F45F2528-2F7F-E498-5427-F4D6D47A0175}"/>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92245" y="5260087"/>
            <a:ext cx="430004" cy="419455"/>
          </a:xfrm>
          <a:prstGeom prst="rect">
            <a:avLst/>
          </a:prstGeom>
        </p:spPr>
      </p:pic>
      <p:pic>
        <p:nvPicPr>
          <p:cNvPr id="76" name="Picture 75">
            <a:extLst>
              <a:ext uri="{FF2B5EF4-FFF2-40B4-BE49-F238E27FC236}">
                <a16:creationId xmlns:a16="http://schemas.microsoft.com/office/drawing/2014/main" id="{E6DEF11B-6442-D5E3-4CB9-F9E91EAA35E3}"/>
              </a:ext>
            </a:extLst>
          </p:cNvPr>
          <p:cNvPicPr>
            <a:picLocks noChangeAspect="1"/>
          </p:cNvPicPr>
          <p:nvPr/>
        </p:nvPicPr>
        <p:blipFill>
          <a:blip r:embed="rId8" cstate="screen">
            <a:clrChange>
              <a:clrFrom>
                <a:srgbClr val="E6E6E6"/>
              </a:clrFrom>
              <a:clrTo>
                <a:srgbClr val="E6E6E6">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012016" y="5278283"/>
            <a:ext cx="474635" cy="401259"/>
          </a:xfrm>
          <a:prstGeom prst="rect">
            <a:avLst/>
          </a:prstGeom>
        </p:spPr>
      </p:pic>
      <p:pic>
        <p:nvPicPr>
          <p:cNvPr id="77" name="Picture 76">
            <a:extLst>
              <a:ext uri="{FF2B5EF4-FFF2-40B4-BE49-F238E27FC236}">
                <a16:creationId xmlns:a16="http://schemas.microsoft.com/office/drawing/2014/main" id="{0AEBFE33-56A5-13D1-5EE7-812C73F94E86}"/>
              </a:ext>
            </a:extLst>
          </p:cNvPr>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a:ext>
            </a:extLst>
          </a:blip>
          <a:stretch>
            <a:fillRect/>
          </a:stretch>
        </p:blipFill>
        <p:spPr>
          <a:xfrm>
            <a:off x="2495994" y="5700857"/>
            <a:ext cx="376383" cy="308349"/>
          </a:xfrm>
          <a:prstGeom prst="rect">
            <a:avLst/>
          </a:prstGeom>
        </p:spPr>
      </p:pic>
      <p:pic>
        <p:nvPicPr>
          <p:cNvPr id="78" name="Picture 77">
            <a:extLst>
              <a:ext uri="{FF2B5EF4-FFF2-40B4-BE49-F238E27FC236}">
                <a16:creationId xmlns:a16="http://schemas.microsoft.com/office/drawing/2014/main" id="{E1E7A2A8-5D05-ADAA-4E95-6D0B2B3D51B2}"/>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a:ext>
            </a:extLst>
          </a:blip>
          <a:stretch>
            <a:fillRect/>
          </a:stretch>
        </p:blipFill>
        <p:spPr>
          <a:xfrm>
            <a:off x="2896812" y="5695668"/>
            <a:ext cx="302842" cy="295412"/>
          </a:xfrm>
          <a:prstGeom prst="rect">
            <a:avLst/>
          </a:prstGeom>
        </p:spPr>
      </p:pic>
      <p:pic>
        <p:nvPicPr>
          <p:cNvPr id="79" name="Picture 78" descr="Section 3: Carbon Sequestration - Southeastern Forests and Climate Change">
            <a:extLst>
              <a:ext uri="{FF2B5EF4-FFF2-40B4-BE49-F238E27FC236}">
                <a16:creationId xmlns:a16="http://schemas.microsoft.com/office/drawing/2014/main" id="{921571D4-3087-B7ED-FFED-B9EE8FB00EBD}"/>
              </a:ext>
            </a:extLst>
          </p:cNvPr>
          <p:cNvPicPr>
            <a:picLocks noChangeAspect="1" noChangeArrowheads="1"/>
          </p:cNvPicPr>
          <p:nvPr/>
        </p:nvPicPr>
        <p:blipFill>
          <a:blip r:embed="rId14" cstate="screen">
            <a:duotone>
              <a:prstClr val="black"/>
              <a:schemeClr val="accent1">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14677" y="5710154"/>
            <a:ext cx="322221" cy="25324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descr="Electric Car Icon #408499 - Free Icons Library">
            <a:extLst>
              <a:ext uri="{FF2B5EF4-FFF2-40B4-BE49-F238E27FC236}">
                <a16:creationId xmlns:a16="http://schemas.microsoft.com/office/drawing/2014/main" id="{5EA83646-38A0-9806-D015-366976EA831A}"/>
              </a:ext>
            </a:extLst>
          </p:cNvPr>
          <p:cNvPicPr>
            <a:picLocks noChangeAspect="1" noChangeArrowheads="1"/>
          </p:cNvPicPr>
          <p:nvPr/>
        </p:nvPicPr>
        <p:blipFill>
          <a:blip r:embed="rId16" cstate="screen">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284574" y="5598532"/>
            <a:ext cx="404154" cy="35405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Fish Icon in Selman Icons">
            <a:extLst>
              <a:ext uri="{FF2B5EF4-FFF2-40B4-BE49-F238E27FC236}">
                <a16:creationId xmlns:a16="http://schemas.microsoft.com/office/drawing/2014/main" id="{77FD82D8-9581-8104-893C-5AC1B3895AF0}"/>
              </a:ext>
            </a:extLst>
          </p:cNvPr>
          <p:cNvPicPr>
            <a:picLocks noChangeAspect="1" noChangeArrowheads="1"/>
          </p:cNvPicPr>
          <p:nvPr/>
        </p:nvPicPr>
        <p:blipFill>
          <a:blip r:embed="rId18"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4080" y="5203512"/>
            <a:ext cx="417920" cy="4179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Forest Icon - Download in Line Style">
            <a:extLst>
              <a:ext uri="{FF2B5EF4-FFF2-40B4-BE49-F238E27FC236}">
                <a16:creationId xmlns:a16="http://schemas.microsoft.com/office/drawing/2014/main" id="{1CAFD4EC-D6E0-3B56-CD0E-82DA63AE63EF}"/>
              </a:ext>
            </a:extLst>
          </p:cNvPr>
          <p:cNvPicPr>
            <a:picLocks noChangeAspect="1" noChangeArrowheads="1"/>
          </p:cNvPicPr>
          <p:nvPr/>
        </p:nvPicPr>
        <p:blipFill>
          <a:blip r:embed="rId19"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96764" y="5295504"/>
            <a:ext cx="446881" cy="44688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Farmer icons – The Farm at Eastman's Corner">
            <a:extLst>
              <a:ext uri="{FF2B5EF4-FFF2-40B4-BE49-F238E27FC236}">
                <a16:creationId xmlns:a16="http://schemas.microsoft.com/office/drawing/2014/main" id="{33DF3BD4-B94A-9506-AA6D-9B860CE3B0DF}"/>
              </a:ext>
            </a:extLst>
          </p:cNvPr>
          <p:cNvPicPr>
            <a:picLocks noChangeAspect="1" noChangeArrowheads="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81360" y="5220402"/>
            <a:ext cx="555538" cy="41147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Plastic Icons - 16,601 free icons">
            <a:extLst>
              <a:ext uri="{FF2B5EF4-FFF2-40B4-BE49-F238E27FC236}">
                <a16:creationId xmlns:a16="http://schemas.microsoft.com/office/drawing/2014/main" id="{6B0E6D76-95C8-8CB3-7983-86437CB07645}"/>
              </a:ext>
            </a:extLst>
          </p:cNvPr>
          <p:cNvPicPr>
            <a:picLocks noChangeAspect="1" noChangeArrowheads="1"/>
          </p:cNvPicPr>
          <p:nvPr/>
        </p:nvPicPr>
        <p:blipFill>
          <a:blip r:embed="rId2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04908" y="5317520"/>
            <a:ext cx="371809" cy="37180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building construction Icon - Download building construction Icon 3626968 |  Noun Project">
            <a:extLst>
              <a:ext uri="{FF2B5EF4-FFF2-40B4-BE49-F238E27FC236}">
                <a16:creationId xmlns:a16="http://schemas.microsoft.com/office/drawing/2014/main" id="{E57B92B1-EAE2-A58F-BD1F-96B075206F8A}"/>
              </a:ext>
            </a:extLst>
          </p:cNvPr>
          <p:cNvPicPr>
            <a:picLocks noChangeAspect="1" noChangeArrowheads="1"/>
          </p:cNvPicPr>
          <p:nvPr/>
        </p:nvPicPr>
        <p:blipFill>
          <a:blip r:embed="rId22"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6485" y="5276152"/>
            <a:ext cx="453261" cy="45326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Advance your business naturally | Novozymes">
            <a:extLst>
              <a:ext uri="{FF2B5EF4-FFF2-40B4-BE49-F238E27FC236}">
                <a16:creationId xmlns:a16="http://schemas.microsoft.com/office/drawing/2014/main" id="{4F675863-DAB0-08EF-BBBF-A88E20190155}"/>
              </a:ext>
            </a:extLst>
          </p:cNvPr>
          <p:cNvPicPr>
            <a:picLocks noChangeAspect="1" noChangeArrowheads="1"/>
          </p:cNvPicPr>
          <p:nvPr/>
        </p:nvPicPr>
        <p:blipFill>
          <a:blip r:embed="rId2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53442" y="5317520"/>
            <a:ext cx="438493" cy="43849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Used battery icon simple style Royalty Free Vector Image">
            <a:extLst>
              <a:ext uri="{FF2B5EF4-FFF2-40B4-BE49-F238E27FC236}">
                <a16:creationId xmlns:a16="http://schemas.microsoft.com/office/drawing/2014/main" id="{1A3D183B-0912-CC34-39FB-E338993359AC}"/>
              </a:ext>
            </a:extLst>
          </p:cNvPr>
          <p:cNvPicPr>
            <a:picLocks noChangeAspect="1" noChangeArrowheads="1"/>
          </p:cNvPicPr>
          <p:nvPr/>
        </p:nvPicPr>
        <p:blipFill rotWithShape="1">
          <a:blip r:embed="rId2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309948" y="5307509"/>
            <a:ext cx="452878" cy="44222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CA Hydrogen Stations - Veloz">
            <a:extLst>
              <a:ext uri="{FF2B5EF4-FFF2-40B4-BE49-F238E27FC236}">
                <a16:creationId xmlns:a16="http://schemas.microsoft.com/office/drawing/2014/main" id="{942DD5C6-FACF-F4E1-710E-A3E6D73C2DE1}"/>
              </a:ext>
            </a:extLst>
          </p:cNvPr>
          <p:cNvPicPr>
            <a:picLocks noChangeAspect="1" noChangeArrowheads="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86234" y="5480684"/>
            <a:ext cx="583191" cy="58319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Carbon sequestration Images, Stock Photos &amp; Vectors | Shutterstock">
            <a:extLst>
              <a:ext uri="{FF2B5EF4-FFF2-40B4-BE49-F238E27FC236}">
                <a16:creationId xmlns:a16="http://schemas.microsoft.com/office/drawing/2014/main" id="{77655264-592A-7DEE-B7A1-97883A1B7940}"/>
              </a:ext>
            </a:extLst>
          </p:cNvPr>
          <p:cNvPicPr>
            <a:picLocks noChangeAspect="1" noChangeArrowheads="1"/>
          </p:cNvPicPr>
          <p:nvPr/>
        </p:nvPicPr>
        <p:blipFill rotWithShape="1">
          <a:blip r:embed="rId26" cstate="screen">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a:ext>
            </a:extLst>
          </a:blip>
          <a:srcRect/>
          <a:stretch/>
        </p:blipFill>
        <p:spPr bwMode="auto">
          <a:xfrm>
            <a:off x="1963449" y="5518005"/>
            <a:ext cx="510228" cy="47601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1FA4DF4B-2552-973A-A365-101803626F25}"/>
              </a:ext>
            </a:extLst>
          </p:cNvPr>
          <p:cNvPicPr>
            <a:picLocks noChangeAspect="1" noChangeArrowheads="1"/>
          </p:cNvPicPr>
          <p:nvPr/>
        </p:nvPicPr>
        <p:blipFill>
          <a:blip r:embed="rId2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17182" y="5737091"/>
            <a:ext cx="274683" cy="27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90">
            <a:extLst>
              <a:ext uri="{FF2B5EF4-FFF2-40B4-BE49-F238E27FC236}">
                <a16:creationId xmlns:a16="http://schemas.microsoft.com/office/drawing/2014/main" id="{CCBF95A8-7361-837B-CB83-D4D665EC738D}"/>
              </a:ext>
            </a:extLst>
          </p:cNvPr>
          <p:cNvPicPr>
            <a:picLocks noChangeAspect="1" noChangeArrowheads="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5778" y="5777734"/>
            <a:ext cx="252782" cy="24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91">
            <a:extLst>
              <a:ext uri="{FF2B5EF4-FFF2-40B4-BE49-F238E27FC236}">
                <a16:creationId xmlns:a16="http://schemas.microsoft.com/office/drawing/2014/main" id="{35BA390B-6B35-D86E-EB92-F5B4505A2942}"/>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5540987" y="5671652"/>
            <a:ext cx="386460" cy="3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92">
            <a:extLst>
              <a:ext uri="{FF2B5EF4-FFF2-40B4-BE49-F238E27FC236}">
                <a16:creationId xmlns:a16="http://schemas.microsoft.com/office/drawing/2014/main" id="{E51C88BD-614D-6E9B-CA49-E63E6048888A}"/>
              </a:ext>
            </a:extLst>
          </p:cNvPr>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63725" y="5726801"/>
            <a:ext cx="304997" cy="297514"/>
          </a:xfrm>
          <a:prstGeom prst="rect">
            <a:avLst/>
          </a:prstGeom>
        </p:spPr>
      </p:pic>
      <p:pic>
        <p:nvPicPr>
          <p:cNvPr id="94" name="Picture 93" descr="Circular Economy Vector Icon Clipart - Full Size Clipart (#5438485) -  PinClipart">
            <a:extLst>
              <a:ext uri="{FF2B5EF4-FFF2-40B4-BE49-F238E27FC236}">
                <a16:creationId xmlns:a16="http://schemas.microsoft.com/office/drawing/2014/main" id="{17E90746-F34F-930C-DF6A-48216A7DFBFF}"/>
              </a:ext>
            </a:extLst>
          </p:cNvPr>
          <p:cNvPicPr>
            <a:picLocks noChangeAspect="1" noChangeArrowheads="1"/>
          </p:cNvPicPr>
          <p:nvPr/>
        </p:nvPicPr>
        <p:blipFill>
          <a:blip r:embed="rId32" cstate="screen">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089606" y="5541268"/>
            <a:ext cx="284195" cy="2658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drone delivery Icon - Download drone delivery Icon 1065270 | Noun Project">
            <a:extLst>
              <a:ext uri="{FF2B5EF4-FFF2-40B4-BE49-F238E27FC236}">
                <a16:creationId xmlns:a16="http://schemas.microsoft.com/office/drawing/2014/main" id="{A6654129-382A-F8FD-B87E-801E65E47F42}"/>
              </a:ext>
            </a:extLst>
          </p:cNvPr>
          <p:cNvPicPr>
            <a:picLocks noChangeAspect="1" noChangeArrowheads="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92454" y="5559846"/>
            <a:ext cx="367904" cy="36790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E2026519-A003-060A-17C5-490AD31B129E}"/>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216886" y="1488660"/>
            <a:ext cx="2186820" cy="519912"/>
          </a:xfrm>
          <a:prstGeom prst="rect">
            <a:avLst/>
          </a:prstGeom>
        </p:spPr>
      </p:pic>
    </p:spTree>
    <p:extLst>
      <p:ext uri="{BB962C8B-B14F-4D97-AF65-F5344CB8AC3E}">
        <p14:creationId xmlns:p14="http://schemas.microsoft.com/office/powerpoint/2010/main" val="367418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5</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044AC19E-732B-4E96-8AC6-1D9701F7E064}"/>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Clients</a:t>
            </a:r>
          </a:p>
        </p:txBody>
      </p:sp>
      <p:sp>
        <p:nvSpPr>
          <p:cNvPr id="10" name="Date Placeholder 3">
            <a:extLst>
              <a:ext uri="{FF2B5EF4-FFF2-40B4-BE49-F238E27FC236}">
                <a16:creationId xmlns:a16="http://schemas.microsoft.com/office/drawing/2014/main" id="{7B031515-AEDB-4A68-922B-22CB89762884}"/>
              </a:ext>
            </a:extLst>
          </p:cNvPr>
          <p:cNvSpPr>
            <a:spLocks noGrp="1"/>
          </p:cNvSpPr>
          <p:nvPr/>
        </p:nvSpPr>
        <p:spPr>
          <a:xfrm>
            <a:off x="8061588" y="6551162"/>
            <a:ext cx="972000" cy="144000"/>
          </a:xfrm>
          <a:prstGeom prst="rect">
            <a:avLst/>
          </a:prstGeom>
          <a:noFill/>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3465F1-0524-4ECD-B205-7AC2C28240AA}" type="datetime1">
              <a:rPr lang="fr-LU" smtClean="0"/>
              <a:pPr/>
              <a:t>22/11/2023</a:t>
            </a:fld>
            <a:endParaRPr lang="fr-FR"/>
          </a:p>
        </p:txBody>
      </p:sp>
      <p:sp>
        <p:nvSpPr>
          <p:cNvPr id="11" name="Slide Number Placeholder 4">
            <a:extLst>
              <a:ext uri="{FF2B5EF4-FFF2-40B4-BE49-F238E27FC236}">
                <a16:creationId xmlns:a16="http://schemas.microsoft.com/office/drawing/2014/main" id="{6D93B312-F33C-426A-94F4-AA0C932DB200}"/>
              </a:ext>
            </a:extLst>
          </p:cNvPr>
          <p:cNvSpPr>
            <a:spLocks noGrp="1"/>
          </p:cNvSpPr>
          <p:nvPr/>
        </p:nvSpPr>
        <p:spPr>
          <a:xfrm>
            <a:off x="6477304" y="6551162"/>
            <a:ext cx="1080000" cy="144000"/>
          </a:xfrm>
          <a:prstGeom prst="rect">
            <a:avLst/>
          </a:prstGeom>
          <a:noFill/>
        </p:spPr>
        <p:txBody>
          <a:bodyPr vert="horz" lIns="91440" tIns="45720" rIns="91440" bIns="45720" rtlCol="0" anchor="ctr"/>
          <a:lstStyle>
            <a:defPPr>
              <a:defRPr lang="fr-FR"/>
            </a:defPPr>
            <a:lvl1pPr marL="0" algn="ctr" defTabSz="914400" rtl="0" eaLnBrk="1" latinLnBrk="0" hangingPunct="1">
              <a:defRPr sz="1000" b="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559C87-4400-0E45-97C7-BDEE4D66133D}" type="slidenum">
              <a:rPr lang="fr-FR" smtClean="0"/>
              <a:pPr/>
              <a:t>5</a:t>
            </a:fld>
            <a:endParaRPr lang="fr-FR"/>
          </a:p>
        </p:txBody>
      </p:sp>
      <p:grpSp>
        <p:nvGrpSpPr>
          <p:cNvPr id="12" name="Group 11">
            <a:extLst>
              <a:ext uri="{FF2B5EF4-FFF2-40B4-BE49-F238E27FC236}">
                <a16:creationId xmlns:a16="http://schemas.microsoft.com/office/drawing/2014/main" id="{DAA347C8-CD9B-413D-8609-F4455CDC93E4}"/>
              </a:ext>
            </a:extLst>
          </p:cNvPr>
          <p:cNvGrpSpPr/>
          <p:nvPr/>
        </p:nvGrpSpPr>
        <p:grpSpPr>
          <a:xfrm>
            <a:off x="-22499" y="881286"/>
            <a:ext cx="8979794" cy="1331485"/>
            <a:chOff x="88968" y="987419"/>
            <a:chExt cx="7816096" cy="1331485"/>
          </a:xfrm>
          <a:noFill/>
        </p:grpSpPr>
        <p:sp>
          <p:nvSpPr>
            <p:cNvPr id="48" name="Freeform 67">
              <a:extLst>
                <a:ext uri="{FF2B5EF4-FFF2-40B4-BE49-F238E27FC236}">
                  <a16:creationId xmlns:a16="http://schemas.microsoft.com/office/drawing/2014/main" id="{9E688774-2A56-4EA2-80A8-BE064774C364}"/>
                </a:ext>
              </a:extLst>
            </p:cNvPr>
            <p:cNvSpPr/>
            <p:nvPr/>
          </p:nvSpPr>
          <p:spPr>
            <a:xfrm>
              <a:off x="88968" y="991660"/>
              <a:ext cx="7816096" cy="1327244"/>
            </a:xfrm>
            <a:custGeom>
              <a:avLst/>
              <a:gdLst>
                <a:gd name="connsiteX0" fmla="*/ 19708 w 7816096"/>
                <a:gd name="connsiteY0" fmla="*/ 0 h 1591418"/>
                <a:gd name="connsiteX1" fmla="*/ 7550854 w 7816096"/>
                <a:gd name="connsiteY1" fmla="*/ 0 h 1591418"/>
                <a:gd name="connsiteX2" fmla="*/ 7816096 w 7816096"/>
                <a:gd name="connsiteY2" fmla="*/ 265242 h 1591418"/>
                <a:gd name="connsiteX3" fmla="*/ 7816096 w 7816096"/>
                <a:gd name="connsiteY3" fmla="*/ 1326176 h 1591418"/>
                <a:gd name="connsiteX4" fmla="*/ 7550854 w 7816096"/>
                <a:gd name="connsiteY4" fmla="*/ 1591418 h 1591418"/>
                <a:gd name="connsiteX5" fmla="*/ 19708 w 7816096"/>
                <a:gd name="connsiteY5" fmla="*/ 1591418 h 1591418"/>
                <a:gd name="connsiteX6" fmla="*/ 0 w 7816096"/>
                <a:gd name="connsiteY6" fmla="*/ 1589431 h 1591418"/>
                <a:gd name="connsiteX7" fmla="*/ 0 w 7816096"/>
                <a:gd name="connsiteY7" fmla="*/ 1987 h 15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096" h="1591418">
                  <a:moveTo>
                    <a:pt x="19708" y="0"/>
                  </a:moveTo>
                  <a:lnTo>
                    <a:pt x="7550854" y="0"/>
                  </a:lnTo>
                  <a:cubicBezTo>
                    <a:pt x="7697343" y="0"/>
                    <a:pt x="7816096" y="118753"/>
                    <a:pt x="7816096" y="265242"/>
                  </a:cubicBezTo>
                  <a:lnTo>
                    <a:pt x="7816096" y="1326176"/>
                  </a:lnTo>
                  <a:cubicBezTo>
                    <a:pt x="7816096" y="1472665"/>
                    <a:pt x="7697343" y="1591418"/>
                    <a:pt x="7550854" y="1591418"/>
                  </a:cubicBezTo>
                  <a:lnTo>
                    <a:pt x="19708" y="1591418"/>
                  </a:lnTo>
                  <a:lnTo>
                    <a:pt x="0" y="1589431"/>
                  </a:lnTo>
                  <a:lnTo>
                    <a:pt x="0" y="1987"/>
                  </a:lnTo>
                  <a:close/>
                </a:path>
              </a:pathLst>
            </a:custGeom>
            <a:solidFill>
              <a:srgbClr val="B7E8FC">
                <a:alpha val="40000"/>
              </a:srgb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9" name="TextBox 34">
              <a:extLst>
                <a:ext uri="{FF2B5EF4-FFF2-40B4-BE49-F238E27FC236}">
                  <a16:creationId xmlns:a16="http://schemas.microsoft.com/office/drawing/2014/main" id="{3ADE3F4B-0D47-40E1-8D53-6584AA806DB3}"/>
                </a:ext>
              </a:extLst>
            </p:cNvPr>
            <p:cNvSpPr txBox="1"/>
            <p:nvPr/>
          </p:nvSpPr>
          <p:spPr>
            <a:xfrm>
              <a:off x="792755" y="1427366"/>
              <a:ext cx="2278341" cy="225837"/>
            </a:xfrm>
            <a:prstGeom prst="rect">
              <a:avLst/>
            </a:prstGeom>
            <a:grpFill/>
          </p:spPr>
          <p:txBody>
            <a:bodyPr wrap="squar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r>
                <a:rPr lang="en-US" sz="1400" dirty="0">
                  <a:solidFill>
                    <a:schemeClr val="tx1"/>
                  </a:solidFill>
                  <a:latin typeface="+mn-lt"/>
                </a:rPr>
                <a:t>Innovation-driven companies</a:t>
              </a:r>
            </a:p>
          </p:txBody>
        </p:sp>
        <p:sp>
          <p:nvSpPr>
            <p:cNvPr id="52" name="TextBox 37">
              <a:extLst>
                <a:ext uri="{FF2B5EF4-FFF2-40B4-BE49-F238E27FC236}">
                  <a16:creationId xmlns:a16="http://schemas.microsoft.com/office/drawing/2014/main" id="{B97A5385-74BC-41B2-ADB3-F8A9457070AC}"/>
                </a:ext>
              </a:extLst>
            </p:cNvPr>
            <p:cNvSpPr txBox="1"/>
            <p:nvPr/>
          </p:nvSpPr>
          <p:spPr>
            <a:xfrm>
              <a:off x="792755" y="1822133"/>
              <a:ext cx="2278341" cy="225837"/>
            </a:xfrm>
            <a:prstGeom prst="rect">
              <a:avLst/>
            </a:prstGeom>
            <a:grpFill/>
          </p:spPr>
          <p:txBody>
            <a:bodyPr wrap="squar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mn-lt"/>
                </a:rPr>
                <a:t>Raised Series A/B equity</a:t>
              </a:r>
            </a:p>
          </p:txBody>
        </p:sp>
        <p:sp>
          <p:nvSpPr>
            <p:cNvPr id="53" name="TextBox 38">
              <a:extLst>
                <a:ext uri="{FF2B5EF4-FFF2-40B4-BE49-F238E27FC236}">
                  <a16:creationId xmlns:a16="http://schemas.microsoft.com/office/drawing/2014/main" id="{81FB7512-C494-4B24-B176-7D76CDA0B001}"/>
                </a:ext>
              </a:extLst>
            </p:cNvPr>
            <p:cNvSpPr txBox="1"/>
            <p:nvPr/>
          </p:nvSpPr>
          <p:spPr>
            <a:xfrm>
              <a:off x="4006354" y="1778952"/>
              <a:ext cx="2835258" cy="443548"/>
            </a:xfrm>
            <a:prstGeom prst="rect">
              <a:avLst/>
            </a:prstGeom>
            <a:grpFill/>
          </p:spPr>
          <p:txBody>
            <a:bodyPr wrap="squar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r>
                <a:rPr lang="en-US" sz="1400" dirty="0">
                  <a:solidFill>
                    <a:schemeClr val="tx1"/>
                  </a:solidFill>
                  <a:latin typeface="+mn-lt"/>
                </a:rPr>
                <a:t>Strong business model, governance and management team</a:t>
              </a:r>
            </a:p>
          </p:txBody>
        </p:sp>
        <p:sp>
          <p:nvSpPr>
            <p:cNvPr id="54" name="TextBox 39">
              <a:extLst>
                <a:ext uri="{FF2B5EF4-FFF2-40B4-BE49-F238E27FC236}">
                  <a16:creationId xmlns:a16="http://schemas.microsoft.com/office/drawing/2014/main" id="{F2DFCECD-D07C-4A4A-8402-CD081BC7BBDF}"/>
                </a:ext>
              </a:extLst>
            </p:cNvPr>
            <p:cNvSpPr txBox="1"/>
            <p:nvPr/>
          </p:nvSpPr>
          <p:spPr>
            <a:xfrm>
              <a:off x="4011170" y="1427366"/>
              <a:ext cx="2953851" cy="225837"/>
            </a:xfrm>
            <a:prstGeom prst="rect">
              <a:avLst/>
            </a:prstGeom>
            <a:grpFill/>
          </p:spPr>
          <p:txBody>
            <a:bodyPr wrap="squar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mn-lt"/>
                </a:rPr>
                <a:t>Investments located in EU/Norway/Iceland</a:t>
              </a:r>
            </a:p>
          </p:txBody>
        </p:sp>
        <p:sp>
          <p:nvSpPr>
            <p:cNvPr id="58" name="Rectangle 57">
              <a:extLst>
                <a:ext uri="{FF2B5EF4-FFF2-40B4-BE49-F238E27FC236}">
                  <a16:creationId xmlns:a16="http://schemas.microsoft.com/office/drawing/2014/main" id="{21100972-B97B-4D8C-BEB2-3BF8DCE1335A}"/>
                </a:ext>
              </a:extLst>
            </p:cNvPr>
            <p:cNvSpPr/>
            <p:nvPr/>
          </p:nvSpPr>
          <p:spPr>
            <a:xfrm>
              <a:off x="222045" y="987419"/>
              <a:ext cx="3106187" cy="368049"/>
            </a:xfrm>
            <a:prstGeom prst="rect">
              <a:avLst/>
            </a:prstGeom>
            <a:grp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sz="1600" b="1" dirty="0">
                  <a:solidFill>
                    <a:srgbClr val="0051A5"/>
                  </a:solidFill>
                </a:rPr>
                <a:t>WHO IS VENTURE DEBT FOR ?</a:t>
              </a:r>
              <a:endParaRPr lang="en-GB" sz="1600" b="1" dirty="0">
                <a:solidFill>
                  <a:srgbClr val="0051A5"/>
                </a:solidFill>
              </a:endParaRPr>
            </a:p>
          </p:txBody>
        </p:sp>
      </p:grpSp>
      <p:grpSp>
        <p:nvGrpSpPr>
          <p:cNvPr id="13" name="Group 12">
            <a:extLst>
              <a:ext uri="{FF2B5EF4-FFF2-40B4-BE49-F238E27FC236}">
                <a16:creationId xmlns:a16="http://schemas.microsoft.com/office/drawing/2014/main" id="{95146C55-03C9-406D-ACBB-D2F54CF876A1}"/>
              </a:ext>
            </a:extLst>
          </p:cNvPr>
          <p:cNvGrpSpPr/>
          <p:nvPr/>
        </p:nvGrpSpPr>
        <p:grpSpPr>
          <a:xfrm>
            <a:off x="1556837" y="2617483"/>
            <a:ext cx="7164534" cy="3642377"/>
            <a:chOff x="2542672" y="2519595"/>
            <a:chExt cx="7164534" cy="3642377"/>
          </a:xfrm>
        </p:grpSpPr>
        <p:grpSp>
          <p:nvGrpSpPr>
            <p:cNvPr id="14" name="Group 13">
              <a:extLst>
                <a:ext uri="{FF2B5EF4-FFF2-40B4-BE49-F238E27FC236}">
                  <a16:creationId xmlns:a16="http://schemas.microsoft.com/office/drawing/2014/main" id="{33D0D466-AC5D-4EBD-8B52-D3FABA289BFD}"/>
                </a:ext>
              </a:extLst>
            </p:cNvPr>
            <p:cNvGrpSpPr/>
            <p:nvPr/>
          </p:nvGrpSpPr>
          <p:grpSpPr>
            <a:xfrm>
              <a:off x="2542672" y="2519595"/>
              <a:ext cx="7164534" cy="3642377"/>
              <a:chOff x="1191593" y="2655960"/>
              <a:chExt cx="7164534" cy="3642377"/>
            </a:xfrm>
          </p:grpSpPr>
          <p:grpSp>
            <p:nvGrpSpPr>
              <p:cNvPr id="16" name="Group 15">
                <a:extLst>
                  <a:ext uri="{FF2B5EF4-FFF2-40B4-BE49-F238E27FC236}">
                    <a16:creationId xmlns:a16="http://schemas.microsoft.com/office/drawing/2014/main" id="{0971C2A5-4E6F-4DEA-AF92-FEF3E8C3EACC}"/>
                  </a:ext>
                </a:extLst>
              </p:cNvPr>
              <p:cNvGrpSpPr/>
              <p:nvPr/>
            </p:nvGrpSpPr>
            <p:grpSpPr>
              <a:xfrm>
                <a:off x="1191593" y="2807213"/>
                <a:ext cx="7164534" cy="3491124"/>
                <a:chOff x="1456611" y="2817058"/>
                <a:chExt cx="7164534" cy="3491124"/>
              </a:xfrm>
            </p:grpSpPr>
            <p:sp>
              <p:nvSpPr>
                <p:cNvPr id="19" name="Rectangle 18">
                  <a:extLst>
                    <a:ext uri="{FF2B5EF4-FFF2-40B4-BE49-F238E27FC236}">
                      <a16:creationId xmlns:a16="http://schemas.microsoft.com/office/drawing/2014/main" id="{B5F87E76-B474-442D-A37C-6A75D29586D0}"/>
                    </a:ext>
                  </a:extLst>
                </p:cNvPr>
                <p:cNvSpPr/>
                <p:nvPr/>
              </p:nvSpPr>
              <p:spPr bwMode="auto">
                <a:xfrm>
                  <a:off x="2960525" y="2817059"/>
                  <a:ext cx="1256281" cy="2811080"/>
                </a:xfrm>
                <a:prstGeom prst="rect">
                  <a:avLst/>
                </a:prstGeom>
                <a:solidFill>
                  <a:srgbClr val="9AEAB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5CAB"/>
                    </a:solidFill>
                    <a:effectLst/>
                  </a:endParaRPr>
                </a:p>
              </p:txBody>
            </p:sp>
            <p:sp>
              <p:nvSpPr>
                <p:cNvPr id="20" name="Rectangle 19">
                  <a:extLst>
                    <a:ext uri="{FF2B5EF4-FFF2-40B4-BE49-F238E27FC236}">
                      <a16:creationId xmlns:a16="http://schemas.microsoft.com/office/drawing/2014/main" id="{B8BEA169-A0BE-4439-8546-8BEF45411DBF}"/>
                    </a:ext>
                  </a:extLst>
                </p:cNvPr>
                <p:cNvSpPr/>
                <p:nvPr/>
              </p:nvSpPr>
              <p:spPr bwMode="auto">
                <a:xfrm>
                  <a:off x="4255240" y="2817058"/>
                  <a:ext cx="1087964" cy="2795091"/>
                </a:xfrm>
                <a:prstGeom prst="rect">
                  <a:avLst/>
                </a:prstGeom>
                <a:solidFill>
                  <a:srgbClr val="C6F3A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5CAB"/>
                    </a:solidFill>
                    <a:effectLst/>
                  </a:endParaRPr>
                </a:p>
              </p:txBody>
            </p:sp>
            <p:sp>
              <p:nvSpPr>
                <p:cNvPr id="21" name="Rectangle 20">
                  <a:extLst>
                    <a:ext uri="{FF2B5EF4-FFF2-40B4-BE49-F238E27FC236}">
                      <a16:creationId xmlns:a16="http://schemas.microsoft.com/office/drawing/2014/main" id="{7FD3F0C5-097F-45C6-A965-8253D2F31B1F}"/>
                    </a:ext>
                  </a:extLst>
                </p:cNvPr>
                <p:cNvSpPr/>
                <p:nvPr/>
              </p:nvSpPr>
              <p:spPr bwMode="auto">
                <a:xfrm>
                  <a:off x="5386261" y="2817058"/>
                  <a:ext cx="1094632" cy="2794733"/>
                </a:xfrm>
                <a:prstGeom prst="rect">
                  <a:avLst/>
                </a:prstGeom>
                <a:solidFill>
                  <a:srgbClr val="C6F3A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5CAB"/>
                    </a:solidFill>
                    <a:effectLst/>
                  </a:endParaRPr>
                </a:p>
              </p:txBody>
            </p:sp>
            <p:sp>
              <p:nvSpPr>
                <p:cNvPr id="22" name="TextBox 9">
                  <a:extLst>
                    <a:ext uri="{FF2B5EF4-FFF2-40B4-BE49-F238E27FC236}">
                      <a16:creationId xmlns:a16="http://schemas.microsoft.com/office/drawing/2014/main" id="{DFAF39EE-F341-4ACD-9B60-C6E00814DE73}"/>
                    </a:ext>
                  </a:extLst>
                </p:cNvPr>
                <p:cNvSpPr txBox="1"/>
                <p:nvPr/>
              </p:nvSpPr>
              <p:spPr>
                <a:xfrm>
                  <a:off x="6698258" y="3955986"/>
                  <a:ext cx="1173527"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US" sz="900" i="1" dirty="0">
                      <a:solidFill>
                        <a:schemeClr val="bg1">
                          <a:lumMod val="50000"/>
                        </a:schemeClr>
                      </a:solidFill>
                    </a:rPr>
                    <a:t>Bank debt, M&amp;A, Public market, etc.</a:t>
                  </a:r>
                </a:p>
              </p:txBody>
            </p:sp>
            <p:sp>
              <p:nvSpPr>
                <p:cNvPr id="23" name="TextBox 10">
                  <a:extLst>
                    <a:ext uri="{FF2B5EF4-FFF2-40B4-BE49-F238E27FC236}">
                      <a16:creationId xmlns:a16="http://schemas.microsoft.com/office/drawing/2014/main" id="{42870691-BF1D-47A6-B176-1A78AFB222F2}"/>
                    </a:ext>
                  </a:extLst>
                </p:cNvPr>
                <p:cNvSpPr txBox="1"/>
                <p:nvPr/>
              </p:nvSpPr>
              <p:spPr>
                <a:xfrm>
                  <a:off x="1456611" y="5629138"/>
                  <a:ext cx="498739" cy="219291"/>
                </a:xfrm>
                <a:prstGeom prst="rect">
                  <a:avLst/>
                </a:prstGeom>
                <a:solidFill>
                  <a:srgbClr val="F2EFDC"/>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US" sz="825" b="1" dirty="0">
                      <a:solidFill>
                        <a:srgbClr val="0051A5"/>
                      </a:solidFill>
                    </a:rPr>
                    <a:t>Set-up</a:t>
                  </a:r>
                </a:p>
              </p:txBody>
            </p:sp>
            <p:sp>
              <p:nvSpPr>
                <p:cNvPr id="24" name="TextBox 11">
                  <a:extLst>
                    <a:ext uri="{FF2B5EF4-FFF2-40B4-BE49-F238E27FC236}">
                      <a16:creationId xmlns:a16="http://schemas.microsoft.com/office/drawing/2014/main" id="{91B8A29E-DE13-4AB3-B5AD-4647678834B0}"/>
                    </a:ext>
                  </a:extLst>
                </p:cNvPr>
                <p:cNvSpPr txBox="1"/>
                <p:nvPr/>
              </p:nvSpPr>
              <p:spPr>
                <a:xfrm>
                  <a:off x="1995541" y="5629138"/>
                  <a:ext cx="924794" cy="219291"/>
                </a:xfrm>
                <a:prstGeom prst="rect">
                  <a:avLst/>
                </a:prstGeom>
                <a:solidFill>
                  <a:srgbClr val="F2EFDC"/>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825" b="1" dirty="0">
                      <a:solidFill>
                        <a:srgbClr val="0051A5"/>
                      </a:solidFill>
                      <a:latin typeface="+mn-lt"/>
                    </a:rPr>
                    <a:t>Proof of concept</a:t>
                  </a:r>
                </a:p>
              </p:txBody>
            </p:sp>
            <p:sp>
              <p:nvSpPr>
                <p:cNvPr id="25" name="TextBox 12">
                  <a:extLst>
                    <a:ext uri="{FF2B5EF4-FFF2-40B4-BE49-F238E27FC236}">
                      <a16:creationId xmlns:a16="http://schemas.microsoft.com/office/drawing/2014/main" id="{FA7E6BB6-D088-4809-96F1-A4EB90312B55}"/>
                    </a:ext>
                  </a:extLst>
                </p:cNvPr>
                <p:cNvSpPr txBox="1"/>
                <p:nvPr/>
              </p:nvSpPr>
              <p:spPr>
                <a:xfrm>
                  <a:off x="2960525" y="5628139"/>
                  <a:ext cx="1256281" cy="215444"/>
                </a:xfrm>
                <a:prstGeom prst="rect">
                  <a:avLst/>
                </a:prstGeom>
                <a:solidFill>
                  <a:srgbClr val="9AEAB1"/>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800" b="1" dirty="0">
                      <a:solidFill>
                        <a:srgbClr val="0051A5"/>
                      </a:solidFill>
                      <a:latin typeface="+mn-lt"/>
                    </a:rPr>
                    <a:t>Early commercialization*</a:t>
                  </a:r>
                </a:p>
              </p:txBody>
            </p:sp>
            <p:sp>
              <p:nvSpPr>
                <p:cNvPr id="26" name="TextBox 13">
                  <a:extLst>
                    <a:ext uri="{FF2B5EF4-FFF2-40B4-BE49-F238E27FC236}">
                      <a16:creationId xmlns:a16="http://schemas.microsoft.com/office/drawing/2014/main" id="{381597C6-65BB-4923-B4F5-AB66152F6974}"/>
                    </a:ext>
                  </a:extLst>
                </p:cNvPr>
                <p:cNvSpPr txBox="1"/>
                <p:nvPr/>
              </p:nvSpPr>
              <p:spPr>
                <a:xfrm>
                  <a:off x="4256997" y="5628140"/>
                  <a:ext cx="1091232" cy="219291"/>
                </a:xfrm>
                <a:prstGeom prst="rect">
                  <a:avLst/>
                </a:prstGeom>
                <a:solidFill>
                  <a:srgbClr val="C4F3AF"/>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51A5"/>
                      </a:solidFill>
                    </a:rPr>
                    <a:t>Early growth</a:t>
                  </a:r>
                </a:p>
              </p:txBody>
            </p:sp>
            <p:sp>
              <p:nvSpPr>
                <p:cNvPr id="27" name="TextBox 14">
                  <a:extLst>
                    <a:ext uri="{FF2B5EF4-FFF2-40B4-BE49-F238E27FC236}">
                      <a16:creationId xmlns:a16="http://schemas.microsoft.com/office/drawing/2014/main" id="{23B4C0D5-87D4-4533-9B10-3D1B82A01388}"/>
                    </a:ext>
                  </a:extLst>
                </p:cNvPr>
                <p:cNvSpPr txBox="1"/>
                <p:nvPr/>
              </p:nvSpPr>
              <p:spPr>
                <a:xfrm>
                  <a:off x="5386260" y="5628140"/>
                  <a:ext cx="1094632" cy="215444"/>
                </a:xfrm>
                <a:prstGeom prst="rect">
                  <a:avLst/>
                </a:prstGeom>
                <a:solidFill>
                  <a:srgbClr val="C4F3AF"/>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51A5"/>
                      </a:solidFill>
                    </a:rPr>
                    <a:t>Late growth</a:t>
                  </a:r>
                </a:p>
              </p:txBody>
            </p:sp>
            <p:sp>
              <p:nvSpPr>
                <p:cNvPr id="28" name="TextBox 15">
                  <a:extLst>
                    <a:ext uri="{FF2B5EF4-FFF2-40B4-BE49-F238E27FC236}">
                      <a16:creationId xmlns:a16="http://schemas.microsoft.com/office/drawing/2014/main" id="{DD4C84CB-E607-4AA9-A97E-382BEB898871}"/>
                    </a:ext>
                  </a:extLst>
                </p:cNvPr>
                <p:cNvSpPr txBox="1"/>
                <p:nvPr/>
              </p:nvSpPr>
              <p:spPr>
                <a:xfrm>
                  <a:off x="6511070" y="5628593"/>
                  <a:ext cx="1074988" cy="219291"/>
                </a:xfrm>
                <a:prstGeom prst="rect">
                  <a:avLst/>
                </a:prstGeom>
                <a:solidFill>
                  <a:srgbClr val="F2EFDC"/>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US" sz="825" b="1" dirty="0">
                      <a:solidFill>
                        <a:srgbClr val="0051A5"/>
                      </a:solidFill>
                      <a:latin typeface="+mn-lt"/>
                    </a:rPr>
                    <a:t>Mature</a:t>
                  </a:r>
                </a:p>
              </p:txBody>
            </p:sp>
            <p:grpSp>
              <p:nvGrpSpPr>
                <p:cNvPr id="29" name="Group 28">
                  <a:extLst>
                    <a:ext uri="{FF2B5EF4-FFF2-40B4-BE49-F238E27FC236}">
                      <a16:creationId xmlns:a16="http://schemas.microsoft.com/office/drawing/2014/main" id="{B6E42FD0-6229-4876-964B-24B8B1EC0444}"/>
                    </a:ext>
                  </a:extLst>
                </p:cNvPr>
                <p:cNvGrpSpPr/>
                <p:nvPr/>
              </p:nvGrpSpPr>
              <p:grpSpPr>
                <a:xfrm>
                  <a:off x="1556213" y="3946077"/>
                  <a:ext cx="6233102" cy="1643263"/>
                  <a:chOff x="1043510" y="4046035"/>
                  <a:chExt cx="6883383" cy="1471255"/>
                </a:xfrm>
              </p:grpSpPr>
              <p:grpSp>
                <p:nvGrpSpPr>
                  <p:cNvPr id="40" name="Group 39">
                    <a:extLst>
                      <a:ext uri="{FF2B5EF4-FFF2-40B4-BE49-F238E27FC236}">
                        <a16:creationId xmlns:a16="http://schemas.microsoft.com/office/drawing/2014/main" id="{2CB32058-767B-47C3-AFD6-1F07329AC71C}"/>
                      </a:ext>
                    </a:extLst>
                  </p:cNvPr>
                  <p:cNvGrpSpPr/>
                  <p:nvPr/>
                </p:nvGrpSpPr>
                <p:grpSpPr>
                  <a:xfrm>
                    <a:off x="2578216" y="4046035"/>
                    <a:ext cx="5348677" cy="1288954"/>
                    <a:chOff x="1070446" y="3974025"/>
                    <a:chExt cx="7062989" cy="1288954"/>
                  </a:xfrm>
                </p:grpSpPr>
                <p:cxnSp>
                  <p:nvCxnSpPr>
                    <p:cNvPr id="42" name="Straight Connector 41">
                      <a:extLst>
                        <a:ext uri="{FF2B5EF4-FFF2-40B4-BE49-F238E27FC236}">
                          <a16:creationId xmlns:a16="http://schemas.microsoft.com/office/drawing/2014/main" id="{1E817E5F-96BF-4247-AF3E-27B28BA2E1F2}"/>
                        </a:ext>
                      </a:extLst>
                    </p:cNvPr>
                    <p:cNvCxnSpPr/>
                    <p:nvPr/>
                  </p:nvCxnSpPr>
                  <p:spPr bwMode="auto">
                    <a:xfrm flipV="1">
                      <a:off x="1070446" y="4943882"/>
                      <a:ext cx="289027" cy="319097"/>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F18C4345-B270-4701-AF0A-05CBE0785039}"/>
                        </a:ext>
                      </a:extLst>
                    </p:cNvPr>
                    <p:cNvCxnSpPr/>
                    <p:nvPr/>
                  </p:nvCxnSpPr>
                  <p:spPr bwMode="auto">
                    <a:xfrm flipV="1">
                      <a:off x="3014715" y="4467567"/>
                      <a:ext cx="304005" cy="363352"/>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EC249CDC-9AAE-4D4D-837A-257707B223A4}"/>
                        </a:ext>
                      </a:extLst>
                    </p:cNvPr>
                    <p:cNvCxnSpPr/>
                    <p:nvPr/>
                  </p:nvCxnSpPr>
                  <p:spPr bwMode="auto">
                    <a:xfrm flipV="1">
                      <a:off x="6218791" y="3978877"/>
                      <a:ext cx="360050" cy="432060"/>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3D3CD77D-7904-4C6B-9A05-B19BFF397320}"/>
                        </a:ext>
                      </a:extLst>
                    </p:cNvPr>
                    <p:cNvCxnSpPr/>
                    <p:nvPr/>
                  </p:nvCxnSpPr>
                  <p:spPr bwMode="auto">
                    <a:xfrm flipV="1">
                      <a:off x="1359473" y="4830920"/>
                      <a:ext cx="1655244" cy="112961"/>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6EE3E9C1-C6A4-4481-A1B8-45BDCA9957B0}"/>
                        </a:ext>
                      </a:extLst>
                    </p:cNvPr>
                    <p:cNvCxnSpPr/>
                    <p:nvPr/>
                  </p:nvCxnSpPr>
                  <p:spPr bwMode="auto">
                    <a:xfrm flipV="1">
                      <a:off x="3318720" y="4410937"/>
                      <a:ext cx="2906684" cy="53837"/>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BF0B5FAC-D7A2-441E-9EF2-23F03D301480}"/>
                        </a:ext>
                      </a:extLst>
                    </p:cNvPr>
                    <p:cNvCxnSpPr/>
                    <p:nvPr/>
                  </p:nvCxnSpPr>
                  <p:spPr bwMode="auto">
                    <a:xfrm>
                      <a:off x="6560259" y="3974025"/>
                      <a:ext cx="1573176" cy="1"/>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 name="Straight Connector 40">
                    <a:extLst>
                      <a:ext uri="{FF2B5EF4-FFF2-40B4-BE49-F238E27FC236}">
                        <a16:creationId xmlns:a16="http://schemas.microsoft.com/office/drawing/2014/main" id="{851FE977-A17C-49FD-9827-94C4B74E3D8A}"/>
                      </a:ext>
                    </a:extLst>
                  </p:cNvPr>
                  <p:cNvCxnSpPr>
                    <a:stCxn id="30" idx="2"/>
                  </p:cNvCxnSpPr>
                  <p:nvPr/>
                </p:nvCxnSpPr>
                <p:spPr bwMode="auto">
                  <a:xfrm flipH="1">
                    <a:off x="1043510" y="5332602"/>
                    <a:ext cx="1475062" cy="184688"/>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Oval 29">
                  <a:extLst>
                    <a:ext uri="{FF2B5EF4-FFF2-40B4-BE49-F238E27FC236}">
                      <a16:creationId xmlns:a16="http://schemas.microsoft.com/office/drawing/2014/main" id="{8826F35E-E312-4BB2-B432-1AC966A6329E}"/>
                    </a:ext>
                  </a:extLst>
                </p:cNvPr>
                <p:cNvSpPr/>
                <p:nvPr/>
              </p:nvSpPr>
              <p:spPr bwMode="auto">
                <a:xfrm>
                  <a:off x="2891924" y="5329055"/>
                  <a:ext cx="108015" cy="108015"/>
                </a:xfrm>
                <a:prstGeom prst="ellipse">
                  <a:avLst/>
                </a:prstGeom>
                <a:solidFill>
                  <a:schemeClr val="bg1"/>
                </a:solidFill>
                <a:ln w="9525" cap="flat" cmpd="sng" algn="ctr">
                  <a:solidFill>
                    <a:srgbClr val="015CA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GB" sz="1050">
                    <a:solidFill>
                      <a:srgbClr val="015CAB"/>
                    </a:solidFill>
                  </a:endParaRPr>
                </a:p>
              </p:txBody>
            </p:sp>
            <p:sp>
              <p:nvSpPr>
                <p:cNvPr id="31" name="Oval 30">
                  <a:extLst>
                    <a:ext uri="{FF2B5EF4-FFF2-40B4-BE49-F238E27FC236}">
                      <a16:creationId xmlns:a16="http://schemas.microsoft.com/office/drawing/2014/main" id="{9B114D97-BFB1-4623-BA0A-8181853F2EAB}"/>
                    </a:ext>
                  </a:extLst>
                </p:cNvPr>
                <p:cNvSpPr/>
                <p:nvPr/>
              </p:nvSpPr>
              <p:spPr bwMode="auto">
                <a:xfrm>
                  <a:off x="4229887" y="4847911"/>
                  <a:ext cx="93750" cy="85515"/>
                </a:xfrm>
                <a:prstGeom prst="ellipse">
                  <a:avLst/>
                </a:prstGeom>
                <a:solidFill>
                  <a:schemeClr val="bg1"/>
                </a:solidFill>
                <a:ln w="9525" cap="flat" cmpd="sng" algn="ctr">
                  <a:solidFill>
                    <a:srgbClr val="015CA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GB" sz="1050">
                    <a:solidFill>
                      <a:srgbClr val="015CAB"/>
                    </a:solidFill>
                  </a:endParaRPr>
                </a:p>
              </p:txBody>
            </p:sp>
            <p:sp>
              <p:nvSpPr>
                <p:cNvPr id="32" name="Oval 31">
                  <a:extLst>
                    <a:ext uri="{FF2B5EF4-FFF2-40B4-BE49-F238E27FC236}">
                      <a16:creationId xmlns:a16="http://schemas.microsoft.com/office/drawing/2014/main" id="{4A72160D-AEF2-43C1-919A-A3AFB4D40B65}"/>
                    </a:ext>
                  </a:extLst>
                </p:cNvPr>
                <p:cNvSpPr/>
                <p:nvPr/>
              </p:nvSpPr>
              <p:spPr bwMode="auto">
                <a:xfrm>
                  <a:off x="6414719" y="4380065"/>
                  <a:ext cx="108015" cy="108015"/>
                </a:xfrm>
                <a:prstGeom prst="ellipse">
                  <a:avLst/>
                </a:prstGeom>
                <a:solidFill>
                  <a:schemeClr val="bg1"/>
                </a:solidFill>
                <a:ln w="9525" cap="flat" cmpd="sng" algn="ctr">
                  <a:solidFill>
                    <a:srgbClr val="015CA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GB" sz="1050">
                    <a:solidFill>
                      <a:srgbClr val="015CAB"/>
                    </a:solidFill>
                  </a:endParaRPr>
                </a:p>
              </p:txBody>
            </p:sp>
            <p:sp>
              <p:nvSpPr>
                <p:cNvPr id="33" name="TextBox 28">
                  <a:extLst>
                    <a:ext uri="{FF2B5EF4-FFF2-40B4-BE49-F238E27FC236}">
                      <a16:creationId xmlns:a16="http://schemas.microsoft.com/office/drawing/2014/main" id="{E18B322B-EA71-4882-AC16-7A834CC220F7}"/>
                    </a:ext>
                  </a:extLst>
                </p:cNvPr>
                <p:cNvSpPr txBox="1"/>
                <p:nvPr/>
              </p:nvSpPr>
              <p:spPr>
                <a:xfrm>
                  <a:off x="2732493" y="4637032"/>
                  <a:ext cx="569387" cy="2308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900" b="1" dirty="0">
                      <a:solidFill>
                        <a:srgbClr val="0051A5"/>
                      </a:solidFill>
                    </a:rPr>
                    <a:t>Series A</a:t>
                  </a:r>
                  <a:endParaRPr lang="en-GB" sz="900" b="1" dirty="0">
                    <a:solidFill>
                      <a:srgbClr val="0051A5"/>
                    </a:solidFill>
                  </a:endParaRPr>
                </a:p>
              </p:txBody>
            </p:sp>
            <p:sp>
              <p:nvSpPr>
                <p:cNvPr id="34" name="TextBox 29">
                  <a:extLst>
                    <a:ext uri="{FF2B5EF4-FFF2-40B4-BE49-F238E27FC236}">
                      <a16:creationId xmlns:a16="http://schemas.microsoft.com/office/drawing/2014/main" id="{224B6CC4-E5EA-4A72-8B07-EEF7F155237B}"/>
                    </a:ext>
                  </a:extLst>
                </p:cNvPr>
                <p:cNvSpPr txBox="1"/>
                <p:nvPr/>
              </p:nvSpPr>
              <p:spPr>
                <a:xfrm>
                  <a:off x="3988337" y="4150076"/>
                  <a:ext cx="694421" cy="2308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900" b="1" dirty="0">
                      <a:solidFill>
                        <a:srgbClr val="0051A5"/>
                      </a:solidFill>
                    </a:rPr>
                    <a:t>Series B/C</a:t>
                  </a:r>
                  <a:endParaRPr lang="en-GB" sz="900" b="1" dirty="0">
                    <a:solidFill>
                      <a:srgbClr val="0051A5"/>
                    </a:solidFill>
                  </a:endParaRPr>
                </a:p>
              </p:txBody>
            </p:sp>
            <p:sp>
              <p:nvSpPr>
                <p:cNvPr id="35" name="TextBox 30">
                  <a:extLst>
                    <a:ext uri="{FF2B5EF4-FFF2-40B4-BE49-F238E27FC236}">
                      <a16:creationId xmlns:a16="http://schemas.microsoft.com/office/drawing/2014/main" id="{C576F05F-56EE-4442-B53C-28D9A02998A3}"/>
                    </a:ext>
                  </a:extLst>
                </p:cNvPr>
                <p:cNvSpPr txBox="1"/>
                <p:nvPr/>
              </p:nvSpPr>
              <p:spPr>
                <a:xfrm>
                  <a:off x="5991739" y="3589720"/>
                  <a:ext cx="1135247" cy="2308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900" b="1" dirty="0">
                      <a:solidFill>
                        <a:srgbClr val="0051A5"/>
                      </a:solidFill>
                    </a:rPr>
                    <a:t>Exit / Further Series</a:t>
                  </a:r>
                  <a:endParaRPr lang="en-GB" sz="900" b="1" dirty="0">
                    <a:solidFill>
                      <a:srgbClr val="0051A5"/>
                    </a:solidFill>
                  </a:endParaRPr>
                </a:p>
              </p:txBody>
            </p:sp>
            <p:sp>
              <p:nvSpPr>
                <p:cNvPr id="36" name="TextBox 31">
                  <a:extLst>
                    <a:ext uri="{FF2B5EF4-FFF2-40B4-BE49-F238E27FC236}">
                      <a16:creationId xmlns:a16="http://schemas.microsoft.com/office/drawing/2014/main" id="{8A263BC7-A9B9-4DD0-95A7-0804513FCF4E}"/>
                    </a:ext>
                  </a:extLst>
                </p:cNvPr>
                <p:cNvSpPr txBox="1"/>
                <p:nvPr/>
              </p:nvSpPr>
              <p:spPr>
                <a:xfrm>
                  <a:off x="3310590" y="5002546"/>
                  <a:ext cx="968606" cy="230832"/>
                </a:xfrm>
                <a:prstGeom prst="rect">
                  <a:avLst/>
                </a:prstGeom>
                <a:noFill/>
              </p:spPr>
              <p:txBody>
                <a:bodyPr wrap="square" rtlCol="0">
                  <a:spAutoFit/>
                </a:bodyPr>
                <a:lstStyle>
                  <a:defPPr>
                    <a:defRPr lang="en-BE"/>
                  </a:defPPr>
                  <a:lvl1pPr>
                    <a:buNone/>
                    <a:defRPr sz="900" i="1">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Venture capital</a:t>
                  </a:r>
                </a:p>
              </p:txBody>
            </p:sp>
            <p:sp>
              <p:nvSpPr>
                <p:cNvPr id="37" name="Oval 36">
                  <a:extLst>
                    <a:ext uri="{FF2B5EF4-FFF2-40B4-BE49-F238E27FC236}">
                      <a16:creationId xmlns:a16="http://schemas.microsoft.com/office/drawing/2014/main" id="{F0A832AB-D153-4DD5-9F66-4F34BC26435E}"/>
                    </a:ext>
                  </a:extLst>
                </p:cNvPr>
                <p:cNvSpPr/>
                <p:nvPr/>
              </p:nvSpPr>
              <p:spPr bwMode="auto">
                <a:xfrm>
                  <a:off x="1520011" y="5507484"/>
                  <a:ext cx="108015" cy="108015"/>
                </a:xfrm>
                <a:prstGeom prst="ellipse">
                  <a:avLst/>
                </a:prstGeom>
                <a:solidFill>
                  <a:schemeClr val="bg1"/>
                </a:solidFill>
                <a:ln w="9525" cap="flat" cmpd="sng" algn="ctr">
                  <a:solidFill>
                    <a:srgbClr val="015CA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GB" sz="1050">
                    <a:solidFill>
                      <a:srgbClr val="015CAB"/>
                    </a:solidFill>
                  </a:endParaRPr>
                </a:p>
              </p:txBody>
            </p:sp>
            <p:sp>
              <p:nvSpPr>
                <p:cNvPr id="38" name="TextBox 33">
                  <a:extLst>
                    <a:ext uri="{FF2B5EF4-FFF2-40B4-BE49-F238E27FC236}">
                      <a16:creationId xmlns:a16="http://schemas.microsoft.com/office/drawing/2014/main" id="{28DA14D1-9548-4ECA-9551-05AEE1BA074C}"/>
                    </a:ext>
                  </a:extLst>
                </p:cNvPr>
                <p:cNvSpPr txBox="1"/>
                <p:nvPr/>
              </p:nvSpPr>
              <p:spPr>
                <a:xfrm>
                  <a:off x="1479637" y="4997300"/>
                  <a:ext cx="1168109" cy="5078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900" i="1" dirty="0">
                      <a:solidFill>
                        <a:schemeClr val="bg1">
                          <a:lumMod val="50000"/>
                        </a:schemeClr>
                      </a:solidFill>
                    </a:rPr>
                    <a:t>Seed, Angels, Grants, Friends &amp; Family, Own funds</a:t>
                  </a:r>
                </a:p>
              </p:txBody>
            </p:sp>
            <p:sp>
              <p:nvSpPr>
                <p:cNvPr id="39" name="Rectangle 38">
                  <a:extLst>
                    <a:ext uri="{FF2B5EF4-FFF2-40B4-BE49-F238E27FC236}">
                      <a16:creationId xmlns:a16="http://schemas.microsoft.com/office/drawing/2014/main" id="{1E4ED78F-4E75-4AB3-84AE-EA1A5758E496}"/>
                    </a:ext>
                  </a:extLst>
                </p:cNvPr>
                <p:cNvSpPr/>
                <p:nvPr/>
              </p:nvSpPr>
              <p:spPr>
                <a:xfrm>
                  <a:off x="2308094" y="6077350"/>
                  <a:ext cx="6313051" cy="230832"/>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US" sz="900" dirty="0">
                      <a:solidFill>
                        <a:schemeClr val="bg1">
                          <a:lumMod val="50000"/>
                        </a:schemeClr>
                      </a:solidFill>
                    </a:rPr>
                    <a:t>* Target sectors for early commercialization: unmet medical needs</a:t>
                  </a:r>
                  <a:r>
                    <a:rPr lang="en-GB" sz="900" dirty="0">
                      <a:solidFill>
                        <a:schemeClr val="bg1">
                          <a:lumMod val="50000"/>
                        </a:schemeClr>
                      </a:solidFill>
                    </a:rPr>
                    <a:t>, </a:t>
                  </a:r>
                  <a:r>
                    <a:rPr lang="en-US" sz="900" dirty="0">
                      <a:solidFill>
                        <a:schemeClr val="bg1">
                          <a:lumMod val="50000"/>
                        </a:schemeClr>
                      </a:solidFill>
                    </a:rPr>
                    <a:t>energy, transport, circular economy, bio-economy, CCU(S) </a:t>
                  </a:r>
                  <a:endParaRPr lang="en-GB" sz="900" dirty="0">
                    <a:solidFill>
                      <a:schemeClr val="bg1">
                        <a:lumMod val="50000"/>
                      </a:schemeClr>
                    </a:solidFill>
                  </a:endParaRPr>
                </a:p>
              </p:txBody>
            </p:sp>
          </p:grpSp>
          <p:cxnSp>
            <p:nvCxnSpPr>
              <p:cNvPr id="17" name="Straight Arrow Connector 16">
                <a:extLst>
                  <a:ext uri="{FF2B5EF4-FFF2-40B4-BE49-F238E27FC236}">
                    <a16:creationId xmlns:a16="http://schemas.microsoft.com/office/drawing/2014/main" id="{7DCBD226-C306-46CA-B7B9-B233F3036B82}"/>
                  </a:ext>
                </a:extLst>
              </p:cNvPr>
              <p:cNvCxnSpPr/>
              <p:nvPr/>
            </p:nvCxnSpPr>
            <p:spPr>
              <a:xfrm>
                <a:off x="1191593" y="5612170"/>
                <a:ext cx="6359485" cy="0"/>
              </a:xfrm>
              <a:prstGeom prst="straightConnector1">
                <a:avLst/>
              </a:prstGeom>
              <a:ln>
                <a:solidFill>
                  <a:srgbClr val="0051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12ABA2-C6E0-4560-9CD9-21E9DE870BEB}"/>
                  </a:ext>
                </a:extLst>
              </p:cNvPr>
              <p:cNvCxnSpPr/>
              <p:nvPr/>
            </p:nvCxnSpPr>
            <p:spPr>
              <a:xfrm flipV="1">
                <a:off x="1191593" y="2655960"/>
                <a:ext cx="0" cy="2949694"/>
              </a:xfrm>
              <a:prstGeom prst="straightConnector1">
                <a:avLst/>
              </a:prstGeom>
              <a:ln>
                <a:solidFill>
                  <a:srgbClr val="0051A5"/>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68">
              <a:extLst>
                <a:ext uri="{FF2B5EF4-FFF2-40B4-BE49-F238E27FC236}">
                  <a16:creationId xmlns:a16="http://schemas.microsoft.com/office/drawing/2014/main" id="{4EE62059-3704-45D7-97F3-5874E10ED136}"/>
                </a:ext>
              </a:extLst>
            </p:cNvPr>
            <p:cNvSpPr txBox="1"/>
            <p:nvPr/>
          </p:nvSpPr>
          <p:spPr>
            <a:xfrm>
              <a:off x="4046586" y="2771316"/>
              <a:ext cx="3520367" cy="646331"/>
            </a:xfrm>
            <a:prstGeom prst="rect">
              <a:avLst/>
            </a:prstGeom>
            <a:solidFill>
              <a:srgbClr val="FFFFFF">
                <a:alpha val="50196"/>
              </a:srgbClr>
            </a:solid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None/>
              </a:pPr>
              <a:r>
                <a:rPr lang="en-US" sz="1200" dirty="0">
                  <a:solidFill>
                    <a:srgbClr val="164193"/>
                  </a:solidFill>
                </a:rPr>
                <a:t>VENTURE DEBT - Financing the growth stage of innovative companies and for specific sectors* also the early commercialization phase</a:t>
              </a:r>
              <a:endParaRPr lang="en-GB" sz="1200" dirty="0">
                <a:solidFill>
                  <a:srgbClr val="164193"/>
                </a:solidFill>
              </a:endParaRPr>
            </a:p>
          </p:txBody>
        </p:sp>
      </p:grpSp>
      <p:pic>
        <p:nvPicPr>
          <p:cNvPr id="3" name="Picture 2">
            <a:extLst>
              <a:ext uri="{FF2B5EF4-FFF2-40B4-BE49-F238E27FC236}">
                <a16:creationId xmlns:a16="http://schemas.microsoft.com/office/drawing/2014/main" id="{6F64C3B1-0264-9C3E-BB1A-4D72FD83EB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4754" y="1338763"/>
            <a:ext cx="261593" cy="261593"/>
          </a:xfrm>
          <a:prstGeom prst="rect">
            <a:avLst/>
          </a:prstGeom>
        </p:spPr>
      </p:pic>
      <p:pic>
        <p:nvPicPr>
          <p:cNvPr id="62" name="Picture 61">
            <a:extLst>
              <a:ext uri="{FF2B5EF4-FFF2-40B4-BE49-F238E27FC236}">
                <a16:creationId xmlns:a16="http://schemas.microsoft.com/office/drawing/2014/main" id="{2810170B-F946-BF56-E432-26B709DFF1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1588" y="1761810"/>
            <a:ext cx="261593" cy="261593"/>
          </a:xfrm>
          <a:prstGeom prst="rect">
            <a:avLst/>
          </a:prstGeom>
        </p:spPr>
      </p:pic>
      <p:pic>
        <p:nvPicPr>
          <p:cNvPr id="63" name="Picture 62">
            <a:extLst>
              <a:ext uri="{FF2B5EF4-FFF2-40B4-BE49-F238E27FC236}">
                <a16:creationId xmlns:a16="http://schemas.microsoft.com/office/drawing/2014/main" id="{FC5F251B-3724-A0D5-FF45-7EAA3C3606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2318" y="1343444"/>
            <a:ext cx="261593" cy="261593"/>
          </a:xfrm>
          <a:prstGeom prst="rect">
            <a:avLst/>
          </a:prstGeom>
        </p:spPr>
      </p:pic>
      <p:pic>
        <p:nvPicPr>
          <p:cNvPr id="64" name="Picture 63">
            <a:extLst>
              <a:ext uri="{FF2B5EF4-FFF2-40B4-BE49-F238E27FC236}">
                <a16:creationId xmlns:a16="http://schemas.microsoft.com/office/drawing/2014/main" id="{9D606C29-EBA5-205A-E82A-BB12CDEC00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3367" y="1727569"/>
            <a:ext cx="261593" cy="261593"/>
          </a:xfrm>
          <a:prstGeom prst="rect">
            <a:avLst/>
          </a:prstGeom>
        </p:spPr>
      </p:pic>
      <p:pic>
        <p:nvPicPr>
          <p:cNvPr id="60" name="Picture 59">
            <a:extLst>
              <a:ext uri="{FF2B5EF4-FFF2-40B4-BE49-F238E27FC236}">
                <a16:creationId xmlns:a16="http://schemas.microsoft.com/office/drawing/2014/main" id="{F6996967-4C23-CC45-3614-3CA7ABCB74B6}"/>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017767" y="1237194"/>
            <a:ext cx="406096" cy="406096"/>
          </a:xfrm>
          <a:prstGeom prst="rect">
            <a:avLst/>
          </a:prstGeom>
        </p:spPr>
      </p:pic>
      <p:pic>
        <p:nvPicPr>
          <p:cNvPr id="65" name="Picture 64">
            <a:extLst>
              <a:ext uri="{FF2B5EF4-FFF2-40B4-BE49-F238E27FC236}">
                <a16:creationId xmlns:a16="http://schemas.microsoft.com/office/drawing/2014/main" id="{486D982B-F476-73B8-A401-F3A4A5CB3D8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1335" y="1311487"/>
            <a:ext cx="300006" cy="300006"/>
          </a:xfrm>
          <a:prstGeom prst="rect">
            <a:avLst/>
          </a:prstGeom>
        </p:spPr>
      </p:pic>
      <p:pic>
        <p:nvPicPr>
          <p:cNvPr id="67" name="Picture 66">
            <a:extLst>
              <a:ext uri="{FF2B5EF4-FFF2-40B4-BE49-F238E27FC236}">
                <a16:creationId xmlns:a16="http://schemas.microsoft.com/office/drawing/2014/main" id="{662A1298-800B-AD49-901A-06DEC94B9D14}"/>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020206" y="1710063"/>
            <a:ext cx="359221" cy="359221"/>
          </a:xfrm>
          <a:prstGeom prst="rect">
            <a:avLst/>
          </a:prstGeom>
        </p:spPr>
      </p:pic>
      <p:pic>
        <p:nvPicPr>
          <p:cNvPr id="69" name="Picture 68">
            <a:extLst>
              <a:ext uri="{FF2B5EF4-FFF2-40B4-BE49-F238E27FC236}">
                <a16:creationId xmlns:a16="http://schemas.microsoft.com/office/drawing/2014/main" id="{1D42ECD8-41AC-09F7-56C2-528F80E8411D}"/>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1727" y="1660876"/>
            <a:ext cx="359221" cy="359221"/>
          </a:xfrm>
          <a:prstGeom prst="rect">
            <a:avLst/>
          </a:prstGeom>
        </p:spPr>
      </p:pic>
    </p:spTree>
    <p:extLst>
      <p:ext uri="{BB962C8B-B14F-4D97-AF65-F5344CB8AC3E}">
        <p14:creationId xmlns:p14="http://schemas.microsoft.com/office/powerpoint/2010/main" val="193699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48AD19D-19C9-F366-14DF-427D8C5EF2AE}"/>
              </a:ext>
            </a:extLst>
          </p:cNvPr>
          <p:cNvSpPr/>
          <p:nvPr/>
        </p:nvSpPr>
        <p:spPr>
          <a:xfrm>
            <a:off x="781523" y="2124548"/>
            <a:ext cx="3076849" cy="443378"/>
          </a:xfrm>
          <a:prstGeom prst="roundRect">
            <a:avLst>
              <a:gd name="adj" fmla="val 33454"/>
            </a:avLst>
          </a:prstGeom>
          <a:solidFill>
            <a:srgbClr val="B7E8F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Hexagon 55">
            <a:extLst>
              <a:ext uri="{FF2B5EF4-FFF2-40B4-BE49-F238E27FC236}">
                <a16:creationId xmlns:a16="http://schemas.microsoft.com/office/drawing/2014/main" id="{7441C6F9-23E6-4FFB-B88F-828D80343F70}"/>
              </a:ext>
            </a:extLst>
          </p:cNvPr>
          <p:cNvSpPr/>
          <p:nvPr/>
        </p:nvSpPr>
        <p:spPr>
          <a:xfrm>
            <a:off x="4596938" y="4652846"/>
            <a:ext cx="2508379" cy="2234836"/>
          </a:xfrm>
          <a:prstGeom prst="hexagon">
            <a:avLst/>
          </a:prstGeom>
          <a:solidFill>
            <a:srgbClr val="B7E8F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8038525" y="6297644"/>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454241" y="6297644"/>
            <a:ext cx="1080000" cy="144000"/>
          </a:xfrm>
        </p:spPr>
        <p:txBody>
          <a:bodyPr/>
          <a:lstStyle/>
          <a:p>
            <a:fld id="{68559C87-4400-0E45-97C7-BDEE4D66133D}" type="slidenum">
              <a:rPr lang="fr-FR" smtClean="0"/>
              <a:t>6</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40CC24E3-6C01-4B34-A29F-4D4003425F4C}"/>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Added Value</a:t>
            </a:r>
          </a:p>
        </p:txBody>
      </p:sp>
      <p:grpSp>
        <p:nvGrpSpPr>
          <p:cNvPr id="10" name="Group 9">
            <a:extLst>
              <a:ext uri="{FF2B5EF4-FFF2-40B4-BE49-F238E27FC236}">
                <a16:creationId xmlns:a16="http://schemas.microsoft.com/office/drawing/2014/main" id="{B3135582-7DFD-48EF-914C-D16F1E388AA1}"/>
              </a:ext>
            </a:extLst>
          </p:cNvPr>
          <p:cNvGrpSpPr/>
          <p:nvPr/>
        </p:nvGrpSpPr>
        <p:grpSpPr>
          <a:xfrm>
            <a:off x="4572000" y="3991"/>
            <a:ext cx="2516071" cy="2234836"/>
            <a:chOff x="4437081" y="-579915"/>
            <a:chExt cx="2516071" cy="2234836"/>
          </a:xfrm>
        </p:grpSpPr>
        <p:sp>
          <p:nvSpPr>
            <p:cNvPr id="11" name="Hexagon 10">
              <a:extLst>
                <a:ext uri="{FF2B5EF4-FFF2-40B4-BE49-F238E27FC236}">
                  <a16:creationId xmlns:a16="http://schemas.microsoft.com/office/drawing/2014/main" id="{FEDF113F-7594-4EE4-8B49-56ACFE3E7C62}"/>
                </a:ext>
              </a:extLst>
            </p:cNvPr>
            <p:cNvSpPr/>
            <p:nvPr/>
          </p:nvSpPr>
          <p:spPr>
            <a:xfrm>
              <a:off x="4437081" y="-577622"/>
              <a:ext cx="2513748" cy="2232543"/>
            </a:xfrm>
            <a:prstGeom prst="hexag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371ECFC8-897F-4BCF-A25E-DF50FA6C1E60}"/>
                </a:ext>
              </a:extLst>
            </p:cNvPr>
            <p:cNvSpPr/>
            <p:nvPr/>
          </p:nvSpPr>
          <p:spPr>
            <a:xfrm>
              <a:off x="4444773" y="-579915"/>
              <a:ext cx="2508379" cy="2234836"/>
            </a:xfrm>
            <a:prstGeom prst="hexagon">
              <a:avLst/>
            </a:prstGeom>
            <a:solidFill>
              <a:srgbClr val="D2F2C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Hexagon 13">
            <a:extLst>
              <a:ext uri="{FF2B5EF4-FFF2-40B4-BE49-F238E27FC236}">
                <a16:creationId xmlns:a16="http://schemas.microsoft.com/office/drawing/2014/main" id="{D29B07F5-2412-41FF-8FFB-698D0ABC253A}"/>
              </a:ext>
            </a:extLst>
          </p:cNvPr>
          <p:cNvSpPr/>
          <p:nvPr/>
        </p:nvSpPr>
        <p:spPr>
          <a:xfrm>
            <a:off x="4575846" y="2308945"/>
            <a:ext cx="2508379" cy="2234836"/>
          </a:xfrm>
          <a:prstGeom prst="hexagon">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8FD71C3-0654-478B-9D3B-F76EC6632AD2}"/>
              </a:ext>
            </a:extLst>
          </p:cNvPr>
          <p:cNvSpPr txBox="1"/>
          <p:nvPr/>
        </p:nvSpPr>
        <p:spPr>
          <a:xfrm>
            <a:off x="4972300" y="3170632"/>
            <a:ext cx="1784064" cy="786556"/>
          </a:xfrm>
          <a:prstGeom prst="rect">
            <a:avLst/>
          </a:prstGeom>
          <a:noFill/>
          <a:ln>
            <a:noFill/>
          </a:ln>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r>
              <a:rPr lang="en-US" sz="1200" b="1" dirty="0">
                <a:solidFill>
                  <a:srgbClr val="0051A5"/>
                </a:solidFill>
                <a:latin typeface="+mn-lt"/>
              </a:rPr>
              <a:t>Showcases EIB’s and EU’s strategic priorities </a:t>
            </a:r>
          </a:p>
        </p:txBody>
      </p:sp>
      <p:sp>
        <p:nvSpPr>
          <p:cNvPr id="17" name="Hexagon 16">
            <a:extLst>
              <a:ext uri="{FF2B5EF4-FFF2-40B4-BE49-F238E27FC236}">
                <a16:creationId xmlns:a16="http://schemas.microsoft.com/office/drawing/2014/main" id="{18F30D3F-E16C-437C-8C46-5D72D853153F}"/>
              </a:ext>
            </a:extLst>
          </p:cNvPr>
          <p:cNvSpPr/>
          <p:nvPr/>
        </p:nvSpPr>
        <p:spPr>
          <a:xfrm>
            <a:off x="6617109" y="3465457"/>
            <a:ext cx="2508379" cy="2234836"/>
          </a:xfrm>
          <a:prstGeom prst="hexagon">
            <a:avLst/>
          </a:prstGeom>
          <a:solidFill>
            <a:srgbClr val="A5EDB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1867D72A-106C-4455-91D5-71036B3D785C}"/>
              </a:ext>
            </a:extLst>
          </p:cNvPr>
          <p:cNvSpPr txBox="1">
            <a:spLocks/>
          </p:cNvSpPr>
          <p:nvPr/>
        </p:nvSpPr>
        <p:spPr>
          <a:xfrm>
            <a:off x="8038525" y="6297644"/>
            <a:ext cx="972000" cy="144000"/>
          </a:xfrm>
          <a:prstGeom prst="rect">
            <a:avLst/>
          </a:prstGeom>
        </p:spPr>
        <p:txBody>
          <a:bodyPr vert="horz" lIns="91440" tIns="45720" rIns="91440" bIns="45720" rtlCol="0" anchor="ctr"/>
          <a:lstStyle>
            <a:defPPr>
              <a:defRPr lang="en-BE"/>
            </a:defPPr>
            <a:lvl1pPr marL="0" algn="l" defTabSz="914400" rtl="0" eaLnBrk="1" latinLnBrk="0" hangingPunct="1">
              <a:defRPr lang="en-GB" sz="9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3465F1-0524-4ECD-B205-7AC2C28240AA}" type="datetime1">
              <a:rPr lang="fr-LU" smtClean="0"/>
              <a:pPr/>
              <a:t>22/11/2023</a:t>
            </a:fld>
            <a:endParaRPr lang="fr-FR"/>
          </a:p>
        </p:txBody>
      </p:sp>
      <p:sp>
        <p:nvSpPr>
          <p:cNvPr id="19" name="Slide Number Placeholder 4">
            <a:extLst>
              <a:ext uri="{FF2B5EF4-FFF2-40B4-BE49-F238E27FC236}">
                <a16:creationId xmlns:a16="http://schemas.microsoft.com/office/drawing/2014/main" id="{F64D9CE1-B120-4292-8917-7618B03F5EFD}"/>
              </a:ext>
            </a:extLst>
          </p:cNvPr>
          <p:cNvSpPr txBox="1">
            <a:spLocks/>
          </p:cNvSpPr>
          <p:nvPr/>
        </p:nvSpPr>
        <p:spPr>
          <a:xfrm>
            <a:off x="6454241" y="6297644"/>
            <a:ext cx="1080000" cy="144000"/>
          </a:xfrm>
          <a:prstGeom prst="rect">
            <a:avLst/>
          </a:prstGeom>
        </p:spPr>
        <p:txBody>
          <a:bodyPr vert="horz" lIns="91440" tIns="45720" rIns="91440" bIns="45720" rtlCol="0" anchor="ctr"/>
          <a:lstStyle>
            <a:defPPr>
              <a:defRPr lang="en-B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559C87-4400-0E45-97C7-BDEE4D66133D}" type="slidenum">
              <a:rPr lang="fr-FR" smtClean="0"/>
              <a:pPr/>
              <a:t>6</a:t>
            </a:fld>
            <a:endParaRPr lang="fr-FR"/>
          </a:p>
        </p:txBody>
      </p:sp>
      <p:sp>
        <p:nvSpPr>
          <p:cNvPr id="21" name="TextBox 20">
            <a:extLst>
              <a:ext uri="{FF2B5EF4-FFF2-40B4-BE49-F238E27FC236}">
                <a16:creationId xmlns:a16="http://schemas.microsoft.com/office/drawing/2014/main" id="{04885576-9D04-4956-A26E-37702E00D126}"/>
              </a:ext>
            </a:extLst>
          </p:cNvPr>
          <p:cNvSpPr txBox="1"/>
          <p:nvPr/>
        </p:nvSpPr>
        <p:spPr>
          <a:xfrm>
            <a:off x="6780795" y="4328114"/>
            <a:ext cx="2136827" cy="756544"/>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r>
              <a:rPr lang="en-US" sz="1200" b="1" dirty="0">
                <a:solidFill>
                  <a:srgbClr val="0051A5"/>
                </a:solidFill>
                <a:latin typeface="+mn-lt"/>
              </a:rPr>
              <a:t>Direct financing of highly innovative companies. </a:t>
            </a:r>
          </a:p>
        </p:txBody>
      </p:sp>
      <p:grpSp>
        <p:nvGrpSpPr>
          <p:cNvPr id="23" name="Group 22">
            <a:extLst>
              <a:ext uri="{FF2B5EF4-FFF2-40B4-BE49-F238E27FC236}">
                <a16:creationId xmlns:a16="http://schemas.microsoft.com/office/drawing/2014/main" id="{1D702427-ACC8-4E6A-8376-F90667095096}"/>
              </a:ext>
            </a:extLst>
          </p:cNvPr>
          <p:cNvGrpSpPr/>
          <p:nvPr/>
        </p:nvGrpSpPr>
        <p:grpSpPr>
          <a:xfrm>
            <a:off x="6595019" y="1166765"/>
            <a:ext cx="2508379" cy="2234836"/>
            <a:chOff x="7091560" y="714267"/>
            <a:chExt cx="2508379" cy="2234836"/>
          </a:xfrm>
        </p:grpSpPr>
        <p:sp>
          <p:nvSpPr>
            <p:cNvPr id="24" name="Hexagon 23">
              <a:extLst>
                <a:ext uri="{FF2B5EF4-FFF2-40B4-BE49-F238E27FC236}">
                  <a16:creationId xmlns:a16="http://schemas.microsoft.com/office/drawing/2014/main" id="{00DC604D-50A5-4702-A368-C57631079C87}"/>
                </a:ext>
              </a:extLst>
            </p:cNvPr>
            <p:cNvSpPr/>
            <p:nvPr/>
          </p:nvSpPr>
          <p:spPr>
            <a:xfrm>
              <a:off x="7091560" y="714267"/>
              <a:ext cx="2508379" cy="2234836"/>
            </a:xfrm>
            <a:prstGeom prst="hexagon">
              <a:avLst/>
            </a:prstGeom>
            <a:solidFill>
              <a:srgbClr val="BFBFB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44D63CB-F1EB-4BFF-A74E-17B89B79229D}"/>
                </a:ext>
              </a:extLst>
            </p:cNvPr>
            <p:cNvSpPr txBox="1"/>
            <p:nvPr/>
          </p:nvSpPr>
          <p:spPr>
            <a:xfrm>
              <a:off x="7262848" y="1672050"/>
              <a:ext cx="2209985" cy="799427"/>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r>
                <a:rPr lang="en-US" sz="1200" b="1" dirty="0">
                  <a:solidFill>
                    <a:srgbClr val="0051A5"/>
                  </a:solidFill>
                  <a:latin typeface="+mn-lt"/>
                </a:rPr>
                <a:t>Bridges the growth stage and the early commercialisation  market financing gap </a:t>
              </a:r>
            </a:p>
          </p:txBody>
        </p:sp>
      </p:grpSp>
      <p:sp>
        <p:nvSpPr>
          <p:cNvPr id="28" name="TextBox 27">
            <a:extLst>
              <a:ext uri="{FF2B5EF4-FFF2-40B4-BE49-F238E27FC236}">
                <a16:creationId xmlns:a16="http://schemas.microsoft.com/office/drawing/2014/main" id="{70CEBE00-3EF7-4EA9-9B81-D23B7597FBE6}"/>
              </a:ext>
            </a:extLst>
          </p:cNvPr>
          <p:cNvSpPr txBox="1"/>
          <p:nvPr/>
        </p:nvSpPr>
        <p:spPr>
          <a:xfrm>
            <a:off x="784852" y="2203573"/>
            <a:ext cx="3081212" cy="2523768"/>
          </a:xfrm>
          <a:prstGeom prst="rect">
            <a:avLst/>
          </a:prstGeom>
          <a:noFill/>
          <a:ln>
            <a:noFill/>
          </a:ln>
        </p:spPr>
        <p:txBody>
          <a:bodyPr wrap="square" rtlCol="0">
            <a:spAutoFit/>
          </a:bodyPr>
          <a:lstStyle/>
          <a:p>
            <a:pPr algn="ctr"/>
            <a:r>
              <a:rPr lang="en-US" sz="1400" b="1" dirty="0">
                <a:solidFill>
                  <a:srgbClr val="09539F"/>
                </a:solidFill>
              </a:rPr>
              <a:t>VENTURE DEBT</a:t>
            </a:r>
          </a:p>
          <a:p>
            <a:pPr algn="just"/>
            <a:endParaRPr lang="en-US" dirty="0"/>
          </a:p>
          <a:p>
            <a:pPr algn="just"/>
            <a:r>
              <a:rPr lang="en-US" sz="1400" dirty="0"/>
              <a:t>Venture debt is a </a:t>
            </a:r>
            <a:r>
              <a:rPr lang="en-US" sz="1400" b="1" dirty="0">
                <a:solidFill>
                  <a:srgbClr val="0051A5"/>
                </a:solidFill>
              </a:rPr>
              <a:t>loan with the pricing linked to the performance of the company</a:t>
            </a:r>
            <a:r>
              <a:rPr lang="en-US" sz="1400" dirty="0">
                <a:solidFill>
                  <a:srgbClr val="0051A5"/>
                </a:solidFill>
              </a:rPr>
              <a:t>. </a:t>
            </a:r>
          </a:p>
          <a:p>
            <a:pPr algn="just"/>
            <a:endParaRPr lang="en-US" sz="1400" dirty="0">
              <a:solidFill>
                <a:srgbClr val="0051A5"/>
              </a:solidFill>
            </a:endParaRPr>
          </a:p>
          <a:p>
            <a:pPr algn="just"/>
            <a:r>
              <a:rPr lang="en-US" sz="1400" dirty="0"/>
              <a:t>It typically finances the stages with the highest capital requirements (</a:t>
            </a:r>
            <a:r>
              <a:rPr lang="en-US" sz="1400" b="1" dirty="0">
                <a:solidFill>
                  <a:srgbClr val="0051A5"/>
                </a:solidFill>
              </a:rPr>
              <a:t>first and second “valley of death”</a:t>
            </a:r>
            <a:r>
              <a:rPr lang="en-US" sz="1400" dirty="0"/>
              <a:t>) for startups/ midcaps: the early commercialisation phase and growth stage. </a:t>
            </a:r>
          </a:p>
        </p:txBody>
      </p:sp>
      <p:sp>
        <p:nvSpPr>
          <p:cNvPr id="29" name="TextBox 28">
            <a:extLst>
              <a:ext uri="{FF2B5EF4-FFF2-40B4-BE49-F238E27FC236}">
                <a16:creationId xmlns:a16="http://schemas.microsoft.com/office/drawing/2014/main" id="{2789E231-5CC5-4669-B733-5BB08592FDA1}"/>
              </a:ext>
            </a:extLst>
          </p:cNvPr>
          <p:cNvSpPr txBox="1"/>
          <p:nvPr/>
        </p:nvSpPr>
        <p:spPr>
          <a:xfrm>
            <a:off x="4699992" y="835449"/>
            <a:ext cx="2328680" cy="1064430"/>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r>
              <a:rPr lang="en-US" sz="1200" b="1" dirty="0">
                <a:solidFill>
                  <a:srgbClr val="0051A5"/>
                </a:solidFill>
                <a:latin typeface="+mn-lt"/>
              </a:rPr>
              <a:t>The venture debt product has become a flagship equity financing instrument for EIB. </a:t>
            </a:r>
          </a:p>
        </p:txBody>
      </p:sp>
      <p:sp>
        <p:nvSpPr>
          <p:cNvPr id="53" name="TextBox 52">
            <a:extLst>
              <a:ext uri="{FF2B5EF4-FFF2-40B4-BE49-F238E27FC236}">
                <a16:creationId xmlns:a16="http://schemas.microsoft.com/office/drawing/2014/main" id="{1D7BEEE6-6740-44BE-B62A-050687068E02}"/>
              </a:ext>
            </a:extLst>
          </p:cNvPr>
          <p:cNvSpPr txBox="1"/>
          <p:nvPr/>
        </p:nvSpPr>
        <p:spPr>
          <a:xfrm>
            <a:off x="4867476" y="5483507"/>
            <a:ext cx="1945938" cy="979072"/>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r>
              <a:rPr lang="en-US" sz="1200" b="1" dirty="0">
                <a:solidFill>
                  <a:srgbClr val="0051A5"/>
                </a:solidFill>
                <a:latin typeface="+mn-lt"/>
              </a:rPr>
              <a:t>Allows active and targeted geographic diversification across the EU, Norway and Iceland. </a:t>
            </a:r>
          </a:p>
        </p:txBody>
      </p:sp>
      <p:pic>
        <p:nvPicPr>
          <p:cNvPr id="3" name="Picture 2">
            <a:extLst>
              <a:ext uri="{FF2B5EF4-FFF2-40B4-BE49-F238E27FC236}">
                <a16:creationId xmlns:a16="http://schemas.microsoft.com/office/drawing/2014/main" id="{4D98FC15-C74F-1A46-3A6E-D9417EA1A27E}"/>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40090" y="2815451"/>
            <a:ext cx="416383" cy="416383"/>
          </a:xfrm>
          <a:prstGeom prst="rect">
            <a:avLst/>
          </a:prstGeom>
        </p:spPr>
      </p:pic>
      <p:pic>
        <p:nvPicPr>
          <p:cNvPr id="32" name="Picture 31">
            <a:extLst>
              <a:ext uri="{FF2B5EF4-FFF2-40B4-BE49-F238E27FC236}">
                <a16:creationId xmlns:a16="http://schemas.microsoft.com/office/drawing/2014/main" id="{11E4EBAE-563F-ED81-BC90-EA8D26A9F9D7}"/>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00602" y="3957188"/>
            <a:ext cx="404254" cy="404254"/>
          </a:xfrm>
          <a:prstGeom prst="rect">
            <a:avLst/>
          </a:prstGeom>
        </p:spPr>
      </p:pic>
      <p:pic>
        <p:nvPicPr>
          <p:cNvPr id="34" name="Picture 33">
            <a:extLst>
              <a:ext uri="{FF2B5EF4-FFF2-40B4-BE49-F238E27FC236}">
                <a16:creationId xmlns:a16="http://schemas.microsoft.com/office/drawing/2014/main" id="{14D361A4-A294-4FD3-6F44-46CC59DC508B}"/>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673593" y="1628320"/>
            <a:ext cx="383893" cy="383893"/>
          </a:xfrm>
          <a:prstGeom prst="rect">
            <a:avLst/>
          </a:prstGeom>
        </p:spPr>
      </p:pic>
      <p:pic>
        <p:nvPicPr>
          <p:cNvPr id="35" name="Picture 34">
            <a:extLst>
              <a:ext uri="{FF2B5EF4-FFF2-40B4-BE49-F238E27FC236}">
                <a16:creationId xmlns:a16="http://schemas.microsoft.com/office/drawing/2014/main" id="{D9DB1E7A-0664-F6C9-8CE8-90C53C7D56F5}"/>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71516" y="414852"/>
            <a:ext cx="359221" cy="359221"/>
          </a:xfrm>
          <a:prstGeom prst="rect">
            <a:avLst/>
          </a:prstGeom>
        </p:spPr>
      </p:pic>
      <p:pic>
        <p:nvPicPr>
          <p:cNvPr id="36" name="Picture 35">
            <a:extLst>
              <a:ext uri="{FF2B5EF4-FFF2-40B4-BE49-F238E27FC236}">
                <a16:creationId xmlns:a16="http://schemas.microsoft.com/office/drawing/2014/main" id="{FF970D82-0423-3641-2D44-C806E24276D2}"/>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61284" y="5084658"/>
            <a:ext cx="406096" cy="406096"/>
          </a:xfrm>
          <a:prstGeom prst="rect">
            <a:avLst/>
          </a:prstGeom>
        </p:spPr>
      </p:pic>
    </p:spTree>
    <p:extLst>
      <p:ext uri="{BB962C8B-B14F-4D97-AF65-F5344CB8AC3E}">
        <p14:creationId xmlns:p14="http://schemas.microsoft.com/office/powerpoint/2010/main" val="5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7</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EA6BA5AA-DE7C-4BC4-B0A1-968CC1FF8BEF}"/>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Sectors (1/2)</a:t>
            </a:r>
          </a:p>
        </p:txBody>
      </p:sp>
      <p:sp>
        <p:nvSpPr>
          <p:cNvPr id="54" name="Chord 53">
            <a:extLst>
              <a:ext uri="{FF2B5EF4-FFF2-40B4-BE49-F238E27FC236}">
                <a16:creationId xmlns:a16="http://schemas.microsoft.com/office/drawing/2014/main" id="{D73F7A5D-7074-4F5E-843F-28E738C992B3}"/>
              </a:ext>
            </a:extLst>
          </p:cNvPr>
          <p:cNvSpPr/>
          <p:nvPr/>
        </p:nvSpPr>
        <p:spPr>
          <a:xfrm flipH="1">
            <a:off x="-1039713" y="2022044"/>
            <a:ext cx="2205702" cy="2495497"/>
          </a:xfrm>
          <a:prstGeom prst="chord">
            <a:avLst>
              <a:gd name="adj1" fmla="val 5235418"/>
              <a:gd name="adj2" fmla="val 16319840"/>
            </a:avLst>
          </a:prstGeom>
          <a:solidFill>
            <a:srgbClr val="C6F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2019 no total jobs">
            <a:extLst>
              <a:ext uri="{FF2B5EF4-FFF2-40B4-BE49-F238E27FC236}">
                <a16:creationId xmlns:a16="http://schemas.microsoft.com/office/drawing/2014/main" id="{A1B5F9AF-A6B1-4652-B71C-2EC9C6A7505F}"/>
              </a:ext>
            </a:extLst>
          </p:cNvPr>
          <p:cNvSpPr txBox="1"/>
          <p:nvPr/>
        </p:nvSpPr>
        <p:spPr>
          <a:xfrm>
            <a:off x="1397868" y="2991095"/>
            <a:ext cx="2433927" cy="607062"/>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pPr algn="l">
              <a:buNone/>
            </a:pPr>
            <a:r>
              <a:rPr lang="en-US" sz="1200" dirty="0">
                <a:solidFill>
                  <a:schemeClr val="tx1"/>
                </a:solidFill>
                <a:latin typeface="+mn-lt"/>
              </a:rPr>
              <a:t>Thousands of jobs supported (mostly high skilled)</a:t>
            </a:r>
          </a:p>
        </p:txBody>
      </p:sp>
      <p:sp>
        <p:nvSpPr>
          <p:cNvPr id="58" name="2019 no total jobs">
            <a:extLst>
              <a:ext uri="{FF2B5EF4-FFF2-40B4-BE49-F238E27FC236}">
                <a16:creationId xmlns:a16="http://schemas.microsoft.com/office/drawing/2014/main" id="{6F5D0BF5-8677-4AD4-8351-8E87C2F7AD5C}"/>
              </a:ext>
            </a:extLst>
          </p:cNvPr>
          <p:cNvSpPr txBox="1"/>
          <p:nvPr/>
        </p:nvSpPr>
        <p:spPr>
          <a:xfrm>
            <a:off x="1008687" y="1806569"/>
            <a:ext cx="2433927" cy="736329"/>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pPr algn="l">
              <a:buNone/>
            </a:pPr>
            <a:r>
              <a:rPr lang="en-US" sz="1200" dirty="0">
                <a:solidFill>
                  <a:schemeClr val="tx1"/>
                </a:solidFill>
                <a:latin typeface="+mn-lt"/>
              </a:rPr>
              <a:t>Massive, sustainable savings of CO2 emissions enabled by technology</a:t>
            </a:r>
          </a:p>
        </p:txBody>
      </p:sp>
      <p:pic>
        <p:nvPicPr>
          <p:cNvPr id="59" name="Picture 58">
            <a:extLst>
              <a:ext uri="{FF2B5EF4-FFF2-40B4-BE49-F238E27FC236}">
                <a16:creationId xmlns:a16="http://schemas.microsoft.com/office/drawing/2014/main" id="{F1B2497D-ADE3-47AC-BD38-1B325BA89824}"/>
              </a:ext>
            </a:extLst>
          </p:cNvPr>
          <p:cNvPicPr>
            <a:picLocks noChangeAspect="1"/>
          </p:cNvPicPr>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88278" y="4088204"/>
            <a:ext cx="511296" cy="511296"/>
          </a:xfrm>
          <a:prstGeom prst="rect">
            <a:avLst/>
          </a:prstGeom>
        </p:spPr>
      </p:pic>
      <p:sp>
        <p:nvSpPr>
          <p:cNvPr id="60" name="2019 no total jobs">
            <a:extLst>
              <a:ext uri="{FF2B5EF4-FFF2-40B4-BE49-F238E27FC236}">
                <a16:creationId xmlns:a16="http://schemas.microsoft.com/office/drawing/2014/main" id="{C0B2834C-F242-47BA-A131-A45A32AD5885}"/>
              </a:ext>
            </a:extLst>
          </p:cNvPr>
          <p:cNvSpPr txBox="1"/>
          <p:nvPr/>
        </p:nvSpPr>
        <p:spPr>
          <a:xfrm>
            <a:off x="905823" y="3936594"/>
            <a:ext cx="2090428" cy="826837"/>
          </a:xfrm>
          <a:prstGeom prst="rect">
            <a:avLst/>
          </a:prstGeom>
          <a:noFill/>
        </p:spPr>
        <p:txBody>
          <a:bodyPr wrap="square" rtlCol="0" anchor="ctr">
            <a:noAutofit/>
          </a:bodyPr>
          <a:lstStyle>
            <a:defPPr>
              <a:defRPr lang="en-US"/>
            </a:defPPr>
            <a:lvl1pPr algn="ctr">
              <a:defRPr sz="2800">
                <a:solidFill>
                  <a:schemeClr val="accent2"/>
                </a:solidFill>
                <a:latin typeface="Futura Md BT" panose="020B0802020204020204" pitchFamily="34" charset="0"/>
              </a:defRPr>
            </a:lvl1pPr>
          </a:lstStyle>
          <a:p>
            <a:pPr algn="l">
              <a:buNone/>
            </a:pPr>
            <a:r>
              <a:rPr lang="en-US" sz="1200" dirty="0">
                <a:solidFill>
                  <a:schemeClr val="tx1"/>
                </a:solidFill>
                <a:latin typeface="+mn-lt"/>
              </a:rPr>
              <a:t>Improved quality of life for millions</a:t>
            </a:r>
          </a:p>
        </p:txBody>
      </p:sp>
      <p:grpSp>
        <p:nvGrpSpPr>
          <p:cNvPr id="61" name="Group 60">
            <a:extLst>
              <a:ext uri="{FF2B5EF4-FFF2-40B4-BE49-F238E27FC236}">
                <a16:creationId xmlns:a16="http://schemas.microsoft.com/office/drawing/2014/main" id="{80948CBC-2449-443C-A8BD-DB3E80E744C5}"/>
              </a:ext>
            </a:extLst>
          </p:cNvPr>
          <p:cNvGrpSpPr/>
          <p:nvPr/>
        </p:nvGrpSpPr>
        <p:grpSpPr>
          <a:xfrm>
            <a:off x="3722065" y="1403123"/>
            <a:ext cx="5306561" cy="3706409"/>
            <a:chOff x="3722065" y="1310420"/>
            <a:chExt cx="5306561" cy="3706410"/>
          </a:xfrm>
        </p:grpSpPr>
        <p:grpSp>
          <p:nvGrpSpPr>
            <p:cNvPr id="62" name="Sectors">
              <a:extLst>
                <a:ext uri="{FF2B5EF4-FFF2-40B4-BE49-F238E27FC236}">
                  <a16:creationId xmlns:a16="http://schemas.microsoft.com/office/drawing/2014/main" id="{4CCF72D8-45B2-44D8-AECD-E0CB951DCA77}"/>
                </a:ext>
              </a:extLst>
            </p:cNvPr>
            <p:cNvGrpSpPr/>
            <p:nvPr/>
          </p:nvGrpSpPr>
          <p:grpSpPr>
            <a:xfrm rot="5400000">
              <a:off x="4522141" y="510344"/>
              <a:ext cx="3706410" cy="5306561"/>
              <a:chOff x="906936" y="-866236"/>
              <a:chExt cx="4259605" cy="6251969"/>
            </a:xfrm>
          </p:grpSpPr>
          <p:grpSp>
            <p:nvGrpSpPr>
              <p:cNvPr id="69" name="engineering sector">
                <a:extLst>
                  <a:ext uri="{FF2B5EF4-FFF2-40B4-BE49-F238E27FC236}">
                    <a16:creationId xmlns:a16="http://schemas.microsoft.com/office/drawing/2014/main" id="{3ED5B4C2-36AA-4FFA-9A43-D75B73EE25A8}"/>
                  </a:ext>
                </a:extLst>
              </p:cNvPr>
              <p:cNvGrpSpPr/>
              <p:nvPr/>
            </p:nvGrpSpPr>
            <p:grpSpPr>
              <a:xfrm>
                <a:off x="925364" y="3313360"/>
                <a:ext cx="4241177" cy="2072373"/>
                <a:chOff x="925364" y="3313360"/>
                <a:chExt cx="4241177" cy="2072373"/>
              </a:xfrm>
            </p:grpSpPr>
            <p:sp>
              <p:nvSpPr>
                <p:cNvPr id="11" name="Rectangle 10">
                  <a:extLst>
                    <a:ext uri="{FF2B5EF4-FFF2-40B4-BE49-F238E27FC236}">
                      <a16:creationId xmlns:a16="http://schemas.microsoft.com/office/drawing/2014/main" id="{79463EA6-81EA-E887-915D-84661DBB87BD}"/>
                    </a:ext>
                  </a:extLst>
                </p:cNvPr>
                <p:cNvSpPr/>
                <p:nvPr/>
              </p:nvSpPr>
              <p:spPr>
                <a:xfrm>
                  <a:off x="1001836" y="3313360"/>
                  <a:ext cx="616402" cy="2067449"/>
                </a:xfrm>
                <a:prstGeom prst="rect">
                  <a:avLst/>
                </a:prstGeom>
                <a:solidFill>
                  <a:srgbClr val="0051A0">
                    <a:alpha val="63137"/>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Rectangle 82">
                  <a:extLst>
                    <a:ext uri="{FF2B5EF4-FFF2-40B4-BE49-F238E27FC236}">
                      <a16:creationId xmlns:a16="http://schemas.microsoft.com/office/drawing/2014/main" id="{75EF4617-CD1F-485B-A61E-1F9320C403BC}"/>
                    </a:ext>
                  </a:extLst>
                </p:cNvPr>
                <p:cNvSpPr/>
                <p:nvPr/>
              </p:nvSpPr>
              <p:spPr>
                <a:xfrm>
                  <a:off x="1618237" y="3318284"/>
                  <a:ext cx="3548304" cy="2067449"/>
                </a:xfrm>
                <a:prstGeom prst="rect">
                  <a:avLst/>
                </a:prstGeom>
                <a:solidFill>
                  <a:srgbClr val="0051A0">
                    <a:alpha val="14902"/>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TextBox 83">
                  <a:extLst>
                    <a:ext uri="{FF2B5EF4-FFF2-40B4-BE49-F238E27FC236}">
                      <a16:creationId xmlns:a16="http://schemas.microsoft.com/office/drawing/2014/main" id="{7CF1022B-7238-457A-9B0D-AD993CC80052}"/>
                    </a:ext>
                  </a:extLst>
                </p:cNvPr>
                <p:cNvSpPr txBox="1"/>
                <p:nvPr/>
              </p:nvSpPr>
              <p:spPr>
                <a:xfrm rot="16200000">
                  <a:off x="284755" y="3973620"/>
                  <a:ext cx="2047797" cy="766579"/>
                </a:xfrm>
                <a:prstGeom prst="rect">
                  <a:avLst/>
                </a:prstGeom>
                <a:noFill/>
              </p:spPr>
              <p:txBody>
                <a:bodyPr wrap="square" rtlCol="0" anchor="ctr">
                  <a:noAutofit/>
                </a:bodyPr>
                <a:lstStyle/>
                <a:p>
                  <a:pPr algn="ctr">
                    <a:buNone/>
                  </a:pPr>
                  <a:r>
                    <a:rPr lang="en-US" sz="1050" b="1" cap="all" dirty="0">
                      <a:solidFill>
                        <a:srgbClr val="002060"/>
                      </a:solidFill>
                    </a:rPr>
                    <a:t>Engineering</a:t>
                  </a:r>
                </a:p>
              </p:txBody>
            </p:sp>
            <p:sp>
              <p:nvSpPr>
                <p:cNvPr id="85" name="TextBox 84">
                  <a:extLst>
                    <a:ext uri="{FF2B5EF4-FFF2-40B4-BE49-F238E27FC236}">
                      <a16:creationId xmlns:a16="http://schemas.microsoft.com/office/drawing/2014/main" id="{AFA6FA55-A10F-4333-B1BC-71372F35D629}"/>
                    </a:ext>
                  </a:extLst>
                </p:cNvPr>
                <p:cNvSpPr txBox="1"/>
                <p:nvPr/>
              </p:nvSpPr>
              <p:spPr>
                <a:xfrm rot="16200000">
                  <a:off x="2037990" y="3608981"/>
                  <a:ext cx="1199592" cy="766578"/>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Advanced manufacturing and industrial innovation</a:t>
                  </a:r>
                  <a:endParaRPr lang="en-GB" sz="1000" dirty="0">
                    <a:latin typeface="+mn-lt"/>
                  </a:endParaRPr>
                </a:p>
              </p:txBody>
            </p:sp>
            <p:pic>
              <p:nvPicPr>
                <p:cNvPr id="86" name="Picture 85">
                  <a:extLst>
                    <a:ext uri="{FF2B5EF4-FFF2-40B4-BE49-F238E27FC236}">
                      <a16:creationId xmlns:a16="http://schemas.microsoft.com/office/drawing/2014/main" id="{286691D3-97D1-4690-A8EE-F96F3AA47D1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a:off x="2392917" y="4747392"/>
                  <a:ext cx="506613" cy="482060"/>
                </a:xfrm>
                <a:prstGeom prst="rect">
                  <a:avLst/>
                </a:prstGeom>
              </p:spPr>
            </p:pic>
            <p:sp>
              <p:nvSpPr>
                <p:cNvPr id="87" name="TextBox 86">
                  <a:extLst>
                    <a:ext uri="{FF2B5EF4-FFF2-40B4-BE49-F238E27FC236}">
                      <a16:creationId xmlns:a16="http://schemas.microsoft.com/office/drawing/2014/main" id="{7761F1CD-E2DC-40FA-B4DA-8A3469C1E92A}"/>
                    </a:ext>
                  </a:extLst>
                </p:cNvPr>
                <p:cNvSpPr txBox="1"/>
                <p:nvPr/>
              </p:nvSpPr>
              <p:spPr>
                <a:xfrm rot="16200000">
                  <a:off x="3375622" y="3737662"/>
                  <a:ext cx="885829" cy="766579"/>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Chemicals</a:t>
                  </a:r>
                  <a:endParaRPr lang="en-GB" sz="1000" dirty="0">
                    <a:latin typeface="+mn-lt"/>
                  </a:endParaRPr>
                </a:p>
              </p:txBody>
            </p:sp>
            <p:pic>
              <p:nvPicPr>
                <p:cNvPr id="88" name="Picture 87">
                  <a:extLst>
                    <a:ext uri="{FF2B5EF4-FFF2-40B4-BE49-F238E27FC236}">
                      <a16:creationId xmlns:a16="http://schemas.microsoft.com/office/drawing/2014/main" id="{BF9D466F-A636-4192-8FB9-5F772AAE556F}"/>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3528161" y="4711565"/>
                  <a:ext cx="566011" cy="452323"/>
                </a:xfrm>
                <a:prstGeom prst="rect">
                  <a:avLst/>
                </a:prstGeom>
              </p:spPr>
            </p:pic>
          </p:grpSp>
          <p:grpSp>
            <p:nvGrpSpPr>
              <p:cNvPr id="70" name="Life Sciences sector">
                <a:extLst>
                  <a:ext uri="{FF2B5EF4-FFF2-40B4-BE49-F238E27FC236}">
                    <a16:creationId xmlns:a16="http://schemas.microsoft.com/office/drawing/2014/main" id="{C0C83C3B-859D-4995-AE6E-731385D05242}"/>
                  </a:ext>
                </a:extLst>
              </p:cNvPr>
              <p:cNvGrpSpPr/>
              <p:nvPr/>
            </p:nvGrpSpPr>
            <p:grpSpPr>
              <a:xfrm>
                <a:off x="911331" y="-866236"/>
                <a:ext cx="4255208" cy="2033323"/>
                <a:chOff x="911331" y="-866236"/>
                <a:chExt cx="4255208" cy="2033323"/>
              </a:xfrm>
            </p:grpSpPr>
            <p:sp>
              <p:nvSpPr>
                <p:cNvPr id="13" name="Rectangle 12">
                  <a:extLst>
                    <a:ext uri="{FF2B5EF4-FFF2-40B4-BE49-F238E27FC236}">
                      <a16:creationId xmlns:a16="http://schemas.microsoft.com/office/drawing/2014/main" id="{0887DD34-C292-F6E7-F282-254508E5BDD5}"/>
                    </a:ext>
                  </a:extLst>
                </p:cNvPr>
                <p:cNvSpPr/>
                <p:nvPr/>
              </p:nvSpPr>
              <p:spPr>
                <a:xfrm>
                  <a:off x="986495" y="-866236"/>
                  <a:ext cx="631744" cy="2028394"/>
                </a:xfrm>
                <a:prstGeom prst="rect">
                  <a:avLst/>
                </a:prstGeom>
                <a:solidFill>
                  <a:srgbClr val="A1A896">
                    <a:alpha val="80000"/>
                  </a:srgbClr>
                </a:solidFill>
                <a:ln w="6350">
                  <a:noFill/>
                </a:ln>
              </p:spPr>
              <p:txBody>
                <a:bodyPr vert="horz" wrap="square" lIns="91440" tIns="45720" rIns="91440" bIns="45720" numCol="1" anchor="t" anchorCtr="0" compatLnSpc="1">
                  <a:prstTxWarp prst="textNoShape">
                    <a:avLst/>
                  </a:prstTxWarp>
                </a:bodyPr>
                <a:lstStyle/>
                <a:p>
                  <a:endParaRPr lang="en-GB" dirty="0"/>
                </a:p>
              </p:txBody>
            </p:sp>
            <p:sp>
              <p:nvSpPr>
                <p:cNvPr id="80" name="Rectangle 79">
                  <a:extLst>
                    <a:ext uri="{FF2B5EF4-FFF2-40B4-BE49-F238E27FC236}">
                      <a16:creationId xmlns:a16="http://schemas.microsoft.com/office/drawing/2014/main" id="{F7AB5E90-82CD-45AA-BAE2-2F700FA24904}"/>
                    </a:ext>
                  </a:extLst>
                </p:cNvPr>
                <p:cNvSpPr/>
                <p:nvPr/>
              </p:nvSpPr>
              <p:spPr>
                <a:xfrm>
                  <a:off x="1618238" y="-861310"/>
                  <a:ext cx="3548301" cy="2028394"/>
                </a:xfrm>
                <a:prstGeom prst="rect">
                  <a:avLst/>
                </a:prstGeom>
                <a:solidFill>
                  <a:srgbClr val="A1A896">
                    <a:alpha val="35000"/>
                  </a:srgbClr>
                </a:solidFill>
                <a:ln w="6350">
                  <a:noFill/>
                </a:ln>
              </p:spPr>
              <p:txBody>
                <a:bodyPr vert="horz" wrap="square" lIns="91440" tIns="45720" rIns="91440" bIns="45720" numCol="1" anchor="t" anchorCtr="0" compatLnSpc="1">
                  <a:prstTxWarp prst="textNoShape">
                    <a:avLst/>
                  </a:prstTxWarp>
                </a:bodyPr>
                <a:lstStyle/>
                <a:p>
                  <a:endParaRPr lang="en-GB" dirty="0"/>
                </a:p>
              </p:txBody>
            </p:sp>
            <p:sp>
              <p:nvSpPr>
                <p:cNvPr id="81" name="TextBox 80">
                  <a:extLst>
                    <a:ext uri="{FF2B5EF4-FFF2-40B4-BE49-F238E27FC236}">
                      <a16:creationId xmlns:a16="http://schemas.microsoft.com/office/drawing/2014/main" id="{817C348B-D727-455A-BF44-7B9058FFA672}"/>
                    </a:ext>
                  </a:extLst>
                </p:cNvPr>
                <p:cNvSpPr txBox="1"/>
                <p:nvPr/>
              </p:nvSpPr>
              <p:spPr>
                <a:xfrm rot="16200000">
                  <a:off x="303855" y="-253831"/>
                  <a:ext cx="2028394" cy="813441"/>
                </a:xfrm>
                <a:prstGeom prst="rect">
                  <a:avLst/>
                </a:prstGeom>
                <a:noFill/>
              </p:spPr>
              <p:txBody>
                <a:bodyPr wrap="square" rtlCol="0" anchor="ctr">
                  <a:noAutofit/>
                </a:bodyPr>
                <a:lstStyle>
                  <a:defPPr>
                    <a:defRPr lang="en-BE"/>
                  </a:defPPr>
                  <a:lvl1pPr algn="ctr">
                    <a:buNone/>
                    <a:defRPr sz="1000" b="1" cap="all">
                      <a:solidFill>
                        <a:srgbClr val="002060"/>
                      </a:solidFill>
                    </a:defRPr>
                  </a:lvl1pPr>
                </a:lstStyle>
                <a:p>
                  <a:r>
                    <a:rPr lang="en-US" sz="1050" dirty="0"/>
                    <a:t>Life sciences</a:t>
                  </a:r>
                </a:p>
              </p:txBody>
            </p:sp>
            <p:sp>
              <p:nvSpPr>
                <p:cNvPr id="82" name="TextBox 81">
                  <a:extLst>
                    <a:ext uri="{FF2B5EF4-FFF2-40B4-BE49-F238E27FC236}">
                      <a16:creationId xmlns:a16="http://schemas.microsoft.com/office/drawing/2014/main" id="{829CC4EF-81A1-424A-93E0-797C3A3DBCF7}"/>
                    </a:ext>
                  </a:extLst>
                </p:cNvPr>
                <p:cNvSpPr txBox="1"/>
                <p:nvPr/>
              </p:nvSpPr>
              <p:spPr>
                <a:xfrm rot="16200000">
                  <a:off x="3976965" y="-569448"/>
                  <a:ext cx="885829" cy="806943"/>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Medical services</a:t>
                  </a:r>
                  <a:endParaRPr lang="en-GB" sz="1000" dirty="0">
                    <a:latin typeface="+mn-lt"/>
                  </a:endParaRPr>
                </a:p>
              </p:txBody>
            </p:sp>
          </p:grpSp>
          <p:grpSp>
            <p:nvGrpSpPr>
              <p:cNvPr id="71" name="ICT sector">
                <a:extLst>
                  <a:ext uri="{FF2B5EF4-FFF2-40B4-BE49-F238E27FC236}">
                    <a16:creationId xmlns:a16="http://schemas.microsoft.com/office/drawing/2014/main" id="{23E359F0-FCFA-4100-B1FA-8B9E3A1F0C9E}"/>
                  </a:ext>
                </a:extLst>
              </p:cNvPr>
              <p:cNvGrpSpPr/>
              <p:nvPr/>
            </p:nvGrpSpPr>
            <p:grpSpPr>
              <a:xfrm>
                <a:off x="906936" y="1216322"/>
                <a:ext cx="4259603" cy="2067450"/>
                <a:chOff x="906936" y="1216322"/>
                <a:chExt cx="4259603" cy="2067450"/>
              </a:xfrm>
            </p:grpSpPr>
            <p:sp>
              <p:nvSpPr>
                <p:cNvPr id="12" name="Rectangle 11">
                  <a:extLst>
                    <a:ext uri="{FF2B5EF4-FFF2-40B4-BE49-F238E27FC236}">
                      <a16:creationId xmlns:a16="http://schemas.microsoft.com/office/drawing/2014/main" id="{836B3EFA-E940-0000-E303-6C6BBA197B7D}"/>
                    </a:ext>
                  </a:extLst>
                </p:cNvPr>
                <p:cNvSpPr/>
                <p:nvPr/>
              </p:nvSpPr>
              <p:spPr>
                <a:xfrm>
                  <a:off x="996300" y="1216322"/>
                  <a:ext cx="608823" cy="2052722"/>
                </a:xfrm>
                <a:prstGeom prst="rect">
                  <a:avLst/>
                </a:prstGeom>
                <a:solidFill>
                  <a:srgbClr val="DEE0DA"/>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Rectangle 71">
                  <a:extLst>
                    <a:ext uri="{FF2B5EF4-FFF2-40B4-BE49-F238E27FC236}">
                      <a16:creationId xmlns:a16="http://schemas.microsoft.com/office/drawing/2014/main" id="{CE81EE42-E1D9-41A6-B366-F354771CC5DA}"/>
                    </a:ext>
                  </a:extLst>
                </p:cNvPr>
                <p:cNvSpPr/>
                <p:nvPr/>
              </p:nvSpPr>
              <p:spPr>
                <a:xfrm>
                  <a:off x="1605126" y="1216323"/>
                  <a:ext cx="3561413" cy="2052723"/>
                </a:xfrm>
                <a:prstGeom prst="rect">
                  <a:avLst/>
                </a:prstGeom>
                <a:solidFill>
                  <a:srgbClr val="DEE0DA">
                    <a:alpha val="6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TextBox 72">
                  <a:extLst>
                    <a:ext uri="{FF2B5EF4-FFF2-40B4-BE49-F238E27FC236}">
                      <a16:creationId xmlns:a16="http://schemas.microsoft.com/office/drawing/2014/main" id="{DF516589-4BC7-4415-9E5F-8B116A7FB46C}"/>
                    </a:ext>
                  </a:extLst>
                </p:cNvPr>
                <p:cNvSpPr txBox="1"/>
                <p:nvPr/>
              </p:nvSpPr>
              <p:spPr>
                <a:xfrm rot="16200000">
                  <a:off x="274929" y="1848329"/>
                  <a:ext cx="2067450" cy="803435"/>
                </a:xfrm>
                <a:prstGeom prst="rect">
                  <a:avLst/>
                </a:prstGeom>
                <a:noFill/>
              </p:spPr>
              <p:txBody>
                <a:bodyPr wrap="square" rtlCol="0" anchor="ctr">
                  <a:noAutofit/>
                </a:bodyPr>
                <a:lstStyle>
                  <a:defPPr>
                    <a:defRPr lang="en-BE"/>
                  </a:defPPr>
                  <a:lvl1pPr algn="ctr">
                    <a:buNone/>
                    <a:defRPr sz="1000" b="1" cap="all">
                      <a:solidFill>
                        <a:srgbClr val="002060"/>
                      </a:solidFill>
                    </a:defRPr>
                  </a:lvl1pPr>
                </a:lstStyle>
                <a:p>
                  <a:r>
                    <a:rPr lang="en-US" sz="1050" dirty="0"/>
                    <a:t>ICT</a:t>
                  </a:r>
                  <a:endParaRPr lang="en-US" dirty="0"/>
                </a:p>
              </p:txBody>
            </p:sp>
            <p:sp>
              <p:nvSpPr>
                <p:cNvPr id="74" name="TextBox 73">
                  <a:extLst>
                    <a:ext uri="{FF2B5EF4-FFF2-40B4-BE49-F238E27FC236}">
                      <a16:creationId xmlns:a16="http://schemas.microsoft.com/office/drawing/2014/main" id="{646CF0FE-CEBF-419C-B31F-852E3DCFF058}"/>
                    </a:ext>
                  </a:extLst>
                </p:cNvPr>
                <p:cNvSpPr txBox="1"/>
                <p:nvPr/>
              </p:nvSpPr>
              <p:spPr>
                <a:xfrm rot="16200000">
                  <a:off x="1582970" y="1543612"/>
                  <a:ext cx="1150869" cy="766580"/>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Software with emphasis on AI/ML and cybersecurity</a:t>
                  </a:r>
                  <a:endParaRPr lang="en-GB" sz="1000" dirty="0">
                    <a:latin typeface="+mn-lt"/>
                  </a:endParaRPr>
                </a:p>
              </p:txBody>
            </p:sp>
            <p:sp>
              <p:nvSpPr>
                <p:cNvPr id="75" name="TextBox 74">
                  <a:extLst>
                    <a:ext uri="{FF2B5EF4-FFF2-40B4-BE49-F238E27FC236}">
                      <a16:creationId xmlns:a16="http://schemas.microsoft.com/office/drawing/2014/main" id="{ECFB5BAB-FA07-4072-9077-849CBE69C187}"/>
                    </a:ext>
                  </a:extLst>
                </p:cNvPr>
                <p:cNvSpPr txBox="1"/>
                <p:nvPr/>
              </p:nvSpPr>
              <p:spPr>
                <a:xfrm rot="16200000">
                  <a:off x="2764176" y="1578842"/>
                  <a:ext cx="1080414" cy="766580"/>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ICT Equipment and robotics</a:t>
                  </a:r>
                  <a:endParaRPr lang="en-GB" sz="1000" dirty="0">
                    <a:latin typeface="+mn-lt"/>
                  </a:endParaRPr>
                </a:p>
              </p:txBody>
            </p:sp>
            <p:sp>
              <p:nvSpPr>
                <p:cNvPr id="76" name="TextBox 75">
                  <a:extLst>
                    <a:ext uri="{FF2B5EF4-FFF2-40B4-BE49-F238E27FC236}">
                      <a16:creationId xmlns:a16="http://schemas.microsoft.com/office/drawing/2014/main" id="{CF91C77F-210D-4829-8E27-557CB68EA8B5}"/>
                    </a:ext>
                  </a:extLst>
                </p:cNvPr>
                <p:cNvSpPr txBox="1"/>
                <p:nvPr/>
              </p:nvSpPr>
              <p:spPr>
                <a:xfrm rot="16200000">
                  <a:off x="3874929" y="1543612"/>
                  <a:ext cx="1150870" cy="766580"/>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IT Services and </a:t>
                  </a:r>
                  <a:br>
                    <a:rPr lang="en-US" sz="1000" dirty="0">
                      <a:latin typeface="+mn-lt"/>
                    </a:rPr>
                  </a:br>
                  <a:r>
                    <a:rPr lang="en-US" sz="1000" dirty="0">
                      <a:latin typeface="+mn-lt"/>
                    </a:rPr>
                    <a:t>e-commerce</a:t>
                  </a:r>
                  <a:endParaRPr lang="en-GB" sz="1000" dirty="0">
                    <a:latin typeface="+mn-lt"/>
                  </a:endParaRPr>
                </a:p>
              </p:txBody>
            </p:sp>
            <p:pic>
              <p:nvPicPr>
                <p:cNvPr id="77" name="Picture 3">
                  <a:extLst>
                    <a:ext uri="{FF2B5EF4-FFF2-40B4-BE49-F238E27FC236}">
                      <a16:creationId xmlns:a16="http://schemas.microsoft.com/office/drawing/2014/main" id="{A80C32CB-CB58-4BBC-8187-62973942AAA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6200000">
                  <a:off x="1950249" y="2654143"/>
                  <a:ext cx="415105" cy="39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a:extLst>
                    <a:ext uri="{FF2B5EF4-FFF2-40B4-BE49-F238E27FC236}">
                      <a16:creationId xmlns:a16="http://schemas.microsoft.com/office/drawing/2014/main" id="{79A02C98-B13C-4E89-A803-F026FCA1AE2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6200000">
                  <a:off x="3109659" y="2663915"/>
                  <a:ext cx="418249" cy="40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a:extLst>
                    <a:ext uri="{FF2B5EF4-FFF2-40B4-BE49-F238E27FC236}">
                      <a16:creationId xmlns:a16="http://schemas.microsoft.com/office/drawing/2014/main" id="{A3BAB662-7010-4B7F-85C9-09F1B3580AF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16200000">
                  <a:off x="4254946" y="2646772"/>
                  <a:ext cx="433333" cy="41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a:extLst>
                <a:ext uri="{FF2B5EF4-FFF2-40B4-BE49-F238E27FC236}">
                  <a16:creationId xmlns:a16="http://schemas.microsoft.com/office/drawing/2014/main" id="{E1D57C03-9B4B-4838-9C19-9A83CBEF5A94}"/>
                </a:ext>
              </a:extLst>
            </p:cNvPr>
            <p:cNvGrpSpPr/>
            <p:nvPr/>
          </p:nvGrpSpPr>
          <p:grpSpPr>
            <a:xfrm>
              <a:off x="7527443" y="2009506"/>
              <a:ext cx="1493530" cy="1698750"/>
              <a:chOff x="7527443" y="2009506"/>
              <a:chExt cx="1493530" cy="1698750"/>
            </a:xfrm>
          </p:grpSpPr>
          <p:sp>
            <p:nvSpPr>
              <p:cNvPr id="65" name="TextBox 64">
                <a:extLst>
                  <a:ext uri="{FF2B5EF4-FFF2-40B4-BE49-F238E27FC236}">
                    <a16:creationId xmlns:a16="http://schemas.microsoft.com/office/drawing/2014/main" id="{BDC2B79F-FC37-4186-911C-3422EB4B86F9}"/>
                  </a:ext>
                </a:extLst>
              </p:cNvPr>
              <p:cNvSpPr txBox="1"/>
              <p:nvPr/>
            </p:nvSpPr>
            <p:spPr>
              <a:xfrm>
                <a:off x="8058315" y="2009506"/>
                <a:ext cx="962658" cy="707799"/>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Biotechnology and drug development</a:t>
                </a:r>
                <a:endParaRPr lang="en-GB" sz="1000" dirty="0">
                  <a:latin typeface="+mn-lt"/>
                </a:endParaRPr>
              </a:p>
            </p:txBody>
          </p:sp>
          <p:sp>
            <p:nvSpPr>
              <p:cNvPr id="66" name="TextBox 65">
                <a:extLst>
                  <a:ext uri="{FF2B5EF4-FFF2-40B4-BE49-F238E27FC236}">
                    <a16:creationId xmlns:a16="http://schemas.microsoft.com/office/drawing/2014/main" id="{7968B18E-82A7-4927-BF69-FF52D4298169}"/>
                  </a:ext>
                </a:extLst>
              </p:cNvPr>
              <p:cNvSpPr txBox="1"/>
              <p:nvPr/>
            </p:nvSpPr>
            <p:spPr>
              <a:xfrm>
                <a:off x="8058314" y="3006111"/>
                <a:ext cx="923491" cy="702145"/>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sz="1000" dirty="0">
                    <a:latin typeface="+mn-lt"/>
                  </a:rPr>
                  <a:t>Medical technologies</a:t>
                </a:r>
                <a:endParaRPr lang="en-GB" sz="1000" dirty="0">
                  <a:latin typeface="+mn-lt"/>
                </a:endParaRPr>
              </a:p>
            </p:txBody>
          </p:sp>
          <p:pic>
            <p:nvPicPr>
              <p:cNvPr id="67" name="Picture 66">
                <a:extLst>
                  <a:ext uri="{FF2B5EF4-FFF2-40B4-BE49-F238E27FC236}">
                    <a16:creationId xmlns:a16="http://schemas.microsoft.com/office/drawing/2014/main" id="{D093B6A6-4BA9-4B4B-A98C-C050AED736B5}"/>
                  </a:ext>
                </a:extLst>
              </p:cNvPr>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7443" y="2170962"/>
                <a:ext cx="375938" cy="366715"/>
              </a:xfrm>
              <a:prstGeom prst="rect">
                <a:avLst/>
              </a:prstGeom>
            </p:spPr>
          </p:pic>
          <p:pic>
            <p:nvPicPr>
              <p:cNvPr id="68" name="Picture 2">
                <a:extLst>
                  <a:ext uri="{FF2B5EF4-FFF2-40B4-BE49-F238E27FC236}">
                    <a16:creationId xmlns:a16="http://schemas.microsoft.com/office/drawing/2014/main" id="{06BC7C25-481B-4D1F-A510-D954D6841D25}"/>
                  </a:ext>
                </a:extLst>
              </p:cNvPr>
              <p:cNvPicPr>
                <a:picLocks noChangeAspect="1" noChangeArrowheads="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532812" y="3139082"/>
                <a:ext cx="450314" cy="4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 name="Picture 63">
              <a:extLst>
                <a:ext uri="{FF2B5EF4-FFF2-40B4-BE49-F238E27FC236}">
                  <a16:creationId xmlns:a16="http://schemas.microsoft.com/office/drawing/2014/main" id="{8FD5D6E6-BCBD-43C8-B55C-67F5DEB02E02}"/>
                </a:ext>
              </a:extLst>
            </p:cNvPr>
            <p:cNvPicPr>
              <a:picLocks noChangeAspect="1"/>
            </p:cNvPicPr>
            <p:nvPr/>
          </p:nvPicPr>
          <p:blipFill>
            <a:blip r:embed="rId14" cstate="screen">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609597" y="4164042"/>
              <a:ext cx="403455" cy="393557"/>
            </a:xfrm>
            <a:prstGeom prst="rect">
              <a:avLst/>
            </a:prstGeom>
          </p:spPr>
        </p:pic>
      </p:grpSp>
      <p:pic>
        <p:nvPicPr>
          <p:cNvPr id="3" name="Picture 2">
            <a:extLst>
              <a:ext uri="{FF2B5EF4-FFF2-40B4-BE49-F238E27FC236}">
                <a16:creationId xmlns:a16="http://schemas.microsoft.com/office/drawing/2014/main" id="{FCE69C81-6285-ABDD-A7AD-AF7341505292}"/>
              </a:ext>
            </a:extLst>
          </p:cNvPr>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5171" y="1872145"/>
            <a:ext cx="612807" cy="612807"/>
          </a:xfrm>
          <a:prstGeom prst="rect">
            <a:avLst/>
          </a:prstGeom>
        </p:spPr>
      </p:pic>
      <p:pic>
        <p:nvPicPr>
          <p:cNvPr id="14" name="Picture 13">
            <a:extLst>
              <a:ext uri="{FF2B5EF4-FFF2-40B4-BE49-F238E27FC236}">
                <a16:creationId xmlns:a16="http://schemas.microsoft.com/office/drawing/2014/main" id="{71AB96F2-01E3-A35F-318C-4F1E83DFFEC0}"/>
              </a:ext>
            </a:extLst>
          </p:cNvPr>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85698" y="2999121"/>
            <a:ext cx="512170" cy="512170"/>
          </a:xfrm>
          <a:prstGeom prst="rect">
            <a:avLst/>
          </a:prstGeom>
        </p:spPr>
      </p:pic>
    </p:spTree>
    <p:extLst>
      <p:ext uri="{BB962C8B-B14F-4D97-AF65-F5344CB8AC3E}">
        <p14:creationId xmlns:p14="http://schemas.microsoft.com/office/powerpoint/2010/main" val="384647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389C60F-1443-BD07-A5B3-0D6AD9A832FB}"/>
              </a:ext>
            </a:extLst>
          </p:cNvPr>
          <p:cNvSpPr/>
          <p:nvPr/>
        </p:nvSpPr>
        <p:spPr>
          <a:xfrm rot="5400000">
            <a:off x="7896523" y="812572"/>
            <a:ext cx="568303" cy="1742315"/>
          </a:xfrm>
          <a:prstGeom prst="rect">
            <a:avLst/>
          </a:prstGeom>
          <a:solidFill>
            <a:srgbClr val="D3D8DF">
              <a:alpha val="65882"/>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Rectangle 54">
            <a:extLst>
              <a:ext uri="{FF2B5EF4-FFF2-40B4-BE49-F238E27FC236}">
                <a16:creationId xmlns:a16="http://schemas.microsoft.com/office/drawing/2014/main" id="{2AF7321D-B6A4-FB59-4D94-B3C89B763C8C}"/>
              </a:ext>
            </a:extLst>
          </p:cNvPr>
          <p:cNvSpPr/>
          <p:nvPr/>
        </p:nvSpPr>
        <p:spPr>
          <a:xfrm rot="5400000">
            <a:off x="6111180" y="814750"/>
            <a:ext cx="565183" cy="1742315"/>
          </a:xfrm>
          <a:prstGeom prst="rect">
            <a:avLst/>
          </a:pr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4" name="Rectangle 53">
            <a:extLst>
              <a:ext uri="{FF2B5EF4-FFF2-40B4-BE49-F238E27FC236}">
                <a16:creationId xmlns:a16="http://schemas.microsoft.com/office/drawing/2014/main" id="{21E8B864-652F-6372-6F5E-85E4B3483E13}"/>
              </a:ext>
            </a:extLst>
          </p:cNvPr>
          <p:cNvSpPr/>
          <p:nvPr/>
        </p:nvSpPr>
        <p:spPr>
          <a:xfrm rot="5400000">
            <a:off x="4319728" y="808191"/>
            <a:ext cx="565798" cy="1754814"/>
          </a:xfrm>
          <a:prstGeom prst="rect">
            <a:avLst/>
          </a:prstGeom>
          <a:solidFill>
            <a:srgbClr val="52CFF2">
              <a:alpha val="60000"/>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Rectangle 1">
            <a:extLst>
              <a:ext uri="{FF2B5EF4-FFF2-40B4-BE49-F238E27FC236}">
                <a16:creationId xmlns:a16="http://schemas.microsoft.com/office/drawing/2014/main" id="{2A12C533-838B-26A4-3D6C-B4C0AAC8E092}"/>
              </a:ext>
            </a:extLst>
          </p:cNvPr>
          <p:cNvSpPr/>
          <p:nvPr/>
        </p:nvSpPr>
        <p:spPr>
          <a:xfrm rot="5400000">
            <a:off x="730065" y="809993"/>
            <a:ext cx="562197" cy="1754814"/>
          </a:xfrm>
          <a:prstGeom prst="rect">
            <a:avLst/>
          </a:prstGeom>
          <a:solidFill>
            <a:srgbClr val="A0E6B3">
              <a:alpha val="61961"/>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149D302E-B591-1575-17BF-AACC1B52C13D}"/>
              </a:ext>
            </a:extLst>
          </p:cNvPr>
          <p:cNvSpPr/>
          <p:nvPr/>
        </p:nvSpPr>
        <p:spPr>
          <a:xfrm rot="5400000">
            <a:off x="2521213" y="830088"/>
            <a:ext cx="561554" cy="1715265"/>
          </a:xfrm>
          <a:prstGeom prst="rect">
            <a:avLst/>
          </a:prstGeom>
          <a:solidFill>
            <a:srgbClr val="C4F3AF">
              <a:alpha val="9098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8</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6CCE9FF2-717F-41DE-A89E-CD542931A384}"/>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Sectors (2/2)</a:t>
            </a:r>
          </a:p>
        </p:txBody>
      </p:sp>
      <p:sp>
        <p:nvSpPr>
          <p:cNvPr id="10" name="Rectangle 9">
            <a:extLst>
              <a:ext uri="{FF2B5EF4-FFF2-40B4-BE49-F238E27FC236}">
                <a16:creationId xmlns:a16="http://schemas.microsoft.com/office/drawing/2014/main" id="{B3160E71-95C0-4CA4-B717-D271D9BC16D9}"/>
              </a:ext>
            </a:extLst>
          </p:cNvPr>
          <p:cNvSpPr/>
          <p:nvPr/>
        </p:nvSpPr>
        <p:spPr>
          <a:xfrm rot="5400000">
            <a:off x="6655217" y="2621504"/>
            <a:ext cx="3048325" cy="1742315"/>
          </a:xfrm>
          <a:prstGeom prst="rect">
            <a:avLst/>
          </a:prstGeom>
          <a:solidFill>
            <a:srgbClr val="D3D8DF">
              <a:alpha val="24706"/>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10">
            <a:extLst>
              <a:ext uri="{FF2B5EF4-FFF2-40B4-BE49-F238E27FC236}">
                <a16:creationId xmlns:a16="http://schemas.microsoft.com/office/drawing/2014/main" id="{C47DC18A-77F8-41E0-8E49-B7AD0333B503}"/>
              </a:ext>
            </a:extLst>
          </p:cNvPr>
          <p:cNvSpPr/>
          <p:nvPr/>
        </p:nvSpPr>
        <p:spPr>
          <a:xfrm rot="5400000">
            <a:off x="3074997" y="2615560"/>
            <a:ext cx="3048941" cy="1754814"/>
          </a:xfrm>
          <a:prstGeom prst="rect">
            <a:avLst/>
          </a:prstGeom>
          <a:solidFill>
            <a:srgbClr val="52CFF2">
              <a:alpha val="25000"/>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extBox 11">
            <a:extLst>
              <a:ext uri="{FF2B5EF4-FFF2-40B4-BE49-F238E27FC236}">
                <a16:creationId xmlns:a16="http://schemas.microsoft.com/office/drawing/2014/main" id="{44C3ABD9-E69A-47CE-BB9A-D87EDB6F8131}"/>
              </a:ext>
            </a:extLst>
          </p:cNvPr>
          <p:cNvSpPr txBox="1"/>
          <p:nvPr/>
        </p:nvSpPr>
        <p:spPr>
          <a:xfrm>
            <a:off x="3722059" y="1367919"/>
            <a:ext cx="1738117" cy="667023"/>
          </a:xfrm>
          <a:prstGeom prst="rect">
            <a:avLst/>
          </a:prstGeom>
          <a:noFill/>
        </p:spPr>
        <p:txBody>
          <a:bodyPr wrap="square" rtlCol="0" anchor="ctr">
            <a:noAutofit/>
          </a:bodyPr>
          <a:lstStyle/>
          <a:p>
            <a:pPr algn="ctr">
              <a:buNone/>
            </a:pPr>
            <a:r>
              <a:rPr lang="en-US" sz="1000" b="1" cap="all" dirty="0">
                <a:solidFill>
                  <a:schemeClr val="accent1"/>
                </a:solidFill>
              </a:rPr>
              <a:t>CIRCULAR ECONOMY</a:t>
            </a:r>
          </a:p>
        </p:txBody>
      </p:sp>
      <p:sp>
        <p:nvSpPr>
          <p:cNvPr id="13" name="TextBox 12">
            <a:extLst>
              <a:ext uri="{FF2B5EF4-FFF2-40B4-BE49-F238E27FC236}">
                <a16:creationId xmlns:a16="http://schemas.microsoft.com/office/drawing/2014/main" id="{0F2608A3-C539-4389-8D3D-74511402EC36}"/>
              </a:ext>
            </a:extLst>
          </p:cNvPr>
          <p:cNvSpPr txBox="1"/>
          <p:nvPr/>
        </p:nvSpPr>
        <p:spPr>
          <a:xfrm>
            <a:off x="4344025" y="2082924"/>
            <a:ext cx="1113796"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Sustainable end-product, byproduct and waste product recycling. </a:t>
            </a:r>
            <a:endParaRPr lang="en-GB" dirty="0">
              <a:latin typeface="+mn-lt"/>
            </a:endParaRPr>
          </a:p>
        </p:txBody>
      </p:sp>
      <p:sp>
        <p:nvSpPr>
          <p:cNvPr id="14" name="TextBox 13">
            <a:extLst>
              <a:ext uri="{FF2B5EF4-FFF2-40B4-BE49-F238E27FC236}">
                <a16:creationId xmlns:a16="http://schemas.microsoft.com/office/drawing/2014/main" id="{57329532-5BE2-4C55-B402-54EF825D7BA7}"/>
              </a:ext>
            </a:extLst>
          </p:cNvPr>
          <p:cNvSpPr txBox="1"/>
          <p:nvPr/>
        </p:nvSpPr>
        <p:spPr>
          <a:xfrm>
            <a:off x="7309517" y="1347531"/>
            <a:ext cx="1742315" cy="707799"/>
          </a:xfrm>
          <a:prstGeom prst="rect">
            <a:avLst/>
          </a:prstGeom>
          <a:noFill/>
        </p:spPr>
        <p:txBody>
          <a:bodyPr wrap="square" rtlCol="0" anchor="ctr">
            <a:noAutofit/>
          </a:bodyPr>
          <a:lstStyle>
            <a:defPPr>
              <a:defRPr lang="en-BE"/>
            </a:defPPr>
            <a:lvl1pPr algn="ctr">
              <a:buNone/>
              <a:defRPr sz="1000" b="1" cap="all">
                <a:solidFill>
                  <a:schemeClr val="accent1"/>
                </a:solidFill>
              </a:defRPr>
            </a:lvl1pPr>
          </a:lstStyle>
          <a:p>
            <a:r>
              <a:rPr lang="en-US" dirty="0"/>
              <a:t>LOW-carbon solutions</a:t>
            </a:r>
          </a:p>
        </p:txBody>
      </p:sp>
      <p:sp>
        <p:nvSpPr>
          <p:cNvPr id="15" name="Rectangle 14">
            <a:extLst>
              <a:ext uri="{FF2B5EF4-FFF2-40B4-BE49-F238E27FC236}">
                <a16:creationId xmlns:a16="http://schemas.microsoft.com/office/drawing/2014/main" id="{186F4E0C-7D70-4B26-8543-CC5816B41C95}"/>
              </a:ext>
            </a:extLst>
          </p:cNvPr>
          <p:cNvSpPr/>
          <p:nvPr/>
        </p:nvSpPr>
        <p:spPr>
          <a:xfrm rot="5400000">
            <a:off x="4865355" y="2621195"/>
            <a:ext cx="3048942" cy="1742315"/>
          </a:xfrm>
          <a:prstGeom prst="rect">
            <a:avLst/>
          </a:prstGeom>
          <a:solidFill>
            <a:schemeClr val="accent2">
              <a:lumMod val="20000"/>
              <a:lumOff val="80000"/>
              <a:alpha val="6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6" name="TextBox 15">
            <a:extLst>
              <a:ext uri="{FF2B5EF4-FFF2-40B4-BE49-F238E27FC236}">
                <a16:creationId xmlns:a16="http://schemas.microsoft.com/office/drawing/2014/main" id="{2E07650D-4591-456E-AC92-596A9A51ECAB}"/>
              </a:ext>
            </a:extLst>
          </p:cNvPr>
          <p:cNvSpPr txBox="1"/>
          <p:nvPr/>
        </p:nvSpPr>
        <p:spPr>
          <a:xfrm>
            <a:off x="5505132" y="1351884"/>
            <a:ext cx="1747959" cy="699093"/>
          </a:xfrm>
          <a:prstGeom prst="rect">
            <a:avLst/>
          </a:prstGeom>
          <a:noFill/>
        </p:spPr>
        <p:txBody>
          <a:bodyPr wrap="square" rtlCol="0" anchor="ctr">
            <a:noAutofit/>
          </a:bodyPr>
          <a:lstStyle>
            <a:defPPr>
              <a:defRPr lang="en-BE"/>
            </a:defPPr>
            <a:lvl1pPr algn="ctr">
              <a:buNone/>
              <a:defRPr sz="1000" b="1" cap="all">
                <a:solidFill>
                  <a:schemeClr val="accent1"/>
                </a:solidFill>
              </a:defRPr>
            </a:lvl1pPr>
          </a:lstStyle>
          <a:p>
            <a:r>
              <a:rPr lang="en-US" dirty="0"/>
              <a:t>BIO-Economy</a:t>
            </a:r>
          </a:p>
        </p:txBody>
      </p:sp>
      <p:sp>
        <p:nvSpPr>
          <p:cNvPr id="17" name="TextBox 16">
            <a:extLst>
              <a:ext uri="{FF2B5EF4-FFF2-40B4-BE49-F238E27FC236}">
                <a16:creationId xmlns:a16="http://schemas.microsoft.com/office/drawing/2014/main" id="{1B40F6C0-BA53-4B2E-809E-50B606DB363B}"/>
              </a:ext>
            </a:extLst>
          </p:cNvPr>
          <p:cNvSpPr txBox="1"/>
          <p:nvPr/>
        </p:nvSpPr>
        <p:spPr>
          <a:xfrm>
            <a:off x="5519065" y="1981977"/>
            <a:ext cx="1734026" cy="977418"/>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lgn="just">
              <a:buNone/>
            </a:pPr>
            <a:r>
              <a:rPr lang="en-US" dirty="0">
                <a:latin typeface="+mn-lt"/>
              </a:rPr>
              <a:t>Sustainability and climate mitigation in food production and supply chains, agriculture, farming, forestry and blue economy</a:t>
            </a:r>
            <a:endParaRPr lang="en-GB" dirty="0">
              <a:latin typeface="+mn-lt"/>
            </a:endParaRPr>
          </a:p>
        </p:txBody>
      </p:sp>
      <p:sp>
        <p:nvSpPr>
          <p:cNvPr id="18" name="TextBox 17">
            <a:extLst>
              <a:ext uri="{FF2B5EF4-FFF2-40B4-BE49-F238E27FC236}">
                <a16:creationId xmlns:a16="http://schemas.microsoft.com/office/drawing/2014/main" id="{76C015BC-24B7-4771-B034-348541C042FD}"/>
              </a:ext>
            </a:extLst>
          </p:cNvPr>
          <p:cNvSpPr txBox="1"/>
          <p:nvPr/>
        </p:nvSpPr>
        <p:spPr>
          <a:xfrm>
            <a:off x="7991786" y="2433242"/>
            <a:ext cx="1208125" cy="688805"/>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CCU(S)</a:t>
            </a:r>
            <a:endParaRPr lang="en-GB" dirty="0">
              <a:latin typeface="+mn-lt"/>
            </a:endParaRPr>
          </a:p>
        </p:txBody>
      </p:sp>
      <p:sp>
        <p:nvSpPr>
          <p:cNvPr id="19" name="Rectangle 18">
            <a:extLst>
              <a:ext uri="{FF2B5EF4-FFF2-40B4-BE49-F238E27FC236}">
                <a16:creationId xmlns:a16="http://schemas.microsoft.com/office/drawing/2014/main" id="{5F0B8037-8B3C-4634-867E-3861FFC4CDBA}"/>
              </a:ext>
            </a:extLst>
          </p:cNvPr>
          <p:cNvSpPr/>
          <p:nvPr/>
        </p:nvSpPr>
        <p:spPr>
          <a:xfrm rot="5400000">
            <a:off x="-515571" y="2617429"/>
            <a:ext cx="3052677" cy="1754814"/>
          </a:xfrm>
          <a:prstGeom prst="rect">
            <a:avLst/>
          </a:prstGeom>
          <a:solidFill>
            <a:srgbClr val="A0E6B3">
              <a:alpha val="25000"/>
            </a:srgbClr>
          </a:solidFill>
          <a:ln w="6350" cap="flat">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Box 19">
            <a:extLst>
              <a:ext uri="{FF2B5EF4-FFF2-40B4-BE49-F238E27FC236}">
                <a16:creationId xmlns:a16="http://schemas.microsoft.com/office/drawing/2014/main" id="{ED7E9CCA-C330-43F1-BE5B-87114C466350}"/>
              </a:ext>
            </a:extLst>
          </p:cNvPr>
          <p:cNvSpPr txBox="1"/>
          <p:nvPr/>
        </p:nvSpPr>
        <p:spPr>
          <a:xfrm>
            <a:off x="129415" y="1367919"/>
            <a:ext cx="1762316" cy="667023"/>
          </a:xfrm>
          <a:prstGeom prst="rect">
            <a:avLst/>
          </a:prstGeom>
          <a:noFill/>
        </p:spPr>
        <p:txBody>
          <a:bodyPr wrap="square" rtlCol="0" anchor="ctr">
            <a:noAutofit/>
          </a:bodyPr>
          <a:lstStyle>
            <a:defPPr>
              <a:defRPr lang="en-BE"/>
            </a:defPPr>
            <a:lvl1pPr algn="ctr">
              <a:buNone/>
              <a:defRPr sz="1000" b="1" cap="all">
                <a:solidFill>
                  <a:schemeClr val="accent1"/>
                </a:solidFill>
              </a:defRPr>
            </a:lvl1pPr>
          </a:lstStyle>
          <a:p>
            <a:r>
              <a:rPr lang="en-US" dirty="0"/>
              <a:t>ENERGY</a:t>
            </a:r>
          </a:p>
        </p:txBody>
      </p:sp>
      <p:sp>
        <p:nvSpPr>
          <p:cNvPr id="21" name="Rectangle 20">
            <a:extLst>
              <a:ext uri="{FF2B5EF4-FFF2-40B4-BE49-F238E27FC236}">
                <a16:creationId xmlns:a16="http://schemas.microsoft.com/office/drawing/2014/main" id="{B56513A7-E826-4049-9E95-9821CA4DCB38}"/>
              </a:ext>
            </a:extLst>
          </p:cNvPr>
          <p:cNvSpPr/>
          <p:nvPr/>
        </p:nvSpPr>
        <p:spPr>
          <a:xfrm rot="5400000">
            <a:off x="1275094" y="2623372"/>
            <a:ext cx="3052063" cy="1742315"/>
          </a:xfrm>
          <a:prstGeom prst="rect">
            <a:avLst/>
          </a:prstGeom>
          <a:solidFill>
            <a:srgbClr val="C4F3AF">
              <a:alpha val="4902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2" name="TextBox 21">
            <a:extLst>
              <a:ext uri="{FF2B5EF4-FFF2-40B4-BE49-F238E27FC236}">
                <a16:creationId xmlns:a16="http://schemas.microsoft.com/office/drawing/2014/main" id="{8B0C0EE8-E3B0-436B-BD22-B912F25976CD}"/>
              </a:ext>
            </a:extLst>
          </p:cNvPr>
          <p:cNvSpPr txBox="1"/>
          <p:nvPr/>
        </p:nvSpPr>
        <p:spPr>
          <a:xfrm>
            <a:off x="1935413" y="1351884"/>
            <a:ext cx="1724210" cy="699093"/>
          </a:xfrm>
          <a:prstGeom prst="rect">
            <a:avLst/>
          </a:prstGeom>
          <a:noFill/>
        </p:spPr>
        <p:txBody>
          <a:bodyPr wrap="square" rtlCol="0" anchor="ctr">
            <a:noAutofit/>
          </a:bodyPr>
          <a:lstStyle>
            <a:defPPr>
              <a:defRPr lang="en-BE"/>
            </a:defPPr>
            <a:lvl1pPr algn="ctr">
              <a:buNone/>
              <a:defRPr sz="1000" b="1" cap="all">
                <a:solidFill>
                  <a:schemeClr val="accent1"/>
                </a:solidFill>
              </a:defRPr>
            </a:lvl1pPr>
          </a:lstStyle>
          <a:p>
            <a:r>
              <a:rPr lang="en-US" dirty="0"/>
              <a:t>MOBILITY</a:t>
            </a:r>
          </a:p>
        </p:txBody>
      </p:sp>
      <p:pic>
        <p:nvPicPr>
          <p:cNvPr id="23" name="Picture 20" descr="Section 3: Carbon Sequestration - Southeastern Forests and Climate Change">
            <a:extLst>
              <a:ext uri="{FF2B5EF4-FFF2-40B4-BE49-F238E27FC236}">
                <a16:creationId xmlns:a16="http://schemas.microsoft.com/office/drawing/2014/main" id="{A14053F9-9A7D-4610-8020-DF7DEFF142F2}"/>
              </a:ext>
            </a:extLst>
          </p:cNvPr>
          <p:cNvPicPr>
            <a:picLocks noChangeAspect="1" noChangeArrowheads="1"/>
          </p:cNvPicPr>
          <p:nvPr/>
        </p:nvPicPr>
        <p:blipFill>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487275" y="2606662"/>
            <a:ext cx="435111" cy="3419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e.think bioenergy | O&amp;M and Feedstock Management">
            <a:extLst>
              <a:ext uri="{FF2B5EF4-FFF2-40B4-BE49-F238E27FC236}">
                <a16:creationId xmlns:a16="http://schemas.microsoft.com/office/drawing/2014/main" id="{7D02A598-34B6-4E5E-8929-3803A6B910CA}"/>
              </a:ext>
            </a:extLst>
          </p:cNvPr>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6159389" y="3126012"/>
            <a:ext cx="449203" cy="3842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ircular Economy Vector Icon Clipart - Full Size Clipart (#5438485) -  PinClipart">
            <a:extLst>
              <a:ext uri="{FF2B5EF4-FFF2-40B4-BE49-F238E27FC236}">
                <a16:creationId xmlns:a16="http://schemas.microsoft.com/office/drawing/2014/main" id="{0FF61087-7F45-4068-B95C-7CB8D13843AC}"/>
              </a:ext>
            </a:extLst>
          </p:cNvPr>
          <p:cNvPicPr>
            <a:picLocks noChangeAspect="1" noChangeArrowheads="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39771" y="2250150"/>
            <a:ext cx="355559" cy="3325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Electric Car Icon #408499 - Free Icons Library">
            <a:extLst>
              <a:ext uri="{FF2B5EF4-FFF2-40B4-BE49-F238E27FC236}">
                <a16:creationId xmlns:a16="http://schemas.microsoft.com/office/drawing/2014/main" id="{32D5960F-1507-46EC-A1AD-0DD94C07F592}"/>
              </a:ext>
            </a:extLst>
          </p:cNvPr>
          <p:cNvPicPr>
            <a:picLocks noChangeAspect="1" noChangeArrowheads="1"/>
          </p:cNvPicPr>
          <p:nvPr/>
        </p:nvPicPr>
        <p:blipFill>
          <a:blip r:embed="rId7" cstate="screen">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995565" y="3141130"/>
            <a:ext cx="404154" cy="3540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22E6D84B-0F8E-4ECD-9B74-1E80FF5E1EF2}"/>
              </a:ext>
            </a:extLst>
          </p:cNvPr>
          <p:cNvPicPr>
            <a:picLocks noChangeAspect="1"/>
          </p:cNvPicPr>
          <p:nvPr/>
        </p:nvPicPr>
        <p:blipFill>
          <a:blip r:embed="rId9" cstate="screen">
            <a:clrChange>
              <a:clrFrom>
                <a:srgbClr val="E6E6E6"/>
              </a:clrFrom>
              <a:clrTo>
                <a:srgbClr val="E6E6E6">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93951" y="2208352"/>
            <a:ext cx="492270" cy="416166"/>
          </a:xfrm>
          <a:prstGeom prst="rect">
            <a:avLst/>
          </a:prstGeom>
        </p:spPr>
      </p:pic>
      <p:sp>
        <p:nvSpPr>
          <p:cNvPr id="28" name="TextBox 27">
            <a:extLst>
              <a:ext uri="{FF2B5EF4-FFF2-40B4-BE49-F238E27FC236}">
                <a16:creationId xmlns:a16="http://schemas.microsoft.com/office/drawing/2014/main" id="{2544CD06-C52C-4463-998B-36D4F55E5E74}"/>
              </a:ext>
            </a:extLst>
          </p:cNvPr>
          <p:cNvSpPr txBox="1"/>
          <p:nvPr/>
        </p:nvSpPr>
        <p:spPr>
          <a:xfrm>
            <a:off x="728015" y="2082924"/>
            <a:ext cx="1119558"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Renewable energy technologies (wind, wave, solar, etc.)</a:t>
            </a:r>
            <a:endParaRPr lang="en-GB" dirty="0">
              <a:latin typeface="+mn-lt"/>
            </a:endParaRPr>
          </a:p>
        </p:txBody>
      </p:sp>
      <p:sp>
        <p:nvSpPr>
          <p:cNvPr id="29" name="TextBox 28">
            <a:extLst>
              <a:ext uri="{FF2B5EF4-FFF2-40B4-BE49-F238E27FC236}">
                <a16:creationId xmlns:a16="http://schemas.microsoft.com/office/drawing/2014/main" id="{C24086C5-0817-4802-A2B8-0F80613E9E6D}"/>
              </a:ext>
            </a:extLst>
          </p:cNvPr>
          <p:cNvSpPr txBox="1"/>
          <p:nvPr/>
        </p:nvSpPr>
        <p:spPr>
          <a:xfrm>
            <a:off x="736887" y="2984647"/>
            <a:ext cx="1001769"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Energy storage</a:t>
            </a:r>
            <a:endParaRPr lang="en-GB" dirty="0">
              <a:latin typeface="+mn-lt"/>
            </a:endParaRPr>
          </a:p>
        </p:txBody>
      </p:sp>
      <p:sp>
        <p:nvSpPr>
          <p:cNvPr id="30" name="TextBox 29">
            <a:extLst>
              <a:ext uri="{FF2B5EF4-FFF2-40B4-BE49-F238E27FC236}">
                <a16:creationId xmlns:a16="http://schemas.microsoft.com/office/drawing/2014/main" id="{B4249C43-C74D-4274-B7F9-89A43F87C7BB}"/>
              </a:ext>
            </a:extLst>
          </p:cNvPr>
          <p:cNvSpPr txBox="1"/>
          <p:nvPr/>
        </p:nvSpPr>
        <p:spPr>
          <a:xfrm>
            <a:off x="189540" y="4546615"/>
            <a:ext cx="1472310"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And more…</a:t>
            </a:r>
            <a:endParaRPr lang="en-GB" dirty="0">
              <a:latin typeface="+mn-lt"/>
            </a:endParaRPr>
          </a:p>
        </p:txBody>
      </p:sp>
      <p:sp>
        <p:nvSpPr>
          <p:cNvPr id="31" name="TextBox 30">
            <a:extLst>
              <a:ext uri="{FF2B5EF4-FFF2-40B4-BE49-F238E27FC236}">
                <a16:creationId xmlns:a16="http://schemas.microsoft.com/office/drawing/2014/main" id="{AC0D4C99-0A95-4C6E-9341-0B37F8CA2D18}"/>
              </a:ext>
            </a:extLst>
          </p:cNvPr>
          <p:cNvSpPr txBox="1"/>
          <p:nvPr/>
        </p:nvSpPr>
        <p:spPr>
          <a:xfrm>
            <a:off x="732229" y="3945080"/>
            <a:ext cx="1115344"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Demand response and smart grid solutions</a:t>
            </a:r>
            <a:endParaRPr lang="en-GB" dirty="0">
              <a:latin typeface="+mn-lt"/>
            </a:endParaRPr>
          </a:p>
        </p:txBody>
      </p:sp>
      <p:sp>
        <p:nvSpPr>
          <p:cNvPr id="32" name="TextBox 31">
            <a:extLst>
              <a:ext uri="{FF2B5EF4-FFF2-40B4-BE49-F238E27FC236}">
                <a16:creationId xmlns:a16="http://schemas.microsoft.com/office/drawing/2014/main" id="{2CF32DC8-5F92-4C2C-A423-039BC72846FC}"/>
              </a:ext>
            </a:extLst>
          </p:cNvPr>
          <p:cNvSpPr txBox="1"/>
          <p:nvPr/>
        </p:nvSpPr>
        <p:spPr>
          <a:xfrm>
            <a:off x="2442228" y="1968497"/>
            <a:ext cx="1259352" cy="895876"/>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New and adapted transport services and infrastructure (e.g. charging networks, drone delivery)</a:t>
            </a:r>
            <a:endParaRPr lang="en-GB" dirty="0">
              <a:latin typeface="+mn-lt"/>
            </a:endParaRPr>
          </a:p>
        </p:txBody>
      </p:sp>
      <p:sp>
        <p:nvSpPr>
          <p:cNvPr id="33" name="TextBox 32">
            <a:extLst>
              <a:ext uri="{FF2B5EF4-FFF2-40B4-BE49-F238E27FC236}">
                <a16:creationId xmlns:a16="http://schemas.microsoft.com/office/drawing/2014/main" id="{0A05856A-8A06-48A8-AAFF-986EB5EE87F9}"/>
              </a:ext>
            </a:extLst>
          </p:cNvPr>
          <p:cNvSpPr txBox="1"/>
          <p:nvPr/>
        </p:nvSpPr>
        <p:spPr>
          <a:xfrm>
            <a:off x="2438588" y="2984647"/>
            <a:ext cx="1221035"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err="1">
                <a:latin typeface="+mn-lt"/>
              </a:rPr>
              <a:t>Digitalisation</a:t>
            </a:r>
            <a:r>
              <a:rPr lang="en-US" dirty="0">
                <a:latin typeface="+mn-lt"/>
              </a:rPr>
              <a:t> of the transport sector and manufacturing of green mobile assets</a:t>
            </a:r>
            <a:endParaRPr lang="en-GB" dirty="0">
              <a:latin typeface="+mn-lt"/>
            </a:endParaRPr>
          </a:p>
        </p:txBody>
      </p:sp>
      <p:sp>
        <p:nvSpPr>
          <p:cNvPr id="34" name="TextBox 33">
            <a:extLst>
              <a:ext uri="{FF2B5EF4-FFF2-40B4-BE49-F238E27FC236}">
                <a16:creationId xmlns:a16="http://schemas.microsoft.com/office/drawing/2014/main" id="{A354980F-4048-4613-BB33-AAA97EE097AC}"/>
              </a:ext>
            </a:extLst>
          </p:cNvPr>
          <p:cNvSpPr txBox="1"/>
          <p:nvPr/>
        </p:nvSpPr>
        <p:spPr>
          <a:xfrm>
            <a:off x="2462654" y="3945080"/>
            <a:ext cx="1209631" cy="667023"/>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Alternative fuels for HGV, Maritime and Aviation – Green H2 and Methanol</a:t>
            </a:r>
            <a:endParaRPr lang="en-GB" dirty="0">
              <a:latin typeface="+mn-lt"/>
            </a:endParaRPr>
          </a:p>
        </p:txBody>
      </p:sp>
      <p:sp>
        <p:nvSpPr>
          <p:cNvPr id="35" name="Rectangle 34">
            <a:extLst>
              <a:ext uri="{FF2B5EF4-FFF2-40B4-BE49-F238E27FC236}">
                <a16:creationId xmlns:a16="http://schemas.microsoft.com/office/drawing/2014/main" id="{242D5501-D132-4224-B43B-B34478543558}"/>
              </a:ext>
            </a:extLst>
          </p:cNvPr>
          <p:cNvSpPr/>
          <p:nvPr/>
        </p:nvSpPr>
        <p:spPr>
          <a:xfrm>
            <a:off x="3738756" y="4020847"/>
            <a:ext cx="1721421" cy="828179"/>
          </a:xfrm>
          <a:prstGeom prst="rect">
            <a:avLst/>
          </a:prstGeom>
          <a:noFill/>
        </p:spPr>
        <p:txBody>
          <a:bodyPr wrap="square" rtlCol="0" anchor="ctr">
            <a:noAutofit/>
          </a:bodyPr>
          <a:lstStyle/>
          <a:p>
            <a:pPr algn="just">
              <a:buNone/>
            </a:pPr>
            <a:r>
              <a:rPr lang="en-US" sz="900" b="1" dirty="0">
                <a:solidFill>
                  <a:srgbClr val="0051A0"/>
                </a:solidFill>
              </a:rPr>
              <a:t>Key sectors </a:t>
            </a:r>
            <a:r>
              <a:rPr lang="en-US" sz="900" dirty="0">
                <a:solidFill>
                  <a:srgbClr val="0051A0"/>
                </a:solidFill>
              </a:rPr>
              <a:t>include: textiles, plastics, packaging, ICT, batteries, vehicles, construction materials, food, water, critical raw materials, nutrients and energy equipment </a:t>
            </a:r>
          </a:p>
        </p:txBody>
      </p:sp>
      <p:sp>
        <p:nvSpPr>
          <p:cNvPr id="36" name="TextBox 35">
            <a:extLst>
              <a:ext uri="{FF2B5EF4-FFF2-40B4-BE49-F238E27FC236}">
                <a16:creationId xmlns:a16="http://schemas.microsoft.com/office/drawing/2014/main" id="{37E122EB-7F86-4473-969A-14323EB73566}"/>
              </a:ext>
            </a:extLst>
          </p:cNvPr>
          <p:cNvSpPr txBox="1"/>
          <p:nvPr/>
        </p:nvSpPr>
        <p:spPr>
          <a:xfrm>
            <a:off x="1935773" y="4541317"/>
            <a:ext cx="1472310"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And more…</a:t>
            </a:r>
            <a:endParaRPr lang="en-GB" dirty="0">
              <a:latin typeface="+mn-lt"/>
            </a:endParaRPr>
          </a:p>
        </p:txBody>
      </p:sp>
      <p:pic>
        <p:nvPicPr>
          <p:cNvPr id="37" name="Picture 6" descr="Fish Icon in Selman Icons">
            <a:extLst>
              <a:ext uri="{FF2B5EF4-FFF2-40B4-BE49-F238E27FC236}">
                <a16:creationId xmlns:a16="http://schemas.microsoft.com/office/drawing/2014/main" id="{AD794D1F-A7AC-459C-B1DF-A2AF5A734065}"/>
              </a:ext>
            </a:extLst>
          </p:cNvPr>
          <p:cNvPicPr>
            <a:picLocks noChangeAspect="1" noChangeArrowheads="1"/>
          </p:cNvPicPr>
          <p:nvPr/>
        </p:nvPicPr>
        <p:blipFill>
          <a:blip r:embed="rId11"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13457" y="3109198"/>
            <a:ext cx="417920" cy="4179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Forest Icon - Download in Line Style">
            <a:extLst>
              <a:ext uri="{FF2B5EF4-FFF2-40B4-BE49-F238E27FC236}">
                <a16:creationId xmlns:a16="http://schemas.microsoft.com/office/drawing/2014/main" id="{9E3DB7C0-6612-40E4-849D-6AC38B869BBD}"/>
              </a:ext>
            </a:extLst>
          </p:cNvPr>
          <p:cNvPicPr>
            <a:picLocks noChangeAspect="1" noChangeArrowheads="1"/>
          </p:cNvPicPr>
          <p:nvPr/>
        </p:nvPicPr>
        <p:blipFill>
          <a:blip r:embed="rId12"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33458" y="3094718"/>
            <a:ext cx="446881" cy="4468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Farmer icons – The Farm at Eastman's Corner">
            <a:extLst>
              <a:ext uri="{FF2B5EF4-FFF2-40B4-BE49-F238E27FC236}">
                <a16:creationId xmlns:a16="http://schemas.microsoft.com/office/drawing/2014/main" id="{C79176D3-44B6-428A-A531-2E621DE5D3E4}"/>
              </a:ext>
            </a:extLst>
          </p:cNvPr>
          <p:cNvPicPr>
            <a:picLocks noChangeAspect="1" noChangeArrowheads="1"/>
          </p:cNvPicPr>
          <p:nvPr/>
        </p:nvPicPr>
        <p:blipFill>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0961" y="3645445"/>
            <a:ext cx="555538" cy="4114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Food Supply Chain Icon - Download Food Supply Chain Icon 1218390 | Noun  Project">
            <a:extLst>
              <a:ext uri="{FF2B5EF4-FFF2-40B4-BE49-F238E27FC236}">
                <a16:creationId xmlns:a16="http://schemas.microsoft.com/office/drawing/2014/main" id="{3F5AB1D0-6E77-4FE2-A6AC-ABEC80C5039D}"/>
              </a:ext>
            </a:extLst>
          </p:cNvPr>
          <p:cNvPicPr>
            <a:picLocks noChangeAspect="1" noChangeArrowheads="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51687" y="3605598"/>
            <a:ext cx="491164" cy="4911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Plastic Icons - 16,601 free icons">
            <a:extLst>
              <a:ext uri="{FF2B5EF4-FFF2-40B4-BE49-F238E27FC236}">
                <a16:creationId xmlns:a16="http://schemas.microsoft.com/office/drawing/2014/main" id="{236A377B-3781-4C75-8345-7D21C3BFF534}"/>
              </a:ext>
            </a:extLst>
          </p:cNvPr>
          <p:cNvPicPr>
            <a:picLocks noChangeAspect="1" noChangeArrowheads="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69462" y="2936673"/>
            <a:ext cx="371809" cy="3718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4" descr="building construction Icon - Download building construction Icon 3626968 |  Noun Project">
            <a:extLst>
              <a:ext uri="{FF2B5EF4-FFF2-40B4-BE49-F238E27FC236}">
                <a16:creationId xmlns:a16="http://schemas.microsoft.com/office/drawing/2014/main" id="{8C79E5C9-C966-40A8-80AF-677EDBCDE245}"/>
              </a:ext>
            </a:extLst>
          </p:cNvPr>
          <p:cNvPicPr>
            <a:picLocks noChangeAspect="1" noChangeArrowheads="1"/>
          </p:cNvPicPr>
          <p:nvPr/>
        </p:nvPicPr>
        <p:blipFill>
          <a:blip r:embed="rId1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75955" y="3428969"/>
            <a:ext cx="453261" cy="4532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0" descr="Advance your business naturally | Novozymes">
            <a:extLst>
              <a:ext uri="{FF2B5EF4-FFF2-40B4-BE49-F238E27FC236}">
                <a16:creationId xmlns:a16="http://schemas.microsoft.com/office/drawing/2014/main" id="{1596ECC2-4F64-4F89-82DF-FE01205DC56C}"/>
              </a:ext>
            </a:extLst>
          </p:cNvPr>
          <p:cNvPicPr>
            <a:picLocks noChangeAspect="1" noChangeArrowheads="1"/>
          </p:cNvPicPr>
          <p:nvPr/>
        </p:nvPicPr>
        <p:blipFill>
          <a:blip r:embed="rId1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10199" y="2903331"/>
            <a:ext cx="438493" cy="4384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8" descr="Used battery icon simple style Royalty Free Vector Image">
            <a:extLst>
              <a:ext uri="{FF2B5EF4-FFF2-40B4-BE49-F238E27FC236}">
                <a16:creationId xmlns:a16="http://schemas.microsoft.com/office/drawing/2014/main" id="{CC31C2B8-C2F4-47D3-B386-49F00AD028D3}"/>
              </a:ext>
            </a:extLst>
          </p:cNvPr>
          <p:cNvPicPr>
            <a:picLocks noChangeAspect="1" noChangeArrowheads="1"/>
          </p:cNvPicPr>
          <p:nvPr/>
        </p:nvPicPr>
        <p:blipFill rotWithShape="1">
          <a:blip r:embed="rId18"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33936" y="3097048"/>
            <a:ext cx="452878" cy="4422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0" descr="mega-item-2946 - J&amp;D">
            <a:extLst>
              <a:ext uri="{FF2B5EF4-FFF2-40B4-BE49-F238E27FC236}">
                <a16:creationId xmlns:a16="http://schemas.microsoft.com/office/drawing/2014/main" id="{801860DE-DD46-4068-8ACD-C7D9D427612B}"/>
              </a:ext>
            </a:extLst>
          </p:cNvPr>
          <p:cNvPicPr>
            <a:picLocks noChangeAspect="1" noChangeArrowheads="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6894" y="4059969"/>
            <a:ext cx="437245" cy="43724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4" descr="Electronic waste line icon. linear style sign for mobile concept • wall  stickers used, rubbish, mobile | myloview.com">
            <a:extLst>
              <a:ext uri="{FF2B5EF4-FFF2-40B4-BE49-F238E27FC236}">
                <a16:creationId xmlns:a16="http://schemas.microsoft.com/office/drawing/2014/main" id="{1399848B-F2E5-40DD-89C6-247534437EE9}"/>
              </a:ext>
            </a:extLst>
          </p:cNvPr>
          <p:cNvPicPr>
            <a:picLocks noChangeAspect="1" noChangeArrowheads="1"/>
          </p:cNvPicPr>
          <p:nvPr/>
        </p:nvPicPr>
        <p:blipFill>
          <a:blip r:embed="rId20"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29216" y="3302206"/>
            <a:ext cx="706786" cy="70678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6" descr="food waste Icon - Download food waste Icon 2130816 | Noun Project">
            <a:extLst>
              <a:ext uri="{FF2B5EF4-FFF2-40B4-BE49-F238E27FC236}">
                <a16:creationId xmlns:a16="http://schemas.microsoft.com/office/drawing/2014/main" id="{5C2C653D-C719-46EC-80C6-4959B6C4DBB4}"/>
              </a:ext>
            </a:extLst>
          </p:cNvPr>
          <p:cNvPicPr>
            <a:picLocks noChangeAspect="1" noChangeArrowheads="1"/>
          </p:cNvPicPr>
          <p:nvPr/>
        </p:nvPicPr>
        <p:blipFill>
          <a:blip r:embed="rId2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5954" y="2942081"/>
            <a:ext cx="360993" cy="36099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6" descr="CA Hydrogen Stations - Veloz">
            <a:extLst>
              <a:ext uri="{FF2B5EF4-FFF2-40B4-BE49-F238E27FC236}">
                <a16:creationId xmlns:a16="http://schemas.microsoft.com/office/drawing/2014/main" id="{D8E7E437-6FF4-49F3-A9BE-F62C62BC821B}"/>
              </a:ext>
            </a:extLst>
          </p:cNvPr>
          <p:cNvPicPr>
            <a:picLocks noChangeAspect="1" noChangeArrowheads="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4781" y="3821613"/>
            <a:ext cx="710882" cy="71088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0" descr="drone delivery Icon - Download drone delivery Icon 1065270 | Noun Project">
            <a:extLst>
              <a:ext uri="{FF2B5EF4-FFF2-40B4-BE49-F238E27FC236}">
                <a16:creationId xmlns:a16="http://schemas.microsoft.com/office/drawing/2014/main" id="{086391B5-0B3C-41B3-B04A-24698EB4C524}"/>
              </a:ext>
            </a:extLst>
          </p:cNvPr>
          <p:cNvPicPr>
            <a:picLocks noChangeAspect="1" noChangeArrowheads="1"/>
          </p:cNvPicPr>
          <p:nvPr/>
        </p:nvPicPr>
        <p:blipFill>
          <a:blip r:embed="rId2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61459" y="2186291"/>
            <a:ext cx="460289" cy="46028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D542036-C51E-4D12-BDA6-DE1B3F54310E}"/>
              </a:ext>
            </a:extLst>
          </p:cNvPr>
          <p:cNvSpPr txBox="1"/>
          <p:nvPr/>
        </p:nvSpPr>
        <p:spPr>
          <a:xfrm>
            <a:off x="7907041" y="3328295"/>
            <a:ext cx="1148573" cy="702145"/>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Carbon reduction for energy intensive heavy industry</a:t>
            </a:r>
            <a:endParaRPr lang="en-GB" dirty="0">
              <a:latin typeface="+mn-lt"/>
            </a:endParaRPr>
          </a:p>
        </p:txBody>
      </p:sp>
      <p:pic>
        <p:nvPicPr>
          <p:cNvPr id="51" name="Picture 74" descr="Carbon sequestration Images, Stock Photos &amp; Vectors | Shutterstock">
            <a:extLst>
              <a:ext uri="{FF2B5EF4-FFF2-40B4-BE49-F238E27FC236}">
                <a16:creationId xmlns:a16="http://schemas.microsoft.com/office/drawing/2014/main" id="{185802BE-92CA-44D6-A334-2B538A4BD8EE}"/>
              </a:ext>
            </a:extLst>
          </p:cNvPr>
          <p:cNvPicPr>
            <a:picLocks noChangeAspect="1" noChangeArrowheads="1"/>
          </p:cNvPicPr>
          <p:nvPr/>
        </p:nvPicPr>
        <p:blipFill rotWithShape="1">
          <a:blip r:embed="rId2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397019" y="3401924"/>
            <a:ext cx="594767" cy="55488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5D91197E-EE18-4861-BEF1-DE13999D8E76}"/>
              </a:ext>
            </a:extLst>
          </p:cNvPr>
          <p:cNvSpPr txBox="1"/>
          <p:nvPr/>
        </p:nvSpPr>
        <p:spPr>
          <a:xfrm>
            <a:off x="5493570" y="4532495"/>
            <a:ext cx="1472310"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And more…</a:t>
            </a:r>
            <a:endParaRPr lang="en-GB" dirty="0">
              <a:latin typeface="+mn-lt"/>
            </a:endParaRPr>
          </a:p>
        </p:txBody>
      </p:sp>
      <p:sp>
        <p:nvSpPr>
          <p:cNvPr id="53" name="TextBox 52">
            <a:extLst>
              <a:ext uri="{FF2B5EF4-FFF2-40B4-BE49-F238E27FC236}">
                <a16:creationId xmlns:a16="http://schemas.microsoft.com/office/drawing/2014/main" id="{E0510EF9-4850-4C52-84C8-C5DF59EA69BA}"/>
              </a:ext>
            </a:extLst>
          </p:cNvPr>
          <p:cNvSpPr txBox="1"/>
          <p:nvPr/>
        </p:nvSpPr>
        <p:spPr>
          <a:xfrm>
            <a:off x="7308223" y="4551423"/>
            <a:ext cx="1472310" cy="667022"/>
          </a:xfrm>
          <a:prstGeom prst="rect">
            <a:avLst/>
          </a:prstGeom>
          <a:noFill/>
        </p:spPr>
        <p:txBody>
          <a:bodyPr wrap="square" rtlCol="0" anchor="ctr">
            <a:noAutofit/>
          </a:bodyPr>
          <a:lstStyle>
            <a:defPPr>
              <a:defRPr lang="en-US"/>
            </a:defPPr>
            <a:lvl1pPr>
              <a:defRPr sz="900">
                <a:solidFill>
                  <a:srgbClr val="0051A0"/>
                </a:solidFill>
                <a:latin typeface="Futura Lt BT" panose="020B0402020204020303" pitchFamily="34" charset="0"/>
              </a:defRPr>
            </a:lvl1pPr>
          </a:lstStyle>
          <a:p>
            <a:pPr>
              <a:buNone/>
            </a:pPr>
            <a:r>
              <a:rPr lang="en-US" dirty="0">
                <a:latin typeface="+mn-lt"/>
              </a:rPr>
              <a:t>And more…</a:t>
            </a:r>
            <a:endParaRPr lang="en-GB" dirty="0">
              <a:latin typeface="+mn-lt"/>
            </a:endParaRPr>
          </a:p>
        </p:txBody>
      </p:sp>
    </p:spTree>
    <p:extLst>
      <p:ext uri="{BB962C8B-B14F-4D97-AF65-F5344CB8AC3E}">
        <p14:creationId xmlns:p14="http://schemas.microsoft.com/office/powerpoint/2010/main" val="415134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8F9B-CD38-4791-91D7-FD90976876A1}"/>
              </a:ext>
            </a:extLst>
          </p:cNvPr>
          <p:cNvSpPr>
            <a:spLocks noGrp="1"/>
          </p:cNvSpPr>
          <p:nvPr>
            <p:ph type="dt" sz="half" idx="10"/>
          </p:nvPr>
        </p:nvSpPr>
        <p:spPr>
          <a:xfrm>
            <a:off x="7956484" y="6480000"/>
            <a:ext cx="972000" cy="144000"/>
          </a:xfrm>
        </p:spPr>
        <p:txBody>
          <a:bodyPr/>
          <a:lstStyle/>
          <a:p>
            <a:fld id="{183465F1-0524-4ECD-B205-7AC2C28240AA}" type="datetime1">
              <a:rPr lang="fr-LU" smtClean="0"/>
              <a:t>22/11/2023</a:t>
            </a:fld>
            <a:endParaRPr lang="fr-FR"/>
          </a:p>
        </p:txBody>
      </p:sp>
      <p:sp>
        <p:nvSpPr>
          <p:cNvPr id="5" name="Slide Number Placeholder 4">
            <a:extLst>
              <a:ext uri="{FF2B5EF4-FFF2-40B4-BE49-F238E27FC236}">
                <a16:creationId xmlns:a16="http://schemas.microsoft.com/office/drawing/2014/main" id="{1E5C1F85-2F4F-4BE9-8095-A99380307314}"/>
              </a:ext>
            </a:extLst>
          </p:cNvPr>
          <p:cNvSpPr>
            <a:spLocks noGrp="1"/>
          </p:cNvSpPr>
          <p:nvPr>
            <p:ph type="sldNum" sz="quarter" idx="12"/>
          </p:nvPr>
        </p:nvSpPr>
        <p:spPr>
          <a:xfrm>
            <a:off x="6372200" y="6480000"/>
            <a:ext cx="1080000" cy="144000"/>
          </a:xfrm>
        </p:spPr>
        <p:txBody>
          <a:bodyPr/>
          <a:lstStyle/>
          <a:p>
            <a:fld id="{68559C87-4400-0E45-97C7-BDEE4D66133D}" type="slidenum">
              <a:rPr lang="fr-FR" smtClean="0"/>
              <a:t>9</a:t>
            </a:fld>
            <a:endParaRPr lang="fr-FR"/>
          </a:p>
        </p:txBody>
      </p:sp>
      <p:grpSp>
        <p:nvGrpSpPr>
          <p:cNvPr id="6" name="Group 10">
            <a:extLst>
              <a:ext uri="{FF2B5EF4-FFF2-40B4-BE49-F238E27FC236}">
                <a16:creationId xmlns:a16="http://schemas.microsoft.com/office/drawing/2014/main" id="{2E606C00-B14F-483D-87BC-6FE04383A066}"/>
              </a:ext>
            </a:extLst>
          </p:cNvPr>
          <p:cNvGrpSpPr/>
          <p:nvPr/>
        </p:nvGrpSpPr>
        <p:grpSpPr>
          <a:xfrm>
            <a:off x="1" y="690056"/>
            <a:ext cx="4437079" cy="45719"/>
            <a:chOff x="50760" y="5481720"/>
            <a:chExt cx="5806800" cy="0"/>
          </a:xfrm>
          <a:solidFill>
            <a:srgbClr val="00529F"/>
          </a:solidFill>
        </p:grpSpPr>
        <p:sp>
          <p:nvSpPr>
            <p:cNvPr id="7" name="Line 11">
              <a:extLst>
                <a:ext uri="{FF2B5EF4-FFF2-40B4-BE49-F238E27FC236}">
                  <a16:creationId xmlns:a16="http://schemas.microsoft.com/office/drawing/2014/main" id="{AC607C2E-C5FB-41B1-8A1E-8B7F32CFC891}"/>
                </a:ext>
              </a:extLst>
            </p:cNvPr>
            <p:cNvSpPr/>
            <p:nvPr/>
          </p:nvSpPr>
          <p:spPr>
            <a:xfrm>
              <a:off x="50760" y="5481720"/>
              <a:ext cx="4551480" cy="0"/>
            </a:xfrm>
            <a:prstGeom prst="line">
              <a:avLst/>
            </a:prstGeom>
            <a:grpFill/>
            <a:ln w="57240" cap="rnd">
              <a:solidFill>
                <a:srgbClr val="A0E6B3"/>
              </a:solidFill>
            </a:ln>
          </p:spPr>
          <p:style>
            <a:lnRef idx="1">
              <a:schemeClr val="accent1"/>
            </a:lnRef>
            <a:fillRef idx="0">
              <a:schemeClr val="accent1"/>
            </a:fillRef>
            <a:effectRef idx="0">
              <a:schemeClr val="accent1"/>
            </a:effectRef>
            <a:fontRef idx="minor"/>
          </p:style>
        </p:sp>
        <p:sp>
          <p:nvSpPr>
            <p:cNvPr id="8" name="Line 12">
              <a:extLst>
                <a:ext uri="{FF2B5EF4-FFF2-40B4-BE49-F238E27FC236}">
                  <a16:creationId xmlns:a16="http://schemas.microsoft.com/office/drawing/2014/main" id="{AEFBC5D1-6001-4FF9-9331-86C45AB386C2}"/>
                </a:ext>
              </a:extLst>
            </p:cNvPr>
            <p:cNvSpPr/>
            <p:nvPr/>
          </p:nvSpPr>
          <p:spPr>
            <a:xfrm>
              <a:off x="4762440" y="5481720"/>
              <a:ext cx="1095120" cy="0"/>
            </a:xfrm>
            <a:prstGeom prst="line">
              <a:avLst/>
            </a:prstGeom>
            <a:grpFill/>
            <a:ln w="57240" cap="rnd">
              <a:solidFill>
                <a:srgbClr val="C4F3AF"/>
              </a:solidFill>
            </a:ln>
          </p:spPr>
          <p:style>
            <a:lnRef idx="1">
              <a:schemeClr val="accent1"/>
            </a:lnRef>
            <a:fillRef idx="0">
              <a:schemeClr val="accent1"/>
            </a:fillRef>
            <a:effectRef idx="0">
              <a:schemeClr val="accent1"/>
            </a:effectRef>
            <a:fontRef idx="minor"/>
          </p:style>
        </p:sp>
      </p:grpSp>
      <p:sp>
        <p:nvSpPr>
          <p:cNvPr id="9" name="Title 1">
            <a:extLst>
              <a:ext uri="{FF2B5EF4-FFF2-40B4-BE49-F238E27FC236}">
                <a16:creationId xmlns:a16="http://schemas.microsoft.com/office/drawing/2014/main" id="{11EFC1C6-5CF3-4F4C-85F3-ED7C5B9DC39C}"/>
              </a:ext>
            </a:extLst>
          </p:cNvPr>
          <p:cNvSpPr txBox="1">
            <a:spLocks/>
          </p:cNvSpPr>
          <p:nvPr/>
        </p:nvSpPr>
        <p:spPr>
          <a:xfrm>
            <a:off x="235131" y="273687"/>
            <a:ext cx="7843339" cy="1058560"/>
          </a:xfrm>
          <a:prstGeom prst="rect">
            <a:avLst/>
          </a:prstGeom>
        </p:spPr>
        <p:txBody>
          <a:bodyPr/>
          <a:lstStyle>
            <a:lvl1pPr algn="l" defTabSz="685800" rtl="0" eaLnBrk="1" latinLnBrk="0" hangingPunct="1">
              <a:lnSpc>
                <a:spcPct val="90000"/>
              </a:lnSpc>
              <a:spcBef>
                <a:spcPct val="0"/>
              </a:spcBef>
              <a:buNone/>
              <a:defRPr sz="33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stStyle>
          <a:p>
            <a:r>
              <a:rPr lang="en-US" sz="2000" dirty="0">
                <a:solidFill>
                  <a:srgbClr val="015CAB"/>
                </a:solidFill>
              </a:rPr>
              <a:t>Our Venture Debt Product</a:t>
            </a:r>
          </a:p>
        </p:txBody>
      </p:sp>
      <p:sp>
        <p:nvSpPr>
          <p:cNvPr id="10" name="Rectangle 9">
            <a:extLst>
              <a:ext uri="{FF2B5EF4-FFF2-40B4-BE49-F238E27FC236}">
                <a16:creationId xmlns:a16="http://schemas.microsoft.com/office/drawing/2014/main" id="{9F849C07-94C5-4F38-98D8-A8A86E3989AA}"/>
              </a:ext>
            </a:extLst>
          </p:cNvPr>
          <p:cNvSpPr/>
          <p:nvPr/>
        </p:nvSpPr>
        <p:spPr bwMode="auto">
          <a:xfrm>
            <a:off x="1" y="1191068"/>
            <a:ext cx="9144000" cy="2026527"/>
          </a:xfrm>
          <a:prstGeom prst="rect">
            <a:avLst/>
          </a:prstGeom>
          <a:solidFill>
            <a:srgbClr val="A0E6B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5CAB"/>
              </a:solidFill>
              <a:effectLst/>
            </a:endParaRPr>
          </a:p>
        </p:txBody>
      </p:sp>
      <p:sp>
        <p:nvSpPr>
          <p:cNvPr id="11" name="Rectangle 10">
            <a:extLst>
              <a:ext uri="{FF2B5EF4-FFF2-40B4-BE49-F238E27FC236}">
                <a16:creationId xmlns:a16="http://schemas.microsoft.com/office/drawing/2014/main" id="{D42658AB-0DDB-43AE-A47A-480CD5AE3B98}"/>
              </a:ext>
            </a:extLst>
          </p:cNvPr>
          <p:cNvSpPr/>
          <p:nvPr/>
        </p:nvSpPr>
        <p:spPr bwMode="auto">
          <a:xfrm>
            <a:off x="-37412" y="1039695"/>
            <a:ext cx="9181411" cy="80146"/>
          </a:xfrm>
          <a:prstGeom prst="rect">
            <a:avLst/>
          </a:prstGeom>
          <a:solidFill>
            <a:srgbClr val="A0E6B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015CAB"/>
              </a:solidFill>
            </a:endParaRPr>
          </a:p>
        </p:txBody>
      </p:sp>
      <p:sp>
        <p:nvSpPr>
          <p:cNvPr id="12" name="Rectangle 11">
            <a:extLst>
              <a:ext uri="{FF2B5EF4-FFF2-40B4-BE49-F238E27FC236}">
                <a16:creationId xmlns:a16="http://schemas.microsoft.com/office/drawing/2014/main" id="{709F7D37-EE9F-4DEE-9368-09F581F014AC}"/>
              </a:ext>
            </a:extLst>
          </p:cNvPr>
          <p:cNvSpPr/>
          <p:nvPr/>
        </p:nvSpPr>
        <p:spPr bwMode="auto">
          <a:xfrm>
            <a:off x="-37411" y="3315133"/>
            <a:ext cx="9181411" cy="99037"/>
          </a:xfrm>
          <a:prstGeom prst="rect">
            <a:avLst/>
          </a:prstGeom>
          <a:solidFill>
            <a:srgbClr val="A0E6B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5CAB"/>
              </a:solidFill>
              <a:effectLst/>
            </a:endParaRPr>
          </a:p>
        </p:txBody>
      </p:sp>
      <p:sp>
        <p:nvSpPr>
          <p:cNvPr id="13" name="TextBox 12">
            <a:extLst>
              <a:ext uri="{FF2B5EF4-FFF2-40B4-BE49-F238E27FC236}">
                <a16:creationId xmlns:a16="http://schemas.microsoft.com/office/drawing/2014/main" id="{086E74D9-82D5-43EB-8271-5B1CEE279AB3}"/>
              </a:ext>
            </a:extLst>
          </p:cNvPr>
          <p:cNvSpPr txBox="1"/>
          <p:nvPr/>
        </p:nvSpPr>
        <p:spPr>
          <a:xfrm>
            <a:off x="40494" y="1223834"/>
            <a:ext cx="4659421" cy="1989034"/>
          </a:xfrm>
          <a:prstGeom prst="rect">
            <a:avLst/>
          </a:prstGeom>
          <a:noFill/>
        </p:spPr>
        <p:txBody>
          <a:bodyPr wrap="square" rtlCol="0">
            <a:noAutofit/>
          </a:bodyPr>
          <a:lstStyle/>
          <a:p>
            <a:pPr marL="171450" indent="-171450" algn="just">
              <a:spcBef>
                <a:spcPts val="1200"/>
              </a:spcBef>
              <a:buClr>
                <a:srgbClr val="07487E"/>
              </a:buClr>
              <a:buFont typeface="Wingdings" panose="05000000000000000000" pitchFamily="2" charset="2"/>
              <a:buChar char="§"/>
            </a:pPr>
            <a:r>
              <a:rPr lang="en-US" sz="1200" b="1" dirty="0">
                <a:solidFill>
                  <a:srgbClr val="0051A5"/>
                </a:solidFill>
              </a:rPr>
              <a:t>Up-front commitment of the full amount </a:t>
            </a:r>
            <a:r>
              <a:rPr lang="en-US" sz="1200" dirty="0">
                <a:solidFill>
                  <a:srgbClr val="000000"/>
                </a:solidFill>
              </a:rPr>
              <a:t>and gradual disbursements</a:t>
            </a:r>
          </a:p>
          <a:p>
            <a:pPr marL="171450" indent="-171450" algn="just">
              <a:spcBef>
                <a:spcPts val="1200"/>
              </a:spcBef>
              <a:buClr>
                <a:srgbClr val="07487E"/>
              </a:buClr>
              <a:buFont typeface="Wingdings" panose="05000000000000000000" pitchFamily="2" charset="2"/>
              <a:buChar char="§"/>
            </a:pPr>
            <a:r>
              <a:rPr lang="en-US" sz="1200" dirty="0">
                <a:solidFill>
                  <a:srgbClr val="000000"/>
                </a:solidFill>
              </a:rPr>
              <a:t>Subsequent disbursements are subject to business and financial milestones (substantially de-risking tranches 2 and 3 if applicable)</a:t>
            </a:r>
          </a:p>
          <a:p>
            <a:pPr marL="171450" indent="-171450" algn="just">
              <a:spcBef>
                <a:spcPts val="1200"/>
              </a:spcBef>
              <a:buClr>
                <a:srgbClr val="07487E"/>
              </a:buClr>
              <a:buFont typeface="Wingdings" panose="05000000000000000000" pitchFamily="2" charset="2"/>
              <a:buChar char="§"/>
            </a:pPr>
            <a:r>
              <a:rPr lang="en-US" sz="1200" b="1" dirty="0">
                <a:solidFill>
                  <a:srgbClr val="0051A5"/>
                </a:solidFill>
              </a:rPr>
              <a:t>Availability of typically 36 months </a:t>
            </a:r>
            <a:r>
              <a:rPr lang="en-US" sz="1200" dirty="0">
                <a:solidFill>
                  <a:srgbClr val="000000"/>
                </a:solidFill>
              </a:rPr>
              <a:t>to accommodate long term investment plans of technology companies and scale-ups</a:t>
            </a:r>
          </a:p>
          <a:p>
            <a:pPr marL="171450" indent="-171450" algn="just">
              <a:spcBef>
                <a:spcPts val="1200"/>
              </a:spcBef>
              <a:buClr>
                <a:srgbClr val="07487E"/>
              </a:buClr>
              <a:buFont typeface="Wingdings" panose="05000000000000000000" pitchFamily="2" charset="2"/>
              <a:buChar char="§"/>
            </a:pPr>
            <a:r>
              <a:rPr lang="en-US" sz="1200" dirty="0">
                <a:solidFill>
                  <a:srgbClr val="000000"/>
                </a:solidFill>
              </a:rPr>
              <a:t>Large EIB tickets possible (</a:t>
            </a:r>
            <a:r>
              <a:rPr lang="en-US" sz="1200" b="1" dirty="0">
                <a:solidFill>
                  <a:srgbClr val="0051A5"/>
                </a:solidFill>
              </a:rPr>
              <a:t>circa EUR 7.5-50m</a:t>
            </a:r>
            <a:r>
              <a:rPr lang="en-US" sz="1200" dirty="0">
                <a:solidFill>
                  <a:srgbClr val="000000"/>
                </a:solidFill>
              </a:rPr>
              <a:t>) following a co-investment principle (max. 50%)</a:t>
            </a:r>
          </a:p>
          <a:p>
            <a:pPr marL="171450" indent="-171450" algn="just">
              <a:spcBef>
                <a:spcPts val="1200"/>
              </a:spcBef>
              <a:buFont typeface="Wingdings" panose="05000000000000000000" pitchFamily="2" charset="2"/>
              <a:buChar char="§"/>
            </a:pPr>
            <a:endParaRPr lang="en-US" sz="1200" dirty="0">
              <a:solidFill>
                <a:srgbClr val="FF0000"/>
              </a:solidFill>
              <a:latin typeface="Futura Lt BT" panose="020B0402020204020303" pitchFamily="34" charset="0"/>
            </a:endParaRPr>
          </a:p>
        </p:txBody>
      </p:sp>
      <p:grpSp>
        <p:nvGrpSpPr>
          <p:cNvPr id="14" name="Group 13">
            <a:extLst>
              <a:ext uri="{FF2B5EF4-FFF2-40B4-BE49-F238E27FC236}">
                <a16:creationId xmlns:a16="http://schemas.microsoft.com/office/drawing/2014/main" id="{228A026E-FA34-4A61-9F22-50926260C58D}"/>
              </a:ext>
            </a:extLst>
          </p:cNvPr>
          <p:cNvGrpSpPr/>
          <p:nvPr/>
        </p:nvGrpSpPr>
        <p:grpSpPr>
          <a:xfrm>
            <a:off x="674987" y="1226282"/>
            <a:ext cx="8354044" cy="4795079"/>
            <a:chOff x="674987" y="1226282"/>
            <a:chExt cx="8354044" cy="4795079"/>
          </a:xfrm>
        </p:grpSpPr>
        <p:cxnSp>
          <p:nvCxnSpPr>
            <p:cNvPr id="15" name="Straight Arrow Connector 14">
              <a:extLst>
                <a:ext uri="{FF2B5EF4-FFF2-40B4-BE49-F238E27FC236}">
                  <a16:creationId xmlns:a16="http://schemas.microsoft.com/office/drawing/2014/main" id="{ECFD4281-D82F-4B9C-88B8-6C595D316030}"/>
                </a:ext>
              </a:extLst>
            </p:cNvPr>
            <p:cNvCxnSpPr/>
            <p:nvPr/>
          </p:nvCxnSpPr>
          <p:spPr bwMode="auto">
            <a:xfrm>
              <a:off x="1036512" y="5789571"/>
              <a:ext cx="7114215" cy="2720"/>
            </a:xfrm>
            <a:prstGeom prst="straightConnector1">
              <a:avLst/>
            </a:prstGeom>
            <a:solidFill>
              <a:schemeClr val="accent1"/>
            </a:solidFill>
            <a:ln w="22225" cap="flat" cmpd="sng" algn="ctr">
              <a:solidFill>
                <a:schemeClr val="bg1">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Up Arrow 46">
              <a:extLst>
                <a:ext uri="{FF2B5EF4-FFF2-40B4-BE49-F238E27FC236}">
                  <a16:creationId xmlns:a16="http://schemas.microsoft.com/office/drawing/2014/main" id="{D7025141-40B4-4DC4-93A9-EFE33D1F2069}"/>
                </a:ext>
              </a:extLst>
            </p:cNvPr>
            <p:cNvSpPr/>
            <p:nvPr/>
          </p:nvSpPr>
          <p:spPr bwMode="auto">
            <a:xfrm>
              <a:off x="1021969" y="4232464"/>
              <a:ext cx="535661" cy="1552454"/>
            </a:xfrm>
            <a:prstGeom prst="upArrow">
              <a:avLst>
                <a:gd name="adj1" fmla="val 70737"/>
                <a:gd name="adj2" fmla="val 18475"/>
              </a:avLst>
            </a:prstGeom>
            <a:solidFill>
              <a:srgbClr val="C4F3AF"/>
            </a:solid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400">
                <a:solidFill>
                  <a:srgbClr val="015CAB"/>
                </a:solidFill>
              </a:endParaRPr>
            </a:p>
          </p:txBody>
        </p:sp>
        <p:sp>
          <p:nvSpPr>
            <p:cNvPr id="17" name="TextBox 16">
              <a:extLst>
                <a:ext uri="{FF2B5EF4-FFF2-40B4-BE49-F238E27FC236}">
                  <a16:creationId xmlns:a16="http://schemas.microsoft.com/office/drawing/2014/main" id="{A98DD235-91C6-4D28-8190-A860FC15D459}"/>
                </a:ext>
              </a:extLst>
            </p:cNvPr>
            <p:cNvSpPr txBox="1"/>
            <p:nvPr/>
          </p:nvSpPr>
          <p:spPr>
            <a:xfrm rot="16200000">
              <a:off x="774054" y="4770033"/>
              <a:ext cx="1005564" cy="230832"/>
            </a:xfrm>
            <a:prstGeom prst="rect">
              <a:avLst/>
            </a:prstGeom>
            <a:noFill/>
          </p:spPr>
          <p:txBody>
            <a:bodyPr wrap="square" rtlCol="0">
              <a:spAutoFit/>
            </a:bodyPr>
            <a:lstStyle>
              <a:defPPr>
                <a:defRPr lang="en-US"/>
              </a:defPPr>
              <a:lvl1pPr algn="ctr">
                <a:defRPr sz="900">
                  <a:solidFill>
                    <a:schemeClr val="bg1"/>
                  </a:solidFill>
                  <a:latin typeface="Futura Lt BT" panose="020B0402020204020303" pitchFamily="34" charset="0"/>
                </a:defRPr>
              </a:lvl1pPr>
            </a:lstStyle>
            <a:p>
              <a:pPr>
                <a:buNone/>
              </a:pPr>
              <a:r>
                <a:rPr lang="en-US" dirty="0">
                  <a:solidFill>
                    <a:srgbClr val="07487E"/>
                  </a:solidFill>
                  <a:latin typeface="+mn-lt"/>
                </a:rPr>
                <a:t>Commitment</a:t>
              </a:r>
              <a:endParaRPr lang="en-GB" dirty="0">
                <a:solidFill>
                  <a:srgbClr val="07487E"/>
                </a:solidFill>
                <a:latin typeface="+mn-lt"/>
              </a:endParaRPr>
            </a:p>
          </p:txBody>
        </p:sp>
        <p:sp>
          <p:nvSpPr>
            <p:cNvPr id="18" name="TextBox 17">
              <a:extLst>
                <a:ext uri="{FF2B5EF4-FFF2-40B4-BE49-F238E27FC236}">
                  <a16:creationId xmlns:a16="http://schemas.microsoft.com/office/drawing/2014/main" id="{C58A11B1-280D-48CC-96B7-A7A7CA9B69B3}"/>
                </a:ext>
              </a:extLst>
            </p:cNvPr>
            <p:cNvSpPr txBox="1"/>
            <p:nvPr/>
          </p:nvSpPr>
          <p:spPr>
            <a:xfrm rot="16200000">
              <a:off x="-399507" y="4431483"/>
              <a:ext cx="2410598" cy="261610"/>
            </a:xfrm>
            <a:prstGeom prst="rect">
              <a:avLst/>
            </a:prstGeom>
            <a:noFill/>
          </p:spPr>
          <p:txBody>
            <a:bodyPr wrap="square" rtlCol="0">
              <a:spAutoFit/>
            </a:bodyPr>
            <a:lstStyle/>
            <a:p>
              <a:r>
                <a:rPr lang="en-US" sz="1100" dirty="0"/>
                <a:t>Cash flows / cash balance</a:t>
              </a:r>
              <a:endParaRPr lang="en-GB" sz="1100" dirty="0"/>
            </a:p>
          </p:txBody>
        </p:sp>
        <p:sp>
          <p:nvSpPr>
            <p:cNvPr id="19" name="TextBox 18">
              <a:extLst>
                <a:ext uri="{FF2B5EF4-FFF2-40B4-BE49-F238E27FC236}">
                  <a16:creationId xmlns:a16="http://schemas.microsoft.com/office/drawing/2014/main" id="{8FA278ED-2CC2-4D8A-8773-FD26A537D9F8}"/>
                </a:ext>
              </a:extLst>
            </p:cNvPr>
            <p:cNvSpPr txBox="1"/>
            <p:nvPr/>
          </p:nvSpPr>
          <p:spPr>
            <a:xfrm>
              <a:off x="1052742" y="5787898"/>
              <a:ext cx="884452" cy="217465"/>
            </a:xfrm>
            <a:prstGeom prst="rect">
              <a:avLst/>
            </a:prstGeom>
            <a:noFill/>
          </p:spPr>
          <p:txBody>
            <a:bodyPr wrap="square" rtlCol="0">
              <a:spAutoFit/>
            </a:bodyPr>
            <a:lstStyle/>
            <a:p>
              <a:pPr algn="ctr"/>
              <a:r>
                <a:rPr lang="en-US" sz="800" dirty="0"/>
                <a:t>Year 1</a:t>
              </a:r>
              <a:endParaRPr lang="en-GB" sz="800" dirty="0"/>
            </a:p>
          </p:txBody>
        </p:sp>
        <p:cxnSp>
          <p:nvCxnSpPr>
            <p:cNvPr id="20" name="Straight Connector 19">
              <a:extLst>
                <a:ext uri="{FF2B5EF4-FFF2-40B4-BE49-F238E27FC236}">
                  <a16:creationId xmlns:a16="http://schemas.microsoft.com/office/drawing/2014/main" id="{6D8531F8-A64D-44B0-810C-9A8F91DAEC2E}"/>
                </a:ext>
              </a:extLst>
            </p:cNvPr>
            <p:cNvCxnSpPr/>
            <p:nvPr/>
          </p:nvCxnSpPr>
          <p:spPr bwMode="auto">
            <a:xfrm>
              <a:off x="1937447" y="5660527"/>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09692099-07F6-4C70-A668-A49E1E91FB17}"/>
                </a:ext>
              </a:extLst>
            </p:cNvPr>
            <p:cNvCxnSpPr/>
            <p:nvPr/>
          </p:nvCxnSpPr>
          <p:spPr bwMode="auto">
            <a:xfrm>
              <a:off x="2794505" y="5660527"/>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B3B8486-56D0-44CE-86ED-8ED2EED7153C}"/>
                </a:ext>
              </a:extLst>
            </p:cNvPr>
            <p:cNvCxnSpPr/>
            <p:nvPr/>
          </p:nvCxnSpPr>
          <p:spPr bwMode="auto">
            <a:xfrm>
              <a:off x="3651563" y="5660527"/>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90F09BCD-877C-49BB-95DD-B2A990B9A8B5}"/>
                </a:ext>
              </a:extLst>
            </p:cNvPr>
            <p:cNvCxnSpPr/>
            <p:nvPr/>
          </p:nvCxnSpPr>
          <p:spPr bwMode="auto">
            <a:xfrm>
              <a:off x="5365679" y="5642219"/>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066A014B-5D75-4A24-BB40-4003BCBF1B5A}"/>
                </a:ext>
              </a:extLst>
            </p:cNvPr>
            <p:cNvCxnSpPr/>
            <p:nvPr/>
          </p:nvCxnSpPr>
          <p:spPr bwMode="auto">
            <a:xfrm>
              <a:off x="4508621" y="5642219"/>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2E893B37-D808-4C1F-A038-3EED443C115E}"/>
                </a:ext>
              </a:extLst>
            </p:cNvPr>
            <p:cNvCxnSpPr/>
            <p:nvPr/>
          </p:nvCxnSpPr>
          <p:spPr bwMode="auto">
            <a:xfrm>
              <a:off x="6115604" y="5642219"/>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96F5852A-0E6B-4A69-811A-AA47711880D7}"/>
                </a:ext>
              </a:extLst>
            </p:cNvPr>
            <p:cNvCxnSpPr/>
            <p:nvPr/>
          </p:nvCxnSpPr>
          <p:spPr bwMode="auto">
            <a:xfrm>
              <a:off x="6849146" y="5653308"/>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B89D6E0C-0626-46C2-A6EF-E5F33B9A503B}"/>
                </a:ext>
              </a:extLst>
            </p:cNvPr>
            <p:cNvCxnSpPr/>
            <p:nvPr/>
          </p:nvCxnSpPr>
          <p:spPr bwMode="auto">
            <a:xfrm>
              <a:off x="7745356" y="5658503"/>
              <a:ext cx="0" cy="275885"/>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BBBCCD3A-AD00-484C-90C5-E9B7080F3F4F}"/>
                </a:ext>
              </a:extLst>
            </p:cNvPr>
            <p:cNvCxnSpPr/>
            <p:nvPr/>
          </p:nvCxnSpPr>
          <p:spPr bwMode="auto">
            <a:xfrm flipV="1">
              <a:off x="1040058" y="3623894"/>
              <a:ext cx="12684" cy="2171745"/>
            </a:xfrm>
            <a:prstGeom prst="straightConnector1">
              <a:avLst/>
            </a:prstGeom>
            <a:solidFill>
              <a:schemeClr val="accent1"/>
            </a:solidFill>
            <a:ln w="22225" cap="flat" cmpd="sng" algn="ctr">
              <a:solidFill>
                <a:schemeClr val="bg1">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9BEB5F1A-3B88-4749-B13D-00483C9273F3}"/>
                </a:ext>
              </a:extLst>
            </p:cNvPr>
            <p:cNvSpPr txBox="1"/>
            <p:nvPr/>
          </p:nvSpPr>
          <p:spPr>
            <a:xfrm>
              <a:off x="2044581" y="5791041"/>
              <a:ext cx="772694" cy="217465"/>
            </a:xfrm>
            <a:prstGeom prst="rect">
              <a:avLst/>
            </a:prstGeom>
            <a:noFill/>
          </p:spPr>
          <p:txBody>
            <a:bodyPr wrap="square" rtlCol="0">
              <a:spAutoFit/>
            </a:bodyPr>
            <a:lstStyle/>
            <a:p>
              <a:pPr algn="ctr"/>
              <a:r>
                <a:rPr lang="en-US" sz="800" dirty="0"/>
                <a:t>Year 2</a:t>
              </a:r>
              <a:endParaRPr lang="en-GB" sz="800" dirty="0"/>
            </a:p>
          </p:txBody>
        </p:sp>
        <p:sp>
          <p:nvSpPr>
            <p:cNvPr id="30" name="TextBox 29">
              <a:extLst>
                <a:ext uri="{FF2B5EF4-FFF2-40B4-BE49-F238E27FC236}">
                  <a16:creationId xmlns:a16="http://schemas.microsoft.com/office/drawing/2014/main" id="{C8A617B7-7816-4823-85CD-984C6EE68988}"/>
                </a:ext>
              </a:extLst>
            </p:cNvPr>
            <p:cNvSpPr txBox="1"/>
            <p:nvPr/>
          </p:nvSpPr>
          <p:spPr>
            <a:xfrm>
              <a:off x="2809049" y="5791041"/>
              <a:ext cx="842514" cy="217465"/>
            </a:xfrm>
            <a:prstGeom prst="rect">
              <a:avLst/>
            </a:prstGeom>
            <a:noFill/>
          </p:spPr>
          <p:txBody>
            <a:bodyPr wrap="square" rtlCol="0">
              <a:spAutoFit/>
            </a:bodyPr>
            <a:lstStyle/>
            <a:p>
              <a:pPr algn="ctr"/>
              <a:r>
                <a:rPr lang="en-US" sz="800" dirty="0"/>
                <a:t>Year 3</a:t>
              </a:r>
              <a:endParaRPr lang="en-GB" sz="800" dirty="0"/>
            </a:p>
          </p:txBody>
        </p:sp>
        <p:sp>
          <p:nvSpPr>
            <p:cNvPr id="31" name="TextBox 30">
              <a:extLst>
                <a:ext uri="{FF2B5EF4-FFF2-40B4-BE49-F238E27FC236}">
                  <a16:creationId xmlns:a16="http://schemas.microsoft.com/office/drawing/2014/main" id="{C5B8FB49-A293-417E-897C-DED6E44B9365}"/>
                </a:ext>
              </a:extLst>
            </p:cNvPr>
            <p:cNvSpPr txBox="1"/>
            <p:nvPr/>
          </p:nvSpPr>
          <p:spPr>
            <a:xfrm>
              <a:off x="3651563" y="5791633"/>
              <a:ext cx="857058" cy="217465"/>
            </a:xfrm>
            <a:prstGeom prst="rect">
              <a:avLst/>
            </a:prstGeom>
            <a:noFill/>
          </p:spPr>
          <p:txBody>
            <a:bodyPr wrap="square" rtlCol="0">
              <a:spAutoFit/>
            </a:bodyPr>
            <a:lstStyle/>
            <a:p>
              <a:pPr algn="ctr"/>
              <a:r>
                <a:rPr lang="en-US" sz="800" dirty="0"/>
                <a:t>Year 4</a:t>
              </a:r>
              <a:endParaRPr lang="en-GB" sz="800" dirty="0"/>
            </a:p>
          </p:txBody>
        </p:sp>
        <p:sp>
          <p:nvSpPr>
            <p:cNvPr id="32" name="TextBox 31">
              <a:extLst>
                <a:ext uri="{FF2B5EF4-FFF2-40B4-BE49-F238E27FC236}">
                  <a16:creationId xmlns:a16="http://schemas.microsoft.com/office/drawing/2014/main" id="{0AEE2ED8-F18D-4A42-B624-7B84DFB9CBEC}"/>
                </a:ext>
              </a:extLst>
            </p:cNvPr>
            <p:cNvSpPr txBox="1"/>
            <p:nvPr/>
          </p:nvSpPr>
          <p:spPr>
            <a:xfrm>
              <a:off x="4508368" y="5791041"/>
              <a:ext cx="844284" cy="217465"/>
            </a:xfrm>
            <a:prstGeom prst="rect">
              <a:avLst/>
            </a:prstGeom>
            <a:noFill/>
          </p:spPr>
          <p:txBody>
            <a:bodyPr wrap="square" rtlCol="0">
              <a:spAutoFit/>
            </a:bodyPr>
            <a:lstStyle/>
            <a:p>
              <a:pPr algn="ctr"/>
              <a:r>
                <a:rPr lang="en-US" sz="800" dirty="0"/>
                <a:t>Year 5</a:t>
              </a:r>
              <a:endParaRPr lang="en-GB" sz="800" dirty="0"/>
            </a:p>
          </p:txBody>
        </p:sp>
        <p:sp>
          <p:nvSpPr>
            <p:cNvPr id="33" name="TextBox 32">
              <a:extLst>
                <a:ext uri="{FF2B5EF4-FFF2-40B4-BE49-F238E27FC236}">
                  <a16:creationId xmlns:a16="http://schemas.microsoft.com/office/drawing/2014/main" id="{8ADC41BD-B667-434B-B1AB-A2F08406A6BF}"/>
                </a:ext>
              </a:extLst>
            </p:cNvPr>
            <p:cNvSpPr txBox="1"/>
            <p:nvPr/>
          </p:nvSpPr>
          <p:spPr>
            <a:xfrm>
              <a:off x="5365933" y="5797567"/>
              <a:ext cx="772694" cy="217465"/>
            </a:xfrm>
            <a:prstGeom prst="rect">
              <a:avLst/>
            </a:prstGeom>
            <a:noFill/>
          </p:spPr>
          <p:txBody>
            <a:bodyPr wrap="square" rtlCol="0">
              <a:spAutoFit/>
            </a:bodyPr>
            <a:lstStyle/>
            <a:p>
              <a:pPr algn="ctr"/>
              <a:r>
                <a:rPr lang="en-US" sz="800" dirty="0"/>
                <a:t>Year 6</a:t>
              </a:r>
              <a:endParaRPr lang="en-GB" sz="800" dirty="0"/>
            </a:p>
          </p:txBody>
        </p:sp>
        <p:sp>
          <p:nvSpPr>
            <p:cNvPr id="34" name="TextBox 33">
              <a:extLst>
                <a:ext uri="{FF2B5EF4-FFF2-40B4-BE49-F238E27FC236}">
                  <a16:creationId xmlns:a16="http://schemas.microsoft.com/office/drawing/2014/main" id="{B9E35171-322A-4506-8D62-CDC97FDA2662}"/>
                </a:ext>
              </a:extLst>
            </p:cNvPr>
            <p:cNvSpPr txBox="1"/>
            <p:nvPr/>
          </p:nvSpPr>
          <p:spPr>
            <a:xfrm>
              <a:off x="6128848" y="5790930"/>
              <a:ext cx="772694" cy="217465"/>
            </a:xfrm>
            <a:prstGeom prst="rect">
              <a:avLst/>
            </a:prstGeom>
            <a:noFill/>
          </p:spPr>
          <p:txBody>
            <a:bodyPr wrap="square" rtlCol="0">
              <a:spAutoFit/>
            </a:bodyPr>
            <a:lstStyle/>
            <a:p>
              <a:pPr algn="ctr"/>
              <a:r>
                <a:rPr lang="en-US" sz="800" dirty="0"/>
                <a:t>Year 7</a:t>
              </a:r>
              <a:endParaRPr lang="en-GB" sz="800" dirty="0"/>
            </a:p>
          </p:txBody>
        </p:sp>
        <p:sp>
          <p:nvSpPr>
            <p:cNvPr id="35" name="TextBox 34">
              <a:extLst>
                <a:ext uri="{FF2B5EF4-FFF2-40B4-BE49-F238E27FC236}">
                  <a16:creationId xmlns:a16="http://schemas.microsoft.com/office/drawing/2014/main" id="{FBAC1892-36A0-413A-BEF8-1AAFFF95EE04}"/>
                </a:ext>
              </a:extLst>
            </p:cNvPr>
            <p:cNvSpPr txBox="1"/>
            <p:nvPr/>
          </p:nvSpPr>
          <p:spPr>
            <a:xfrm>
              <a:off x="6857438" y="5803896"/>
              <a:ext cx="887918" cy="217465"/>
            </a:xfrm>
            <a:prstGeom prst="rect">
              <a:avLst/>
            </a:prstGeom>
            <a:noFill/>
          </p:spPr>
          <p:txBody>
            <a:bodyPr wrap="square" rtlCol="0">
              <a:spAutoFit/>
            </a:bodyPr>
            <a:lstStyle/>
            <a:p>
              <a:pPr algn="ctr"/>
              <a:r>
                <a:rPr lang="en-US" sz="800" dirty="0"/>
                <a:t>Year 8</a:t>
              </a:r>
              <a:endParaRPr lang="en-GB" sz="800" dirty="0"/>
            </a:p>
          </p:txBody>
        </p:sp>
        <p:sp>
          <p:nvSpPr>
            <p:cNvPr id="36" name="Up Arrow 66">
              <a:extLst>
                <a:ext uri="{FF2B5EF4-FFF2-40B4-BE49-F238E27FC236}">
                  <a16:creationId xmlns:a16="http://schemas.microsoft.com/office/drawing/2014/main" id="{B88D0BA0-7B3B-4189-9AC3-3EE7C94A3D86}"/>
                </a:ext>
              </a:extLst>
            </p:cNvPr>
            <p:cNvSpPr/>
            <p:nvPr/>
          </p:nvSpPr>
          <p:spPr bwMode="auto">
            <a:xfrm>
              <a:off x="1423948" y="5014092"/>
              <a:ext cx="535661" cy="762519"/>
            </a:xfrm>
            <a:prstGeom prst="upArrow">
              <a:avLst>
                <a:gd name="adj1" fmla="val 70737"/>
                <a:gd name="adj2" fmla="val 18475"/>
              </a:avLst>
            </a:prstGeom>
            <a:solidFill>
              <a:srgbClr val="A0E6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400">
                <a:solidFill>
                  <a:srgbClr val="07487E"/>
                </a:solidFill>
              </a:endParaRPr>
            </a:p>
          </p:txBody>
        </p:sp>
        <p:sp>
          <p:nvSpPr>
            <p:cNvPr id="37" name="TextBox 36">
              <a:extLst>
                <a:ext uri="{FF2B5EF4-FFF2-40B4-BE49-F238E27FC236}">
                  <a16:creationId xmlns:a16="http://schemas.microsoft.com/office/drawing/2014/main" id="{4CD91734-859D-4BDE-ABC0-928C11EABBD1}"/>
                </a:ext>
              </a:extLst>
            </p:cNvPr>
            <p:cNvSpPr txBox="1"/>
            <p:nvPr/>
          </p:nvSpPr>
          <p:spPr>
            <a:xfrm rot="16200000">
              <a:off x="1229169" y="5288854"/>
              <a:ext cx="935823" cy="230832"/>
            </a:xfrm>
            <a:prstGeom prst="rect">
              <a:avLst/>
            </a:prstGeom>
            <a:noFill/>
          </p:spPr>
          <p:txBody>
            <a:bodyPr wrap="square" rtlCol="0">
              <a:spAutoFit/>
            </a:bodyPr>
            <a:lstStyle/>
            <a:p>
              <a:pPr algn="ctr">
                <a:buNone/>
              </a:pPr>
              <a:r>
                <a:rPr lang="en-US" sz="900" dirty="0">
                  <a:solidFill>
                    <a:srgbClr val="07487E"/>
                  </a:solidFill>
                </a:rPr>
                <a:t>Disbursement</a:t>
              </a:r>
              <a:endParaRPr lang="en-GB" sz="900" dirty="0">
                <a:solidFill>
                  <a:srgbClr val="07487E"/>
                </a:solidFill>
              </a:endParaRPr>
            </a:p>
          </p:txBody>
        </p:sp>
        <p:sp>
          <p:nvSpPr>
            <p:cNvPr id="38" name="Up Arrow 68">
              <a:extLst>
                <a:ext uri="{FF2B5EF4-FFF2-40B4-BE49-F238E27FC236}">
                  <a16:creationId xmlns:a16="http://schemas.microsoft.com/office/drawing/2014/main" id="{380F9D3E-F0AB-4500-94BA-EB228A5FA745}"/>
                </a:ext>
              </a:extLst>
            </p:cNvPr>
            <p:cNvSpPr/>
            <p:nvPr/>
          </p:nvSpPr>
          <p:spPr bwMode="auto">
            <a:xfrm>
              <a:off x="2479017" y="4232793"/>
              <a:ext cx="535661" cy="762519"/>
            </a:xfrm>
            <a:prstGeom prst="upArrow">
              <a:avLst>
                <a:gd name="adj1" fmla="val 70737"/>
                <a:gd name="adj2" fmla="val 18475"/>
              </a:avLst>
            </a:prstGeom>
            <a:solidFill>
              <a:srgbClr val="A0E6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400">
                <a:solidFill>
                  <a:srgbClr val="015CAB"/>
                </a:solidFill>
              </a:endParaRPr>
            </a:p>
          </p:txBody>
        </p:sp>
        <p:sp>
          <p:nvSpPr>
            <p:cNvPr id="39" name="Up Arrow 69">
              <a:extLst>
                <a:ext uri="{FF2B5EF4-FFF2-40B4-BE49-F238E27FC236}">
                  <a16:creationId xmlns:a16="http://schemas.microsoft.com/office/drawing/2014/main" id="{FF008B62-DC19-4274-9009-D128171032E0}"/>
                </a:ext>
              </a:extLst>
            </p:cNvPr>
            <p:cNvSpPr/>
            <p:nvPr/>
          </p:nvSpPr>
          <p:spPr bwMode="auto">
            <a:xfrm rot="10800000">
              <a:off x="6684325" y="4197590"/>
              <a:ext cx="535661" cy="762519"/>
            </a:xfrm>
            <a:prstGeom prst="upArrow">
              <a:avLst>
                <a:gd name="adj1" fmla="val 70737"/>
                <a:gd name="adj2" fmla="val 18475"/>
              </a:avLst>
            </a:prstGeom>
            <a:solidFill>
              <a:srgbClr val="074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400">
                <a:solidFill>
                  <a:srgbClr val="015CAB"/>
                </a:solidFill>
              </a:endParaRPr>
            </a:p>
          </p:txBody>
        </p:sp>
        <p:sp>
          <p:nvSpPr>
            <p:cNvPr id="40" name="TextBox 39">
              <a:extLst>
                <a:ext uri="{FF2B5EF4-FFF2-40B4-BE49-F238E27FC236}">
                  <a16:creationId xmlns:a16="http://schemas.microsoft.com/office/drawing/2014/main" id="{31E865BB-ABA4-4C46-86BD-70001317A27A}"/>
                </a:ext>
              </a:extLst>
            </p:cNvPr>
            <p:cNvSpPr txBox="1"/>
            <p:nvPr/>
          </p:nvSpPr>
          <p:spPr>
            <a:xfrm rot="16200000">
              <a:off x="2264393" y="4493042"/>
              <a:ext cx="935823" cy="230832"/>
            </a:xfrm>
            <a:prstGeom prst="rect">
              <a:avLst/>
            </a:prstGeom>
            <a:noFill/>
          </p:spPr>
          <p:txBody>
            <a:bodyPr wrap="square" rtlCol="0">
              <a:spAutoFit/>
            </a:bodyPr>
            <a:lstStyle/>
            <a:p>
              <a:pPr algn="ctr">
                <a:buNone/>
              </a:pPr>
              <a:r>
                <a:rPr lang="en-US" sz="900" dirty="0">
                  <a:solidFill>
                    <a:srgbClr val="07487E"/>
                  </a:solidFill>
                </a:rPr>
                <a:t>Disbursement</a:t>
              </a:r>
              <a:endParaRPr lang="en-GB" sz="900" dirty="0">
                <a:solidFill>
                  <a:srgbClr val="07487E"/>
                </a:solidFill>
              </a:endParaRPr>
            </a:p>
          </p:txBody>
        </p:sp>
        <p:sp>
          <p:nvSpPr>
            <p:cNvPr id="41" name="TextBox 40">
              <a:extLst>
                <a:ext uri="{FF2B5EF4-FFF2-40B4-BE49-F238E27FC236}">
                  <a16:creationId xmlns:a16="http://schemas.microsoft.com/office/drawing/2014/main" id="{E90BB017-7295-4503-B23D-572C10F2B3D9}"/>
                </a:ext>
              </a:extLst>
            </p:cNvPr>
            <p:cNvSpPr txBox="1"/>
            <p:nvPr/>
          </p:nvSpPr>
          <p:spPr>
            <a:xfrm rot="16200000">
              <a:off x="6465538" y="4429586"/>
              <a:ext cx="935823" cy="230832"/>
            </a:xfrm>
            <a:prstGeom prst="rect">
              <a:avLst/>
            </a:prstGeom>
            <a:noFill/>
          </p:spPr>
          <p:txBody>
            <a:bodyPr wrap="square" rtlCol="0">
              <a:spAutoFit/>
            </a:bodyPr>
            <a:lstStyle/>
            <a:p>
              <a:pPr algn="ctr"/>
              <a:r>
                <a:rPr lang="en-US" sz="900" dirty="0">
                  <a:solidFill>
                    <a:schemeClr val="bg1"/>
                  </a:solidFill>
                </a:rPr>
                <a:t>Repayment</a:t>
              </a:r>
              <a:endParaRPr lang="en-GB" sz="900" dirty="0">
                <a:solidFill>
                  <a:schemeClr val="bg1"/>
                </a:solidFill>
              </a:endParaRPr>
            </a:p>
          </p:txBody>
        </p:sp>
        <p:sp>
          <p:nvSpPr>
            <p:cNvPr id="42" name="TextBox 41">
              <a:extLst>
                <a:ext uri="{FF2B5EF4-FFF2-40B4-BE49-F238E27FC236}">
                  <a16:creationId xmlns:a16="http://schemas.microsoft.com/office/drawing/2014/main" id="{404C9EB3-B5E2-4CC0-9C33-00B0F71BEE2A}"/>
                </a:ext>
              </a:extLst>
            </p:cNvPr>
            <p:cNvSpPr txBox="1"/>
            <p:nvPr/>
          </p:nvSpPr>
          <p:spPr>
            <a:xfrm>
              <a:off x="4926931" y="1226282"/>
              <a:ext cx="4102100" cy="2033728"/>
            </a:xfrm>
            <a:prstGeom prst="rect">
              <a:avLst/>
            </a:prstGeom>
            <a:noFill/>
          </p:spPr>
          <p:txBody>
            <a:bodyPr wrap="square" rtlCol="0">
              <a:noAutofit/>
            </a:bodyPr>
            <a:lstStyle/>
            <a:p>
              <a:pPr marL="171450" indent="-171450" algn="just">
                <a:spcBef>
                  <a:spcPts val="1200"/>
                </a:spcBef>
                <a:buClr>
                  <a:srgbClr val="07487E"/>
                </a:buClr>
                <a:buFont typeface="Wingdings" panose="05000000000000000000" pitchFamily="2" charset="2"/>
                <a:buChar char="§"/>
              </a:pPr>
              <a:r>
                <a:rPr lang="en-US" sz="1200" dirty="0">
                  <a:solidFill>
                    <a:srgbClr val="000000"/>
                  </a:solidFill>
                </a:rPr>
                <a:t>Bullet structure to facilitate repayment based on an exit (or amortising structure if preferred) </a:t>
              </a:r>
            </a:p>
            <a:p>
              <a:pPr marL="171450" indent="-171450" algn="just">
                <a:spcBef>
                  <a:spcPts val="1200"/>
                </a:spcBef>
                <a:buClr>
                  <a:srgbClr val="07487E"/>
                </a:buClr>
                <a:buFont typeface="Wingdings" panose="05000000000000000000" pitchFamily="2" charset="2"/>
                <a:buChar char="§"/>
              </a:pPr>
              <a:r>
                <a:rPr lang="en-US" sz="1200" b="1" dirty="0">
                  <a:solidFill>
                    <a:srgbClr val="0051A5"/>
                  </a:solidFill>
                </a:rPr>
                <a:t>Maturity to accommodate time to full profitability</a:t>
              </a:r>
            </a:p>
            <a:p>
              <a:pPr marL="171450" indent="-171450" algn="just">
                <a:spcBef>
                  <a:spcPts val="1200"/>
                </a:spcBef>
                <a:buClr>
                  <a:srgbClr val="07487E"/>
                </a:buClr>
                <a:buFont typeface="Wingdings" panose="05000000000000000000" pitchFamily="2" charset="2"/>
                <a:buChar char="§"/>
              </a:pPr>
              <a:r>
                <a:rPr lang="en-US" sz="1200" dirty="0">
                  <a:solidFill>
                    <a:srgbClr val="000000"/>
                  </a:solidFill>
                </a:rPr>
                <a:t>Remuneration may include warrants, interest, PIK, royalties or other, alone or in combination</a:t>
              </a:r>
            </a:p>
            <a:p>
              <a:pPr marL="171450" indent="-171450" algn="just">
                <a:spcBef>
                  <a:spcPts val="1200"/>
                </a:spcBef>
                <a:buClr>
                  <a:srgbClr val="07487E"/>
                </a:buClr>
                <a:buFont typeface="Wingdings" panose="05000000000000000000" pitchFamily="2" charset="2"/>
                <a:buChar char="§"/>
              </a:pPr>
              <a:r>
                <a:rPr lang="en-US" sz="1200" b="1" dirty="0">
                  <a:solidFill>
                    <a:srgbClr val="0051A5"/>
                  </a:solidFill>
                </a:rPr>
                <a:t>Limited security </a:t>
              </a:r>
              <a:r>
                <a:rPr lang="en-US" sz="1200" dirty="0">
                  <a:solidFill>
                    <a:srgbClr val="000000"/>
                  </a:solidFill>
                </a:rPr>
                <a:t>package</a:t>
              </a:r>
            </a:p>
          </p:txBody>
        </p:sp>
        <p:sp>
          <p:nvSpPr>
            <p:cNvPr id="43" name="Up Arrow 73">
              <a:extLst>
                <a:ext uri="{FF2B5EF4-FFF2-40B4-BE49-F238E27FC236}">
                  <a16:creationId xmlns:a16="http://schemas.microsoft.com/office/drawing/2014/main" id="{39743AB0-97AC-4E68-BEE7-71C3D0E0D6F7}"/>
                </a:ext>
              </a:extLst>
            </p:cNvPr>
            <p:cNvSpPr/>
            <p:nvPr/>
          </p:nvSpPr>
          <p:spPr bwMode="auto">
            <a:xfrm rot="10800000">
              <a:off x="5692569" y="5034821"/>
              <a:ext cx="535661" cy="762519"/>
            </a:xfrm>
            <a:prstGeom prst="upArrow">
              <a:avLst>
                <a:gd name="adj1" fmla="val 70737"/>
                <a:gd name="adj2" fmla="val 18475"/>
              </a:avLst>
            </a:prstGeom>
            <a:solidFill>
              <a:srgbClr val="074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400">
                <a:solidFill>
                  <a:srgbClr val="015CAB"/>
                </a:solidFill>
              </a:endParaRPr>
            </a:p>
          </p:txBody>
        </p:sp>
        <p:sp>
          <p:nvSpPr>
            <p:cNvPr id="44" name="TextBox 43">
              <a:extLst>
                <a:ext uri="{FF2B5EF4-FFF2-40B4-BE49-F238E27FC236}">
                  <a16:creationId xmlns:a16="http://schemas.microsoft.com/office/drawing/2014/main" id="{6F39F075-A34A-48E8-80AE-ED0E3DFDE9FF}"/>
                </a:ext>
              </a:extLst>
            </p:cNvPr>
            <p:cNvSpPr txBox="1"/>
            <p:nvPr/>
          </p:nvSpPr>
          <p:spPr>
            <a:xfrm rot="16200000">
              <a:off x="5474936" y="5294012"/>
              <a:ext cx="935823" cy="230832"/>
            </a:xfrm>
            <a:prstGeom prst="rect">
              <a:avLst/>
            </a:prstGeom>
            <a:noFill/>
          </p:spPr>
          <p:txBody>
            <a:bodyPr wrap="square" rtlCol="0">
              <a:spAutoFit/>
            </a:bodyPr>
            <a:lstStyle/>
            <a:p>
              <a:pPr algn="ctr"/>
              <a:r>
                <a:rPr lang="en-US" sz="900" dirty="0">
                  <a:solidFill>
                    <a:schemeClr val="bg1"/>
                  </a:solidFill>
                </a:rPr>
                <a:t>Repayment</a:t>
              </a:r>
              <a:endParaRPr lang="en-GB" sz="900" dirty="0">
                <a:solidFill>
                  <a:schemeClr val="bg1"/>
                </a:solidFill>
              </a:endParaRPr>
            </a:p>
          </p:txBody>
        </p:sp>
        <p:sp>
          <p:nvSpPr>
            <p:cNvPr id="45" name="Freeform 75">
              <a:extLst>
                <a:ext uri="{FF2B5EF4-FFF2-40B4-BE49-F238E27FC236}">
                  <a16:creationId xmlns:a16="http://schemas.microsoft.com/office/drawing/2014/main" id="{7FC79C79-ECD3-4A7C-A8BB-C8E5056DB4D5}"/>
                </a:ext>
              </a:extLst>
            </p:cNvPr>
            <p:cNvSpPr/>
            <p:nvPr/>
          </p:nvSpPr>
          <p:spPr bwMode="auto">
            <a:xfrm>
              <a:off x="1145854" y="2625387"/>
              <a:ext cx="6967608" cy="2963913"/>
            </a:xfrm>
            <a:custGeom>
              <a:avLst/>
              <a:gdLst>
                <a:gd name="connsiteX0" fmla="*/ 0 w 4887580"/>
                <a:gd name="connsiteY0" fmla="*/ 1703675 h 1703675"/>
                <a:gd name="connsiteX1" fmla="*/ 323850 w 4887580"/>
                <a:gd name="connsiteY1" fmla="*/ 1179800 h 1703675"/>
                <a:gd name="connsiteX2" fmla="*/ 647700 w 4887580"/>
                <a:gd name="connsiteY2" fmla="*/ 1322675 h 1703675"/>
                <a:gd name="connsiteX3" fmla="*/ 981075 w 4887580"/>
                <a:gd name="connsiteY3" fmla="*/ 665450 h 1703675"/>
                <a:gd name="connsiteX4" fmla="*/ 1343025 w 4887580"/>
                <a:gd name="connsiteY4" fmla="*/ 779750 h 1703675"/>
                <a:gd name="connsiteX5" fmla="*/ 1781175 w 4887580"/>
                <a:gd name="connsiteY5" fmla="*/ 55850 h 1703675"/>
                <a:gd name="connsiteX6" fmla="*/ 2686050 w 4887580"/>
                <a:gd name="connsiteY6" fmla="*/ 741650 h 1703675"/>
                <a:gd name="connsiteX7" fmla="*/ 3409950 w 4887580"/>
                <a:gd name="connsiteY7" fmla="*/ 798800 h 1703675"/>
                <a:gd name="connsiteX8" fmla="*/ 4695825 w 4887580"/>
                <a:gd name="connsiteY8" fmla="*/ 113000 h 1703675"/>
                <a:gd name="connsiteX9" fmla="*/ 4857750 w 4887580"/>
                <a:gd name="connsiteY9" fmla="*/ 8225 h 1703675"/>
                <a:gd name="connsiteX0" fmla="*/ 0 w 4892797"/>
                <a:gd name="connsiteY0" fmla="*/ 2117128 h 2117128"/>
                <a:gd name="connsiteX1" fmla="*/ 323850 w 4892797"/>
                <a:gd name="connsiteY1" fmla="*/ 1593253 h 2117128"/>
                <a:gd name="connsiteX2" fmla="*/ 647700 w 4892797"/>
                <a:gd name="connsiteY2" fmla="*/ 1736128 h 2117128"/>
                <a:gd name="connsiteX3" fmla="*/ 981075 w 4892797"/>
                <a:gd name="connsiteY3" fmla="*/ 1078903 h 2117128"/>
                <a:gd name="connsiteX4" fmla="*/ 1343025 w 4892797"/>
                <a:gd name="connsiteY4" fmla="*/ 1193203 h 2117128"/>
                <a:gd name="connsiteX5" fmla="*/ 1781175 w 4892797"/>
                <a:gd name="connsiteY5" fmla="*/ 469303 h 2117128"/>
                <a:gd name="connsiteX6" fmla="*/ 2686050 w 4892797"/>
                <a:gd name="connsiteY6" fmla="*/ 1155103 h 2117128"/>
                <a:gd name="connsiteX7" fmla="*/ 3409950 w 4892797"/>
                <a:gd name="connsiteY7" fmla="*/ 1212253 h 2117128"/>
                <a:gd name="connsiteX8" fmla="*/ 4695825 w 4892797"/>
                <a:gd name="connsiteY8" fmla="*/ 526453 h 2117128"/>
                <a:gd name="connsiteX9" fmla="*/ 4865266 w 4892797"/>
                <a:gd name="connsiteY9" fmla="*/ 327 h 2117128"/>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781175 w 4870144"/>
                <a:gd name="connsiteY5" fmla="*/ 469281 h 2117106"/>
                <a:gd name="connsiteX6" fmla="*/ 2686050 w 4870144"/>
                <a:gd name="connsiteY6" fmla="*/ 1155081 h 2117106"/>
                <a:gd name="connsiteX7" fmla="*/ 3409950 w 4870144"/>
                <a:gd name="connsiteY7" fmla="*/ 1212231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871370 w 4870144"/>
                <a:gd name="connsiteY5" fmla="*/ 922231 h 2117106"/>
                <a:gd name="connsiteX6" fmla="*/ 2686050 w 4870144"/>
                <a:gd name="connsiteY6" fmla="*/ 1155081 h 2117106"/>
                <a:gd name="connsiteX7" fmla="*/ 3409950 w 4870144"/>
                <a:gd name="connsiteY7" fmla="*/ 1212231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969081 w 4870144"/>
                <a:gd name="connsiteY5" fmla="*/ 880097 h 2117106"/>
                <a:gd name="connsiteX6" fmla="*/ 2686050 w 4870144"/>
                <a:gd name="connsiteY6" fmla="*/ 1155081 h 2117106"/>
                <a:gd name="connsiteX7" fmla="*/ 3409950 w 4870144"/>
                <a:gd name="connsiteY7" fmla="*/ 1212231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969081 w 4870144"/>
                <a:gd name="connsiteY5" fmla="*/ 880097 h 2117106"/>
                <a:gd name="connsiteX6" fmla="*/ 2686050 w 4870144"/>
                <a:gd name="connsiteY6" fmla="*/ 1155081 h 2117106"/>
                <a:gd name="connsiteX7" fmla="*/ 3409950 w 4870144"/>
                <a:gd name="connsiteY7" fmla="*/ 1149029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969081 w 4870144"/>
                <a:gd name="connsiteY5" fmla="*/ 880097 h 2117106"/>
                <a:gd name="connsiteX6" fmla="*/ 2671018 w 4870144"/>
                <a:gd name="connsiteY6" fmla="*/ 1102412 h 2117106"/>
                <a:gd name="connsiteX7" fmla="*/ 3409950 w 4870144"/>
                <a:gd name="connsiteY7" fmla="*/ 1149029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969081 w 4870144"/>
                <a:gd name="connsiteY5" fmla="*/ 880097 h 2117106"/>
                <a:gd name="connsiteX6" fmla="*/ 2671018 w 4870144"/>
                <a:gd name="connsiteY6" fmla="*/ 1102412 h 2117106"/>
                <a:gd name="connsiteX7" fmla="*/ 3913538 w 4870144"/>
                <a:gd name="connsiteY7" fmla="*/ 1085827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1969081 w 4870144"/>
                <a:gd name="connsiteY5" fmla="*/ 880097 h 2117106"/>
                <a:gd name="connsiteX6" fmla="*/ 3445190 w 4870144"/>
                <a:gd name="connsiteY6" fmla="*/ 1007608 h 2117106"/>
                <a:gd name="connsiteX7" fmla="*/ 3913538 w 4870144"/>
                <a:gd name="connsiteY7" fmla="*/ 1085827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728222 w 4870144"/>
                <a:gd name="connsiteY5" fmla="*/ 1259311 h 2117106"/>
                <a:gd name="connsiteX6" fmla="*/ 3445190 w 4870144"/>
                <a:gd name="connsiteY6" fmla="*/ 1007608 h 2117106"/>
                <a:gd name="connsiteX7" fmla="*/ 3913538 w 4870144"/>
                <a:gd name="connsiteY7" fmla="*/ 1085827 h 2117106"/>
                <a:gd name="connsiteX8" fmla="*/ 4455305 w 4870144"/>
                <a:gd name="connsiteY8" fmla="*/ 558033 h 2117106"/>
                <a:gd name="connsiteX9" fmla="*/ 4865266 w 4870144"/>
                <a:gd name="connsiteY9"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097070 w 4870144"/>
                <a:gd name="connsiteY5" fmla="*/ 1079314 h 2117106"/>
                <a:gd name="connsiteX6" fmla="*/ 2728222 w 4870144"/>
                <a:gd name="connsiteY6" fmla="*/ 1259311 h 2117106"/>
                <a:gd name="connsiteX7" fmla="*/ 3445190 w 4870144"/>
                <a:gd name="connsiteY7" fmla="*/ 1007608 h 2117106"/>
                <a:gd name="connsiteX8" fmla="*/ 3913538 w 4870144"/>
                <a:gd name="connsiteY8" fmla="*/ 1085827 h 2117106"/>
                <a:gd name="connsiteX9" fmla="*/ 4455305 w 4870144"/>
                <a:gd name="connsiteY9" fmla="*/ 558033 h 2117106"/>
                <a:gd name="connsiteX10" fmla="*/ 4865266 w 4870144"/>
                <a:gd name="connsiteY10"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097070 w 4870144"/>
                <a:gd name="connsiteY5" fmla="*/ 1079314 h 2117106"/>
                <a:gd name="connsiteX6" fmla="*/ 3246843 w 4870144"/>
                <a:gd name="connsiteY6" fmla="*/ 1311980 h 2117106"/>
                <a:gd name="connsiteX7" fmla="*/ 3445190 w 4870144"/>
                <a:gd name="connsiteY7" fmla="*/ 1007608 h 2117106"/>
                <a:gd name="connsiteX8" fmla="*/ 3913538 w 4870144"/>
                <a:gd name="connsiteY8" fmla="*/ 1085827 h 2117106"/>
                <a:gd name="connsiteX9" fmla="*/ 4455305 w 4870144"/>
                <a:gd name="connsiteY9" fmla="*/ 558033 h 2117106"/>
                <a:gd name="connsiteX10" fmla="*/ 4865266 w 4870144"/>
                <a:gd name="connsiteY10"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487914 w 4870144"/>
                <a:gd name="connsiteY5" fmla="*/ 910774 h 2117106"/>
                <a:gd name="connsiteX6" fmla="*/ 3246843 w 4870144"/>
                <a:gd name="connsiteY6" fmla="*/ 1311980 h 2117106"/>
                <a:gd name="connsiteX7" fmla="*/ 3445190 w 4870144"/>
                <a:gd name="connsiteY7" fmla="*/ 1007608 h 2117106"/>
                <a:gd name="connsiteX8" fmla="*/ 3913538 w 4870144"/>
                <a:gd name="connsiteY8" fmla="*/ 1085827 h 2117106"/>
                <a:gd name="connsiteX9" fmla="*/ 4455305 w 4870144"/>
                <a:gd name="connsiteY9" fmla="*/ 558033 h 2117106"/>
                <a:gd name="connsiteX10" fmla="*/ 4865266 w 4870144"/>
                <a:gd name="connsiteY10"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487914 w 4870144"/>
                <a:gd name="connsiteY5" fmla="*/ 910774 h 2117106"/>
                <a:gd name="connsiteX6" fmla="*/ 3246843 w 4870144"/>
                <a:gd name="connsiteY6" fmla="*/ 1311980 h 2117106"/>
                <a:gd name="connsiteX7" fmla="*/ 3618064 w 4870144"/>
                <a:gd name="connsiteY7" fmla="*/ 944406 h 2117106"/>
                <a:gd name="connsiteX8" fmla="*/ 3913538 w 4870144"/>
                <a:gd name="connsiteY8" fmla="*/ 1085827 h 2117106"/>
                <a:gd name="connsiteX9" fmla="*/ 4455305 w 4870144"/>
                <a:gd name="connsiteY9" fmla="*/ 558033 h 2117106"/>
                <a:gd name="connsiteX10" fmla="*/ 4865266 w 4870144"/>
                <a:gd name="connsiteY10"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487914 w 4870144"/>
                <a:gd name="connsiteY5" fmla="*/ 910774 h 2117106"/>
                <a:gd name="connsiteX6" fmla="*/ 3246843 w 4870144"/>
                <a:gd name="connsiteY6" fmla="*/ 1311980 h 2117106"/>
                <a:gd name="connsiteX7" fmla="*/ 3618064 w 4870144"/>
                <a:gd name="connsiteY7" fmla="*/ 944406 h 2117106"/>
                <a:gd name="connsiteX8" fmla="*/ 4003733 w 4870144"/>
                <a:gd name="connsiteY8" fmla="*/ 969956 h 2117106"/>
                <a:gd name="connsiteX9" fmla="*/ 4455305 w 4870144"/>
                <a:gd name="connsiteY9" fmla="*/ 558033 h 2117106"/>
                <a:gd name="connsiteX10" fmla="*/ 4865266 w 4870144"/>
                <a:gd name="connsiteY10" fmla="*/ 305 h 2117106"/>
                <a:gd name="connsiteX0" fmla="*/ 0 w 4870144"/>
                <a:gd name="connsiteY0" fmla="*/ 2117106 h 2117106"/>
                <a:gd name="connsiteX1" fmla="*/ 323850 w 4870144"/>
                <a:gd name="connsiteY1" fmla="*/ 1593231 h 2117106"/>
                <a:gd name="connsiteX2" fmla="*/ 647700 w 4870144"/>
                <a:gd name="connsiteY2" fmla="*/ 1736106 h 2117106"/>
                <a:gd name="connsiteX3" fmla="*/ 981075 w 4870144"/>
                <a:gd name="connsiteY3" fmla="*/ 1078881 h 2117106"/>
                <a:gd name="connsiteX4" fmla="*/ 1343025 w 4870144"/>
                <a:gd name="connsiteY4" fmla="*/ 1193181 h 2117106"/>
                <a:gd name="connsiteX5" fmla="*/ 2487914 w 4870144"/>
                <a:gd name="connsiteY5" fmla="*/ 910774 h 2117106"/>
                <a:gd name="connsiteX6" fmla="*/ 3246843 w 4870144"/>
                <a:gd name="connsiteY6" fmla="*/ 1311980 h 2117106"/>
                <a:gd name="connsiteX7" fmla="*/ 3618064 w 4870144"/>
                <a:gd name="connsiteY7" fmla="*/ 944406 h 2117106"/>
                <a:gd name="connsiteX8" fmla="*/ 4018766 w 4870144"/>
                <a:gd name="connsiteY8" fmla="*/ 875152 h 2117106"/>
                <a:gd name="connsiteX9" fmla="*/ 4455305 w 4870144"/>
                <a:gd name="connsiteY9" fmla="*/ 558033 h 2117106"/>
                <a:gd name="connsiteX10" fmla="*/ 4865266 w 4870144"/>
                <a:gd name="connsiteY10" fmla="*/ 305 h 2117106"/>
                <a:gd name="connsiteX0" fmla="*/ 0 w 4871002"/>
                <a:gd name="connsiteY0" fmla="*/ 2117238 h 2117238"/>
                <a:gd name="connsiteX1" fmla="*/ 323850 w 4871002"/>
                <a:gd name="connsiteY1" fmla="*/ 1593363 h 2117238"/>
                <a:gd name="connsiteX2" fmla="*/ 647700 w 4871002"/>
                <a:gd name="connsiteY2" fmla="*/ 1736238 h 2117238"/>
                <a:gd name="connsiteX3" fmla="*/ 981075 w 4871002"/>
                <a:gd name="connsiteY3" fmla="*/ 1079013 h 2117238"/>
                <a:gd name="connsiteX4" fmla="*/ 1343025 w 4871002"/>
                <a:gd name="connsiteY4" fmla="*/ 1193313 h 2117238"/>
                <a:gd name="connsiteX5" fmla="*/ 2487914 w 4871002"/>
                <a:gd name="connsiteY5" fmla="*/ 910906 h 2117238"/>
                <a:gd name="connsiteX6" fmla="*/ 3246843 w 4871002"/>
                <a:gd name="connsiteY6" fmla="*/ 1312112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981075 w 4871002"/>
                <a:gd name="connsiteY3" fmla="*/ 1079013 h 2117238"/>
                <a:gd name="connsiteX4" fmla="*/ 1343025 w 4871002"/>
                <a:gd name="connsiteY4" fmla="*/ 1193313 h 2117238"/>
                <a:gd name="connsiteX5" fmla="*/ 2487914 w 4871002"/>
                <a:gd name="connsiteY5" fmla="*/ 910906 h 2117238"/>
                <a:gd name="connsiteX6" fmla="*/ 3246843 w 4871002"/>
                <a:gd name="connsiteY6" fmla="*/ 1312112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343025 w 4871002"/>
                <a:gd name="connsiteY4" fmla="*/ 1193313 h 2117238"/>
                <a:gd name="connsiteX5" fmla="*/ 2487914 w 4871002"/>
                <a:gd name="connsiteY5" fmla="*/ 910906 h 2117238"/>
                <a:gd name="connsiteX6" fmla="*/ 3246843 w 4871002"/>
                <a:gd name="connsiteY6" fmla="*/ 1312112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470800 w 4871002"/>
                <a:gd name="connsiteY4" fmla="*/ 1340786 h 2117238"/>
                <a:gd name="connsiteX5" fmla="*/ 2487914 w 4871002"/>
                <a:gd name="connsiteY5" fmla="*/ 910906 h 2117238"/>
                <a:gd name="connsiteX6" fmla="*/ 3246843 w 4871002"/>
                <a:gd name="connsiteY6" fmla="*/ 1312112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470800 w 4871002"/>
                <a:gd name="connsiteY4" fmla="*/ 1340786 h 2117238"/>
                <a:gd name="connsiteX5" fmla="*/ 3021894 w 4871002"/>
                <a:gd name="connsiteY5" fmla="*/ 942415 h 2117238"/>
                <a:gd name="connsiteX6" fmla="*/ 3246843 w 4871002"/>
                <a:gd name="connsiteY6" fmla="*/ 1312112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470800 w 4871002"/>
                <a:gd name="connsiteY4" fmla="*/ 1340786 h 2117238"/>
                <a:gd name="connsiteX5" fmla="*/ 3021894 w 4871002"/>
                <a:gd name="connsiteY5" fmla="*/ 942415 h 2117238"/>
                <a:gd name="connsiteX6" fmla="*/ 3331156 w 4871002"/>
                <a:gd name="connsiteY6" fmla="*/ 1138809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470800 w 4871002"/>
                <a:gd name="connsiteY4" fmla="*/ 1340786 h 2117238"/>
                <a:gd name="connsiteX5" fmla="*/ 3021894 w 4871002"/>
                <a:gd name="connsiteY5" fmla="*/ 942415 h 2117238"/>
                <a:gd name="connsiteX6" fmla="*/ 3336777 w 4871002"/>
                <a:gd name="connsiteY6" fmla="*/ 1060035 h 2117238"/>
                <a:gd name="connsiteX7" fmla="*/ 3618064 w 4871002"/>
                <a:gd name="connsiteY7" fmla="*/ 944538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470800 w 4871002"/>
                <a:gd name="connsiteY4" fmla="*/ 1340786 h 2117238"/>
                <a:gd name="connsiteX5" fmla="*/ 3021894 w 4871002"/>
                <a:gd name="connsiteY5" fmla="*/ 942415 h 2117238"/>
                <a:gd name="connsiteX6" fmla="*/ 3336777 w 4871002"/>
                <a:gd name="connsiteY6" fmla="*/ 1060035 h 2117238"/>
                <a:gd name="connsiteX7" fmla="*/ 3634927 w 4871002"/>
                <a:gd name="connsiteY7" fmla="*/ 873641 h 2117238"/>
                <a:gd name="connsiteX8" fmla="*/ 4018766 w 4871002"/>
                <a:gd name="connsiteY8" fmla="*/ 875284 h 2117238"/>
                <a:gd name="connsiteX9" fmla="*/ 4492886 w 4871002"/>
                <a:gd name="connsiteY9" fmla="*/ 421227 h 2117238"/>
                <a:gd name="connsiteX10" fmla="*/ 4865266 w 4871002"/>
                <a:gd name="connsiteY10" fmla="*/ 437 h 2117238"/>
                <a:gd name="connsiteX0" fmla="*/ 0 w 4871002"/>
                <a:gd name="connsiteY0" fmla="*/ 2117238 h 2117238"/>
                <a:gd name="connsiteX1" fmla="*/ 323850 w 4871002"/>
                <a:gd name="connsiteY1" fmla="*/ 1593363 h 2117238"/>
                <a:gd name="connsiteX2" fmla="*/ 647700 w 4871002"/>
                <a:gd name="connsiteY2" fmla="*/ 1736238 h 2117238"/>
                <a:gd name="connsiteX3" fmla="*/ 1011140 w 4871002"/>
                <a:gd name="connsiteY3" fmla="*/ 1279154 h 2117238"/>
                <a:gd name="connsiteX4" fmla="*/ 1470800 w 4871002"/>
                <a:gd name="connsiteY4" fmla="*/ 1340786 h 2117238"/>
                <a:gd name="connsiteX5" fmla="*/ 3021894 w 4871002"/>
                <a:gd name="connsiteY5" fmla="*/ 942415 h 2117238"/>
                <a:gd name="connsiteX6" fmla="*/ 3336777 w 4871002"/>
                <a:gd name="connsiteY6" fmla="*/ 1060035 h 2117238"/>
                <a:gd name="connsiteX7" fmla="*/ 3634927 w 4871002"/>
                <a:gd name="connsiteY7" fmla="*/ 873641 h 2117238"/>
                <a:gd name="connsiteX8" fmla="*/ 3962558 w 4871002"/>
                <a:gd name="connsiteY8" fmla="*/ 883161 h 2117238"/>
                <a:gd name="connsiteX9" fmla="*/ 4492886 w 4871002"/>
                <a:gd name="connsiteY9" fmla="*/ 421227 h 2117238"/>
                <a:gd name="connsiteX10" fmla="*/ 4865266 w 4871002"/>
                <a:gd name="connsiteY10" fmla="*/ 437 h 2117238"/>
                <a:gd name="connsiteX0" fmla="*/ 0 w 4869805"/>
                <a:gd name="connsiteY0" fmla="*/ 2117501 h 2117501"/>
                <a:gd name="connsiteX1" fmla="*/ 323850 w 4869805"/>
                <a:gd name="connsiteY1" fmla="*/ 1593626 h 2117501"/>
                <a:gd name="connsiteX2" fmla="*/ 647700 w 4869805"/>
                <a:gd name="connsiteY2" fmla="*/ 1736501 h 2117501"/>
                <a:gd name="connsiteX3" fmla="*/ 1011140 w 4869805"/>
                <a:gd name="connsiteY3" fmla="*/ 1279417 h 2117501"/>
                <a:gd name="connsiteX4" fmla="*/ 1470800 w 4869805"/>
                <a:gd name="connsiteY4" fmla="*/ 1341049 h 2117501"/>
                <a:gd name="connsiteX5" fmla="*/ 3021894 w 4869805"/>
                <a:gd name="connsiteY5" fmla="*/ 942678 h 2117501"/>
                <a:gd name="connsiteX6" fmla="*/ 3336777 w 4869805"/>
                <a:gd name="connsiteY6" fmla="*/ 1060298 h 2117501"/>
                <a:gd name="connsiteX7" fmla="*/ 3634927 w 4869805"/>
                <a:gd name="connsiteY7" fmla="*/ 873904 h 2117501"/>
                <a:gd name="connsiteX8" fmla="*/ 3962558 w 4869805"/>
                <a:gd name="connsiteY8" fmla="*/ 883424 h 2117501"/>
                <a:gd name="connsiteX9" fmla="*/ 4436678 w 4869805"/>
                <a:gd name="connsiteY9" fmla="*/ 303330 h 2117501"/>
                <a:gd name="connsiteX10" fmla="*/ 4865266 w 4869805"/>
                <a:gd name="connsiteY10" fmla="*/ 700 h 2117501"/>
                <a:gd name="connsiteX0" fmla="*/ 0 w 4864282"/>
                <a:gd name="connsiteY0" fmla="*/ 2274737 h 2274737"/>
                <a:gd name="connsiteX1" fmla="*/ 323850 w 4864282"/>
                <a:gd name="connsiteY1" fmla="*/ 1750862 h 2274737"/>
                <a:gd name="connsiteX2" fmla="*/ 647700 w 4864282"/>
                <a:gd name="connsiteY2" fmla="*/ 1893737 h 2274737"/>
                <a:gd name="connsiteX3" fmla="*/ 1011140 w 4864282"/>
                <a:gd name="connsiteY3" fmla="*/ 1436653 h 2274737"/>
                <a:gd name="connsiteX4" fmla="*/ 1470800 w 4864282"/>
                <a:gd name="connsiteY4" fmla="*/ 1498285 h 2274737"/>
                <a:gd name="connsiteX5" fmla="*/ 3021894 w 4864282"/>
                <a:gd name="connsiteY5" fmla="*/ 1099914 h 2274737"/>
                <a:gd name="connsiteX6" fmla="*/ 3336777 w 4864282"/>
                <a:gd name="connsiteY6" fmla="*/ 1217534 h 2274737"/>
                <a:gd name="connsiteX7" fmla="*/ 3634927 w 4864282"/>
                <a:gd name="connsiteY7" fmla="*/ 1031140 h 2274737"/>
                <a:gd name="connsiteX8" fmla="*/ 3962558 w 4864282"/>
                <a:gd name="connsiteY8" fmla="*/ 1040660 h 2274737"/>
                <a:gd name="connsiteX9" fmla="*/ 4436678 w 4864282"/>
                <a:gd name="connsiteY9" fmla="*/ 460566 h 2274737"/>
                <a:gd name="connsiteX10" fmla="*/ 4859645 w 4864282"/>
                <a:gd name="connsiteY10" fmla="*/ 388 h 2274737"/>
                <a:gd name="connsiteX0" fmla="*/ 0 w 4865096"/>
                <a:gd name="connsiteY0" fmla="*/ 2274622 h 2274622"/>
                <a:gd name="connsiteX1" fmla="*/ 323850 w 4865096"/>
                <a:gd name="connsiteY1" fmla="*/ 1750747 h 2274622"/>
                <a:gd name="connsiteX2" fmla="*/ 647700 w 4865096"/>
                <a:gd name="connsiteY2" fmla="*/ 1893622 h 2274622"/>
                <a:gd name="connsiteX3" fmla="*/ 1011140 w 4865096"/>
                <a:gd name="connsiteY3" fmla="*/ 1436538 h 2274622"/>
                <a:gd name="connsiteX4" fmla="*/ 1470800 w 4865096"/>
                <a:gd name="connsiteY4" fmla="*/ 1498170 h 2274622"/>
                <a:gd name="connsiteX5" fmla="*/ 3021894 w 4865096"/>
                <a:gd name="connsiteY5" fmla="*/ 1099799 h 2274622"/>
                <a:gd name="connsiteX6" fmla="*/ 3336777 w 4865096"/>
                <a:gd name="connsiteY6" fmla="*/ 1217419 h 2274622"/>
                <a:gd name="connsiteX7" fmla="*/ 3634927 w 4865096"/>
                <a:gd name="connsiteY7" fmla="*/ 1031025 h 2274622"/>
                <a:gd name="connsiteX8" fmla="*/ 3962558 w 4865096"/>
                <a:gd name="connsiteY8" fmla="*/ 1040545 h 2274622"/>
                <a:gd name="connsiteX9" fmla="*/ 4476024 w 4865096"/>
                <a:gd name="connsiteY9" fmla="*/ 610122 h 2274622"/>
                <a:gd name="connsiteX10" fmla="*/ 4859645 w 4865096"/>
                <a:gd name="connsiteY10" fmla="*/ 273 h 2274622"/>
                <a:gd name="connsiteX0" fmla="*/ 0 w 4863626"/>
                <a:gd name="connsiteY0" fmla="*/ 2274666 h 2274666"/>
                <a:gd name="connsiteX1" fmla="*/ 323850 w 4863626"/>
                <a:gd name="connsiteY1" fmla="*/ 1750791 h 2274666"/>
                <a:gd name="connsiteX2" fmla="*/ 647700 w 4863626"/>
                <a:gd name="connsiteY2" fmla="*/ 1893666 h 2274666"/>
                <a:gd name="connsiteX3" fmla="*/ 1011140 w 4863626"/>
                <a:gd name="connsiteY3" fmla="*/ 1436582 h 2274666"/>
                <a:gd name="connsiteX4" fmla="*/ 1470800 w 4863626"/>
                <a:gd name="connsiteY4" fmla="*/ 1498214 h 2274666"/>
                <a:gd name="connsiteX5" fmla="*/ 3021894 w 4863626"/>
                <a:gd name="connsiteY5" fmla="*/ 1099843 h 2274666"/>
                <a:gd name="connsiteX6" fmla="*/ 3336777 w 4863626"/>
                <a:gd name="connsiteY6" fmla="*/ 1217463 h 2274666"/>
                <a:gd name="connsiteX7" fmla="*/ 3634927 w 4863626"/>
                <a:gd name="connsiteY7" fmla="*/ 1031069 h 2274666"/>
                <a:gd name="connsiteX8" fmla="*/ 3962558 w 4863626"/>
                <a:gd name="connsiteY8" fmla="*/ 1040589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11140 w 4863626"/>
                <a:gd name="connsiteY3" fmla="*/ 1436582 h 2274666"/>
                <a:gd name="connsiteX4" fmla="*/ 1470800 w 4863626"/>
                <a:gd name="connsiteY4" fmla="*/ 1498214 h 2274666"/>
                <a:gd name="connsiteX5" fmla="*/ 3021894 w 4863626"/>
                <a:gd name="connsiteY5" fmla="*/ 1099843 h 2274666"/>
                <a:gd name="connsiteX6" fmla="*/ 3336777 w 4863626"/>
                <a:gd name="connsiteY6" fmla="*/ 1217463 h 2274666"/>
                <a:gd name="connsiteX7" fmla="*/ 3634927 w 4863626"/>
                <a:gd name="connsiteY7" fmla="*/ 1031069 h 2274666"/>
                <a:gd name="connsiteX8" fmla="*/ 3962558 w 4863626"/>
                <a:gd name="connsiteY8" fmla="*/ 1040589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470800 w 4863626"/>
                <a:gd name="connsiteY4" fmla="*/ 1498214 h 2274666"/>
                <a:gd name="connsiteX5" fmla="*/ 3021894 w 4863626"/>
                <a:gd name="connsiteY5" fmla="*/ 1099843 h 2274666"/>
                <a:gd name="connsiteX6" fmla="*/ 3336777 w 4863626"/>
                <a:gd name="connsiteY6" fmla="*/ 1217463 h 2274666"/>
                <a:gd name="connsiteX7" fmla="*/ 3634927 w 4863626"/>
                <a:gd name="connsiteY7" fmla="*/ 1031069 h 2274666"/>
                <a:gd name="connsiteX8" fmla="*/ 3962558 w 4863626"/>
                <a:gd name="connsiteY8" fmla="*/ 1040589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684392 w 4863626"/>
                <a:gd name="connsiteY4" fmla="*/ 1726659 h 2274666"/>
                <a:gd name="connsiteX5" fmla="*/ 3021894 w 4863626"/>
                <a:gd name="connsiteY5" fmla="*/ 1099843 h 2274666"/>
                <a:gd name="connsiteX6" fmla="*/ 3336777 w 4863626"/>
                <a:gd name="connsiteY6" fmla="*/ 1217463 h 2274666"/>
                <a:gd name="connsiteX7" fmla="*/ 3634927 w 4863626"/>
                <a:gd name="connsiteY7" fmla="*/ 1031069 h 2274666"/>
                <a:gd name="connsiteX8" fmla="*/ 3962558 w 4863626"/>
                <a:gd name="connsiteY8" fmla="*/ 1040589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684392 w 4863626"/>
                <a:gd name="connsiteY4" fmla="*/ 1726659 h 2274666"/>
                <a:gd name="connsiteX5" fmla="*/ 2954445 w 4863626"/>
                <a:gd name="connsiteY5" fmla="*/ 1091965 h 2274666"/>
                <a:gd name="connsiteX6" fmla="*/ 3336777 w 4863626"/>
                <a:gd name="connsiteY6" fmla="*/ 1217463 h 2274666"/>
                <a:gd name="connsiteX7" fmla="*/ 3634927 w 4863626"/>
                <a:gd name="connsiteY7" fmla="*/ 1031069 h 2274666"/>
                <a:gd name="connsiteX8" fmla="*/ 3962558 w 4863626"/>
                <a:gd name="connsiteY8" fmla="*/ 1040589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684392 w 4863626"/>
                <a:gd name="connsiteY4" fmla="*/ 1726659 h 2274666"/>
                <a:gd name="connsiteX5" fmla="*/ 2954445 w 4863626"/>
                <a:gd name="connsiteY5" fmla="*/ 1091965 h 2274666"/>
                <a:gd name="connsiteX6" fmla="*/ 3336777 w 4863626"/>
                <a:gd name="connsiteY6" fmla="*/ 1217463 h 2274666"/>
                <a:gd name="connsiteX7" fmla="*/ 3634927 w 4863626"/>
                <a:gd name="connsiteY7" fmla="*/ 1031069 h 2274666"/>
                <a:gd name="connsiteX8" fmla="*/ 3962558 w 4863626"/>
                <a:gd name="connsiteY8" fmla="*/ 1040589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684392 w 4863626"/>
                <a:gd name="connsiteY4" fmla="*/ 1726659 h 2274666"/>
                <a:gd name="connsiteX5" fmla="*/ 2954445 w 4863626"/>
                <a:gd name="connsiteY5" fmla="*/ 1091965 h 2274666"/>
                <a:gd name="connsiteX6" fmla="*/ 3336777 w 4863626"/>
                <a:gd name="connsiteY6" fmla="*/ 1217463 h 2274666"/>
                <a:gd name="connsiteX7" fmla="*/ 3634927 w 4863626"/>
                <a:gd name="connsiteY7" fmla="*/ 1031069 h 2274666"/>
                <a:gd name="connsiteX8" fmla="*/ 4024387 w 4863626"/>
                <a:gd name="connsiteY8" fmla="*/ 1009080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684392 w 4863626"/>
                <a:gd name="connsiteY4" fmla="*/ 1726659 h 2274666"/>
                <a:gd name="connsiteX5" fmla="*/ 2954445 w 4863626"/>
                <a:gd name="connsiteY5" fmla="*/ 1091965 h 2274666"/>
                <a:gd name="connsiteX6" fmla="*/ 3336777 w 4863626"/>
                <a:gd name="connsiteY6" fmla="*/ 1217463 h 2274666"/>
                <a:gd name="connsiteX7" fmla="*/ 3634927 w 4863626"/>
                <a:gd name="connsiteY7" fmla="*/ 1031069 h 2274666"/>
                <a:gd name="connsiteX8" fmla="*/ 4024387 w 4863626"/>
                <a:gd name="connsiteY8" fmla="*/ 1009080 h 2274666"/>
                <a:gd name="connsiteX9" fmla="*/ 4476024 w 4863626"/>
                <a:gd name="connsiteY9" fmla="*/ 610166 h 2274666"/>
                <a:gd name="connsiteX10" fmla="*/ 4859645 w 4863626"/>
                <a:gd name="connsiteY10" fmla="*/ 317 h 2274666"/>
                <a:gd name="connsiteX0" fmla="*/ 0 w 4863626"/>
                <a:gd name="connsiteY0" fmla="*/ 2274666 h 2274666"/>
                <a:gd name="connsiteX1" fmla="*/ 323850 w 4863626"/>
                <a:gd name="connsiteY1" fmla="*/ 1750791 h 2274666"/>
                <a:gd name="connsiteX2" fmla="*/ 647700 w 4863626"/>
                <a:gd name="connsiteY2" fmla="*/ 1893666 h 2274666"/>
                <a:gd name="connsiteX3" fmla="*/ 1039244 w 4863626"/>
                <a:gd name="connsiteY3" fmla="*/ 1279034 h 2274666"/>
                <a:gd name="connsiteX4" fmla="*/ 1684392 w 4863626"/>
                <a:gd name="connsiteY4" fmla="*/ 1726659 h 2274666"/>
                <a:gd name="connsiteX5" fmla="*/ 2954445 w 4863626"/>
                <a:gd name="connsiteY5" fmla="*/ 1091965 h 2274666"/>
                <a:gd name="connsiteX6" fmla="*/ 3336777 w 4863626"/>
                <a:gd name="connsiteY6" fmla="*/ 1217463 h 2274666"/>
                <a:gd name="connsiteX7" fmla="*/ 3646169 w 4863626"/>
                <a:gd name="connsiteY7" fmla="*/ 944418 h 2274666"/>
                <a:gd name="connsiteX8" fmla="*/ 4024387 w 4863626"/>
                <a:gd name="connsiteY8" fmla="*/ 1009080 h 2274666"/>
                <a:gd name="connsiteX9" fmla="*/ 4476024 w 4863626"/>
                <a:gd name="connsiteY9" fmla="*/ 610166 h 2274666"/>
                <a:gd name="connsiteX10" fmla="*/ 4859645 w 4863626"/>
                <a:gd name="connsiteY10" fmla="*/ 317 h 2274666"/>
                <a:gd name="connsiteX0" fmla="*/ 0 w 4914214"/>
                <a:gd name="connsiteY0" fmla="*/ 2684291 h 2684291"/>
                <a:gd name="connsiteX1" fmla="*/ 374438 w 4914214"/>
                <a:gd name="connsiteY1" fmla="*/ 1750791 h 2684291"/>
                <a:gd name="connsiteX2" fmla="*/ 698288 w 4914214"/>
                <a:gd name="connsiteY2" fmla="*/ 1893666 h 2684291"/>
                <a:gd name="connsiteX3" fmla="*/ 1089832 w 4914214"/>
                <a:gd name="connsiteY3" fmla="*/ 1279034 h 2684291"/>
                <a:gd name="connsiteX4" fmla="*/ 1734980 w 4914214"/>
                <a:gd name="connsiteY4" fmla="*/ 1726659 h 2684291"/>
                <a:gd name="connsiteX5" fmla="*/ 3005033 w 4914214"/>
                <a:gd name="connsiteY5" fmla="*/ 1091965 h 2684291"/>
                <a:gd name="connsiteX6" fmla="*/ 3387365 w 4914214"/>
                <a:gd name="connsiteY6" fmla="*/ 1217463 h 2684291"/>
                <a:gd name="connsiteX7" fmla="*/ 3696757 w 4914214"/>
                <a:gd name="connsiteY7" fmla="*/ 944418 h 2684291"/>
                <a:gd name="connsiteX8" fmla="*/ 4074975 w 4914214"/>
                <a:gd name="connsiteY8" fmla="*/ 1009080 h 2684291"/>
                <a:gd name="connsiteX9" fmla="*/ 4526612 w 4914214"/>
                <a:gd name="connsiteY9" fmla="*/ 610166 h 2684291"/>
                <a:gd name="connsiteX10" fmla="*/ 4910233 w 4914214"/>
                <a:gd name="connsiteY10" fmla="*/ 317 h 2684291"/>
                <a:gd name="connsiteX0" fmla="*/ 0 w 4914214"/>
                <a:gd name="connsiteY0" fmla="*/ 2684291 h 2684291"/>
                <a:gd name="connsiteX1" fmla="*/ 340713 w 4914214"/>
                <a:gd name="connsiteY1" fmla="*/ 2105274 h 2684291"/>
                <a:gd name="connsiteX2" fmla="*/ 698288 w 4914214"/>
                <a:gd name="connsiteY2" fmla="*/ 1893666 h 2684291"/>
                <a:gd name="connsiteX3" fmla="*/ 1089832 w 4914214"/>
                <a:gd name="connsiteY3" fmla="*/ 1279034 h 2684291"/>
                <a:gd name="connsiteX4" fmla="*/ 1734980 w 4914214"/>
                <a:gd name="connsiteY4" fmla="*/ 1726659 h 2684291"/>
                <a:gd name="connsiteX5" fmla="*/ 3005033 w 4914214"/>
                <a:gd name="connsiteY5" fmla="*/ 1091965 h 2684291"/>
                <a:gd name="connsiteX6" fmla="*/ 3387365 w 4914214"/>
                <a:gd name="connsiteY6" fmla="*/ 1217463 h 2684291"/>
                <a:gd name="connsiteX7" fmla="*/ 3696757 w 4914214"/>
                <a:gd name="connsiteY7" fmla="*/ 944418 h 2684291"/>
                <a:gd name="connsiteX8" fmla="*/ 4074975 w 4914214"/>
                <a:gd name="connsiteY8" fmla="*/ 1009080 h 2684291"/>
                <a:gd name="connsiteX9" fmla="*/ 4526612 w 4914214"/>
                <a:gd name="connsiteY9" fmla="*/ 610166 h 2684291"/>
                <a:gd name="connsiteX10" fmla="*/ 4910233 w 4914214"/>
                <a:gd name="connsiteY10" fmla="*/ 317 h 2684291"/>
                <a:gd name="connsiteX0" fmla="*/ 0 w 4914214"/>
                <a:gd name="connsiteY0" fmla="*/ 2684291 h 2684291"/>
                <a:gd name="connsiteX1" fmla="*/ 340713 w 4914214"/>
                <a:gd name="connsiteY1" fmla="*/ 2105274 h 2684291"/>
                <a:gd name="connsiteX2" fmla="*/ 726393 w 4914214"/>
                <a:gd name="connsiteY2" fmla="*/ 2382064 h 2684291"/>
                <a:gd name="connsiteX3" fmla="*/ 1089832 w 4914214"/>
                <a:gd name="connsiteY3" fmla="*/ 1279034 h 2684291"/>
                <a:gd name="connsiteX4" fmla="*/ 1734980 w 4914214"/>
                <a:gd name="connsiteY4" fmla="*/ 1726659 h 2684291"/>
                <a:gd name="connsiteX5" fmla="*/ 3005033 w 4914214"/>
                <a:gd name="connsiteY5" fmla="*/ 1091965 h 2684291"/>
                <a:gd name="connsiteX6" fmla="*/ 3387365 w 4914214"/>
                <a:gd name="connsiteY6" fmla="*/ 1217463 h 2684291"/>
                <a:gd name="connsiteX7" fmla="*/ 3696757 w 4914214"/>
                <a:gd name="connsiteY7" fmla="*/ 944418 h 2684291"/>
                <a:gd name="connsiteX8" fmla="*/ 4074975 w 4914214"/>
                <a:gd name="connsiteY8" fmla="*/ 1009080 h 2684291"/>
                <a:gd name="connsiteX9" fmla="*/ 4526612 w 4914214"/>
                <a:gd name="connsiteY9" fmla="*/ 610166 h 2684291"/>
                <a:gd name="connsiteX10" fmla="*/ 4910233 w 4914214"/>
                <a:gd name="connsiteY10" fmla="*/ 317 h 2684291"/>
                <a:gd name="connsiteX0" fmla="*/ 0 w 4925455"/>
                <a:gd name="connsiteY0" fmla="*/ 2936367 h 2936367"/>
                <a:gd name="connsiteX1" fmla="*/ 351954 w 4925455"/>
                <a:gd name="connsiteY1" fmla="*/ 2105274 h 2936367"/>
                <a:gd name="connsiteX2" fmla="*/ 737634 w 4925455"/>
                <a:gd name="connsiteY2" fmla="*/ 2382064 h 2936367"/>
                <a:gd name="connsiteX3" fmla="*/ 1101073 w 4925455"/>
                <a:gd name="connsiteY3" fmla="*/ 1279034 h 2936367"/>
                <a:gd name="connsiteX4" fmla="*/ 1746221 w 4925455"/>
                <a:gd name="connsiteY4" fmla="*/ 1726659 h 2936367"/>
                <a:gd name="connsiteX5" fmla="*/ 3016274 w 4925455"/>
                <a:gd name="connsiteY5" fmla="*/ 1091965 h 2936367"/>
                <a:gd name="connsiteX6" fmla="*/ 3398606 w 4925455"/>
                <a:gd name="connsiteY6" fmla="*/ 1217463 h 2936367"/>
                <a:gd name="connsiteX7" fmla="*/ 3707998 w 4925455"/>
                <a:gd name="connsiteY7" fmla="*/ 944418 h 2936367"/>
                <a:gd name="connsiteX8" fmla="*/ 4086216 w 4925455"/>
                <a:gd name="connsiteY8" fmla="*/ 1009080 h 2936367"/>
                <a:gd name="connsiteX9" fmla="*/ 4537853 w 4925455"/>
                <a:gd name="connsiteY9" fmla="*/ 610166 h 2936367"/>
                <a:gd name="connsiteX10" fmla="*/ 4921474 w 4925455"/>
                <a:gd name="connsiteY10" fmla="*/ 317 h 2936367"/>
                <a:gd name="connsiteX0" fmla="*/ 0 w 4925455"/>
                <a:gd name="connsiteY0" fmla="*/ 2936367 h 2936367"/>
                <a:gd name="connsiteX1" fmla="*/ 351954 w 4925455"/>
                <a:gd name="connsiteY1" fmla="*/ 2105274 h 2936367"/>
                <a:gd name="connsiteX2" fmla="*/ 737634 w 4925455"/>
                <a:gd name="connsiteY2" fmla="*/ 2382064 h 2936367"/>
                <a:gd name="connsiteX3" fmla="*/ 1101073 w 4925455"/>
                <a:gd name="connsiteY3" fmla="*/ 1279034 h 2936367"/>
                <a:gd name="connsiteX4" fmla="*/ 1740600 w 4925455"/>
                <a:gd name="connsiteY4" fmla="*/ 2128407 h 2936367"/>
                <a:gd name="connsiteX5" fmla="*/ 3016274 w 4925455"/>
                <a:gd name="connsiteY5" fmla="*/ 1091965 h 2936367"/>
                <a:gd name="connsiteX6" fmla="*/ 3398606 w 4925455"/>
                <a:gd name="connsiteY6" fmla="*/ 1217463 h 2936367"/>
                <a:gd name="connsiteX7" fmla="*/ 3707998 w 4925455"/>
                <a:gd name="connsiteY7" fmla="*/ 944418 h 2936367"/>
                <a:gd name="connsiteX8" fmla="*/ 4086216 w 4925455"/>
                <a:gd name="connsiteY8" fmla="*/ 1009080 h 2936367"/>
                <a:gd name="connsiteX9" fmla="*/ 4537853 w 4925455"/>
                <a:gd name="connsiteY9" fmla="*/ 610166 h 2936367"/>
                <a:gd name="connsiteX10" fmla="*/ 4921474 w 4925455"/>
                <a:gd name="connsiteY10" fmla="*/ 317 h 293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455" h="2936367">
                  <a:moveTo>
                    <a:pt x="0" y="2936367"/>
                  </a:moveTo>
                  <a:cubicBezTo>
                    <a:pt x="107950" y="2706179"/>
                    <a:pt x="229015" y="2197658"/>
                    <a:pt x="351954" y="2105274"/>
                  </a:cubicBezTo>
                  <a:cubicBezTo>
                    <a:pt x="474893" y="2012890"/>
                    <a:pt x="612781" y="2519771"/>
                    <a:pt x="737634" y="2382064"/>
                  </a:cubicBezTo>
                  <a:cubicBezTo>
                    <a:pt x="862487" y="2244357"/>
                    <a:pt x="933912" y="1321310"/>
                    <a:pt x="1101073" y="1279034"/>
                  </a:cubicBezTo>
                  <a:cubicBezTo>
                    <a:pt x="1268234" y="1236758"/>
                    <a:pt x="1421400" y="2159585"/>
                    <a:pt x="1740600" y="2128407"/>
                  </a:cubicBezTo>
                  <a:cubicBezTo>
                    <a:pt x="2059800" y="2097229"/>
                    <a:pt x="2739940" y="1243789"/>
                    <a:pt x="3016274" y="1091965"/>
                  </a:cubicBezTo>
                  <a:cubicBezTo>
                    <a:pt x="3292608" y="940141"/>
                    <a:pt x="3283319" y="1242054"/>
                    <a:pt x="3398606" y="1217463"/>
                  </a:cubicBezTo>
                  <a:cubicBezTo>
                    <a:pt x="3513893" y="1192872"/>
                    <a:pt x="3593396" y="979148"/>
                    <a:pt x="3707998" y="944418"/>
                  </a:cubicBezTo>
                  <a:cubicBezTo>
                    <a:pt x="3822600" y="909688"/>
                    <a:pt x="3947907" y="1064789"/>
                    <a:pt x="4086216" y="1009080"/>
                  </a:cubicBezTo>
                  <a:cubicBezTo>
                    <a:pt x="4224525" y="953371"/>
                    <a:pt x="4307795" y="828579"/>
                    <a:pt x="4537853" y="610166"/>
                  </a:cubicBezTo>
                  <a:cubicBezTo>
                    <a:pt x="4694840" y="407507"/>
                    <a:pt x="4961161" y="-13177"/>
                    <a:pt x="4921474" y="317"/>
                  </a:cubicBezTo>
                </a:path>
              </a:pathLst>
            </a:custGeom>
            <a:noFill/>
            <a:ln w="19050" cap="flat" cmpd="sng" algn="ctr">
              <a:solidFill>
                <a:srgbClr val="52CFF2"/>
              </a:solidFill>
              <a:prstDash val="solid"/>
              <a:round/>
              <a:headEnd type="none" w="med" len="med"/>
              <a:tailEnd type="none" w="med" len="med"/>
            </a:ln>
            <a:effectLst>
              <a:outerShdw blurRad="139700"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5CAB"/>
                </a:solidFill>
                <a:effectLst/>
              </a:endParaRPr>
            </a:p>
          </p:txBody>
        </p:sp>
      </p:grpSp>
    </p:spTree>
    <p:extLst>
      <p:ext uri="{BB962C8B-B14F-4D97-AF65-F5344CB8AC3E}">
        <p14:creationId xmlns:p14="http://schemas.microsoft.com/office/powerpoint/2010/main" val="3632284116"/>
      </p:ext>
    </p:extLst>
  </p:cSld>
  <p:clrMapOvr>
    <a:masterClrMapping/>
  </p:clrMapOvr>
</p:sld>
</file>

<file path=ppt/theme/theme1.xml><?xml version="1.0" encoding="utf-8"?>
<a:theme xmlns:a="http://schemas.openxmlformats.org/drawingml/2006/main" name="Office Theme">
  <a:themeElements>
    <a:clrScheme name="Personnalisé 1">
      <a:dk1>
        <a:srgbClr val="000000"/>
      </a:dk1>
      <a:lt1>
        <a:srgbClr val="FFFFFF"/>
      </a:lt1>
      <a:dk2>
        <a:srgbClr val="44546A"/>
      </a:dk2>
      <a:lt2>
        <a:srgbClr val="E7E6E6"/>
      </a:lt2>
      <a:accent1>
        <a:srgbClr val="164193"/>
      </a:accent1>
      <a:accent2>
        <a:srgbClr val="B6B6B6"/>
      </a:accent2>
      <a:accent3>
        <a:srgbClr val="DCDCDC"/>
      </a:accent3>
      <a:accent4>
        <a:srgbClr val="FFE01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a8b65af3-bcad-4fc3-ac7d-38a6a69841ea" ContentTypeId="0x0101002E9CADB0E0AF4E78B3CBCEE246210961" PreviousValue="false"/>
</file>

<file path=customXml/item3.xml><?xml version="1.0" encoding="utf-8"?>
<ct:contentTypeSchema xmlns:ct="http://schemas.microsoft.com/office/2006/metadata/contentType" xmlns:ma="http://schemas.microsoft.com/office/2006/metadata/properties/metaAttributes" ct:_="" ma:_="" ma:contentTypeName="Presentation" ma:contentTypeID="0x0101002E9CADB0E0AF4E78B3CBCEE246210961000F98C8810D192946926AB9FB985589F3" ma:contentTypeVersion="6" ma:contentTypeDescription="Presentation document" ma:contentTypeScope="" ma:versionID="2862f64f1969587890b6ceb27fa12cbb">
  <xsd:schema xmlns:xsd="http://www.w3.org/2001/XMLSchema" xmlns:xs="http://www.w3.org/2001/XMLSchema" xmlns:p="http://schemas.microsoft.com/office/2006/metadata/properties" xmlns:ns1="74cd5ae5-b328-4506-9bb6-bc3cb33bda42" xmlns:ns3="b574ff26-65ec-4fe8-8b31-145c7a494e43" targetNamespace="http://schemas.microsoft.com/office/2006/metadata/properties" ma:root="true" ma:fieldsID="21613ae8abb1532ce01dd35080e16c64" ns1:_="" ns3:_="">
    <xsd:import namespace="74cd5ae5-b328-4506-9bb6-bc3cb33bda42"/>
    <xsd:import namespace="b574ff26-65ec-4fe8-8b31-145c7a494e43"/>
    <xsd:element name="properties">
      <xsd:complexType>
        <xsd:sequence>
          <xsd:element name="documentManagement">
            <xsd:complexType>
              <xsd:all>
                <xsd:element ref="ns1:SMSI_SensitiveCntDescriptors" minOccurs="0"/>
                <xsd:element ref="ns1:SMSI_AuthorName" minOccurs="0"/>
                <xsd:element ref="ns1:SMSI_EventStartDate" minOccurs="0"/>
                <xsd:element ref="ns1:SMSI_Keywords" minOccurs="0"/>
                <xsd:element ref="ns1:_dlc_DocId" minOccurs="0"/>
                <xsd:element ref="ns1:_dlc_DocIdUrl" minOccurs="0"/>
                <xsd:element ref="ns1:_dlc_DocIdPersistId" minOccurs="0"/>
                <xsd:element ref="ns1:p2d7abe6ec434cd8b5be7a81357d8090" minOccurs="0"/>
                <xsd:element ref="ns1:TaxCatchAll" minOccurs="0"/>
                <xsd:element ref="ns1:TaxCatchAllLabel" minOccurs="0"/>
                <xsd:element ref="ns3:e43a9586a383445fa11bf5f4d54a4ab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d5ae5-b328-4506-9bb6-bc3cb33bda42" elementFormDefault="qualified">
    <xsd:import namespace="http://schemas.microsoft.com/office/2006/documentManagement/types"/>
    <xsd:import namespace="http://schemas.microsoft.com/office/infopath/2007/PartnerControls"/>
    <xsd:element name="SMSI_SensitiveCntDescriptors" ma:index="1" nillable="true" ma:displayName="Sensitive Content Descriptors" ma:format="Dropdown" ma:internalName="SMSI_SensitiveCntDescriptors">
      <xsd:simpleType>
        <xsd:restriction base="dms:Choice">
          <xsd:enumeration value="Audit Function"/>
          <xsd:enumeration value="Commercially Sensitive"/>
          <xsd:enumeration value="Compliance"/>
          <xsd:enumeration value="Inside Information - Market Abuse"/>
          <xsd:enumeration value="Intellectual Property"/>
          <xsd:enumeration value="Investigation"/>
          <xsd:enumeration value="Legally Privileged - Litigation"/>
          <xsd:enumeration value="Personal Data"/>
          <xsd:enumeration value="Politically Sensitive"/>
          <xsd:enumeration value="Security Matter"/>
          <xsd:enumeration value="Staff Matter"/>
          <xsd:enumeration value="Under Confidentiality Agreement"/>
          <xsd:enumeration value="Whistleblowing"/>
          <xsd:enumeration value="Other"/>
        </xsd:restriction>
      </xsd:simpleType>
    </xsd:element>
    <xsd:element name="SMSI_AuthorName" ma:index="4" nillable="true" ma:displayName="Author Name" ma:list="UserInfo" ma:SharePointGroup="0" ma:internalName="SMSI_Author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MSI_EventStartDate" ma:index="5" nillable="true" ma:displayName="Event Start Date" ma:format="DateOnly" ma:internalName="SMSI_EventStartDate">
      <xsd:simpleType>
        <xsd:restriction base="dms:DateTime"/>
      </xsd:simpleType>
    </xsd:element>
    <xsd:element name="SMSI_Keywords" ma:index="6" nillable="true" ma:displayName="Subject Keywords" ma:internalName="SMSI_Keywords">
      <xsd:simpleType>
        <xsd:restriction base="dms:Text">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p2d7abe6ec434cd8b5be7a81357d8090" ma:index="14" nillable="true" ma:taxonomy="true" ma:internalName="p2d7abe6ec434cd8b5be7a81357d8090" ma:taxonomyFieldName="SmartSiteICLevel" ma:displayName="IC Level" ma:readOnly="false" ma:default="" ma:fieldId="{92d7abe6-ec43-4cd8-b5be-7a81357d8090}" ma:sspId="a8b65af3-bcad-4fc3-ac7d-38a6a69841ea" ma:termSetId="2a5bccb8-22f6-4c5f-96c9-6ca8a9f8a692" ma:anchorId="49a090be-7fcf-44f4-8a3a-ee848bc19260" ma:open="false" ma:isKeyword="false">
      <xsd:complexType>
        <xsd:sequence>
          <xsd:element ref="pc:Terms" minOccurs="0" maxOccurs="1"/>
        </xsd:sequence>
      </xsd:complexType>
    </xsd:element>
    <xsd:element name="TaxCatchAll" ma:index="15" nillable="true" ma:displayName="Taxonomy Catch All Column" ma:hidden="true" ma:list="{4e08c0b1-e979-404e-9094-93945782a3c2}" ma:internalName="TaxCatchAll" ma:showField="CatchAllData" ma:web="b574ff26-65ec-4fe8-8b31-145c7a494e43">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4e08c0b1-e979-404e-9094-93945782a3c2}" ma:internalName="TaxCatchAllLabel" ma:readOnly="true" ma:showField="CatchAllDataLabel" ma:web="b574ff26-65ec-4fe8-8b31-145c7a494e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74ff26-65ec-4fe8-8b31-145c7a494e43" elementFormDefault="qualified">
    <xsd:import namespace="http://schemas.microsoft.com/office/2006/documentManagement/types"/>
    <xsd:import namespace="http://schemas.microsoft.com/office/infopath/2007/PartnerControls"/>
    <xsd:element name="e43a9586a383445fa11bf5f4d54a4ab9" ma:index="19" nillable="true" ma:taxonomy="true" ma:internalName="e43a9586a383445fa11bf5f4d54a4ab9" ma:taxonomyFieldName="SmartSiteLocalMetadata" ma:displayName="Local Metadata" ma:fieldId="{e43a9586-a383-445f-a11b-f5f4d54a4ab9}" ma:sspId="00000000-0000-0000-0000-000000000000" ma:termSetId="00000000-0000-0000-0000-000000000000"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4cd5ae5-b328-4506-9bb6-bc3cb33bda42">MP56ZMYFMNFZ-1390918481-247</_dlc_DocId>
    <_dlc_DocIdUrl xmlns="74cd5ae5-b328-4506-9bb6-bc3cb33bda42">
      <Url>https://smartsite.eib.org/sites/20001124/_layouts/15/DocIdRedir.aspx?ID=MP56ZMYFMNFZ-1390918481-247</Url>
      <Description>MP56ZMYFMNFZ-1390918481-247</Description>
    </_dlc_DocIdUrl>
    <TaxCatchAll xmlns="74cd5ae5-b328-4506-9bb6-bc3cb33bda42"/>
    <SMSI_SensitiveCntDescriptors xmlns="74cd5ae5-b328-4506-9bb6-bc3cb33bda42" xsi:nil="true"/>
    <e43a9586a383445fa11bf5f4d54a4ab9 xmlns="b574ff26-65ec-4fe8-8b31-145c7a494e43">
      <Terms xmlns="http://schemas.microsoft.com/office/infopath/2007/PartnerControls"/>
    </e43a9586a383445fa11bf5f4d54a4ab9>
    <SMSI_AuthorName xmlns="74cd5ae5-b328-4506-9bb6-bc3cb33bda42">
      <UserInfo>
        <DisplayName/>
        <AccountId xsi:nil="true"/>
        <AccountType/>
      </UserInfo>
    </SMSI_AuthorName>
    <p2d7abe6ec434cd8b5be7a81357d8090 xmlns="74cd5ae5-b328-4506-9bb6-bc3cb33bda42">
      <Terms xmlns="http://schemas.microsoft.com/office/infopath/2007/PartnerControls"/>
    </p2d7abe6ec434cd8b5be7a81357d8090>
    <SMSI_Keywords xmlns="74cd5ae5-b328-4506-9bb6-bc3cb33bda42" xsi:nil="true"/>
    <SMSI_EventStartDate xmlns="74cd5ae5-b328-4506-9bb6-bc3cb33bda42"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8871F0-CB14-46B5-A1AF-B2BEC41FB6E6}">
  <ds:schemaRefs>
    <ds:schemaRef ds:uri="http://schemas.microsoft.com/sharepoint/events"/>
  </ds:schemaRefs>
</ds:datastoreItem>
</file>

<file path=customXml/itemProps2.xml><?xml version="1.0" encoding="utf-8"?>
<ds:datastoreItem xmlns:ds="http://schemas.openxmlformats.org/officeDocument/2006/customXml" ds:itemID="{BB80D0CF-E17E-4462-B0F6-E6DB207934EC}">
  <ds:schemaRefs>
    <ds:schemaRef ds:uri="Microsoft.SharePoint.Taxonomy.ContentTypeSync"/>
  </ds:schemaRefs>
</ds:datastoreItem>
</file>

<file path=customXml/itemProps3.xml><?xml version="1.0" encoding="utf-8"?>
<ds:datastoreItem xmlns:ds="http://schemas.openxmlformats.org/officeDocument/2006/customXml" ds:itemID="{FC48EC71-EBB6-4CA8-9455-90680A3CC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d5ae5-b328-4506-9bb6-bc3cb33bda42"/>
    <ds:schemaRef ds:uri="b574ff26-65ec-4fe8-8b31-145c7a494e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A94CD21-F569-4A59-9460-17E955083C4E}">
  <ds:schemaRefs>
    <ds:schemaRef ds:uri="http://www.w3.org/XML/1998/namespace"/>
    <ds:schemaRef ds:uri="http://purl.org/dc/elements/1.1/"/>
    <ds:schemaRef ds:uri="http://purl.org/dc/terms/"/>
    <ds:schemaRef ds:uri="74cd5ae5-b328-4506-9bb6-bc3cb33bda42"/>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b574ff26-65ec-4fe8-8b31-145c7a494e43"/>
  </ds:schemaRefs>
</ds:datastoreItem>
</file>

<file path=customXml/itemProps5.xml><?xml version="1.0" encoding="utf-8"?>
<ds:datastoreItem xmlns:ds="http://schemas.openxmlformats.org/officeDocument/2006/customXml" ds:itemID="{7F4C3D5F-04A6-4F03-9B2D-39BEDC2C7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4708</TotalTime>
  <Words>2491</Words>
  <Application>Microsoft Office PowerPoint</Application>
  <PresentationFormat>On-screen Show (4:3)</PresentationFormat>
  <Paragraphs>352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.AppleSystemUIFont</vt:lpstr>
      <vt:lpstr>Arial</vt:lpstr>
      <vt:lpstr>Calibri</vt:lpstr>
      <vt:lpstr>Calibri Light</vt:lpstr>
      <vt:lpstr>Futura Lt BT</vt:lpstr>
      <vt:lpstr>Futura Md BT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 Goossens</dc:creator>
  <cp:lastModifiedBy>FEITH Michael (ECFIN)</cp:lastModifiedBy>
  <cp:revision>1268</cp:revision>
  <cp:lastPrinted>2023-02-22T09:49:57Z</cp:lastPrinted>
  <dcterms:created xsi:type="dcterms:W3CDTF">2022-01-18T09:00:45Z</dcterms:created>
  <dcterms:modified xsi:type="dcterms:W3CDTF">2023-11-22T17:53:10Z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0x0101002E9CADB0E0AF4E78B3CBCEE246210961000F98C8810D192946926AB9FB985589F3</vt:lpwstr>
  </property>
  <property fmtid="{D5CDD505-2E9C-101B-9397-08002B2CF9AE}" pid="3" name="_dlc_DocIdItemGuid">
    <vt:lpwstr>42798594-8a88-4a20-be6d-aa0a9c95f90b</vt:lpwstr>
  </property>
  <property fmtid="{D5CDD505-2E9C-101B-9397-08002B2CF9AE}" pid="4" name="SmartSiteLocalMetadata">
    <vt:lpwstr/>
  </property>
  <property fmtid="{D5CDD505-2E9C-101B-9397-08002B2CF9AE}" pid="5" name="SmartSiteICLevel">
    <vt:lpwstr/>
  </property>
  <property fmtid="{D5CDD505-2E9C-101B-9397-08002B2CF9AE}" pid="6" name="MSIP_Label_6bd9ddd1-4d20-43f6-abfa-fc3c07406f94_Enabled">
    <vt:lpwstr>true</vt:lpwstr>
  </property>
  <property fmtid="{D5CDD505-2E9C-101B-9397-08002B2CF9AE}" pid="7" name="MSIP_Label_6bd9ddd1-4d20-43f6-abfa-fc3c07406f94_SetDate">
    <vt:lpwstr>2023-11-22T17:52:38Z</vt:lpwstr>
  </property>
  <property fmtid="{D5CDD505-2E9C-101B-9397-08002B2CF9AE}" pid="8" name="MSIP_Label_6bd9ddd1-4d20-43f6-abfa-fc3c07406f94_Method">
    <vt:lpwstr>Standard</vt:lpwstr>
  </property>
  <property fmtid="{D5CDD505-2E9C-101B-9397-08002B2CF9AE}" pid="9" name="MSIP_Label_6bd9ddd1-4d20-43f6-abfa-fc3c07406f94_Name">
    <vt:lpwstr>Commission Use</vt:lpwstr>
  </property>
  <property fmtid="{D5CDD505-2E9C-101B-9397-08002B2CF9AE}" pid="10" name="MSIP_Label_6bd9ddd1-4d20-43f6-abfa-fc3c07406f94_SiteId">
    <vt:lpwstr>b24c8b06-522c-46fe-9080-70926f8dddb1</vt:lpwstr>
  </property>
  <property fmtid="{D5CDD505-2E9C-101B-9397-08002B2CF9AE}" pid="11" name="MSIP_Label_6bd9ddd1-4d20-43f6-abfa-fc3c07406f94_ActionId">
    <vt:lpwstr>434ae2c9-b0c2-4bd9-a035-3ffb68612f62</vt:lpwstr>
  </property>
  <property fmtid="{D5CDD505-2E9C-101B-9397-08002B2CF9AE}" pid="12" name="MSIP_Label_6bd9ddd1-4d20-43f6-abfa-fc3c07406f94_ContentBits">
    <vt:lpwstr>0</vt:lpwstr>
  </property>
</Properties>
</file>