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9.xml" ContentType="application/vnd.openxmlformats-officedocument.presentationml.tags+xml"/>
  <Override PartName="/ppt/notesSlides/notesSlide2.xml" ContentType="application/vnd.openxmlformats-officedocument.presentationml.notesSlide+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Lst>
  <p:notesMasterIdLst>
    <p:notesMasterId r:id="rId76"/>
  </p:notesMasterIdLst>
  <p:handoutMasterIdLst>
    <p:handoutMasterId r:id="rId77"/>
  </p:handoutMasterIdLst>
  <p:sldIdLst>
    <p:sldId id="380" r:id="rId7"/>
    <p:sldId id="502" r:id="rId8"/>
    <p:sldId id="366" r:id="rId9"/>
    <p:sldId id="437" r:id="rId10"/>
    <p:sldId id="438" r:id="rId11"/>
    <p:sldId id="434" r:id="rId12"/>
    <p:sldId id="439" r:id="rId13"/>
    <p:sldId id="440" r:id="rId14"/>
    <p:sldId id="441" r:id="rId15"/>
    <p:sldId id="483" r:id="rId16"/>
    <p:sldId id="484" r:id="rId17"/>
    <p:sldId id="404" r:id="rId18"/>
    <p:sldId id="406" r:id="rId19"/>
    <p:sldId id="408" r:id="rId20"/>
    <p:sldId id="410" r:id="rId21"/>
    <p:sldId id="435" r:id="rId22"/>
    <p:sldId id="414" r:id="rId23"/>
    <p:sldId id="453" r:id="rId24"/>
    <p:sldId id="416" r:id="rId25"/>
    <p:sldId id="418" r:id="rId26"/>
    <p:sldId id="420" r:id="rId27"/>
    <p:sldId id="422" r:id="rId28"/>
    <p:sldId id="424" r:id="rId29"/>
    <p:sldId id="426" r:id="rId30"/>
    <p:sldId id="428" r:id="rId31"/>
    <p:sldId id="445" r:id="rId32"/>
    <p:sldId id="432" r:id="rId33"/>
    <p:sldId id="443" r:id="rId34"/>
    <p:sldId id="436" r:id="rId35"/>
    <p:sldId id="444" r:id="rId36"/>
    <p:sldId id="447" r:id="rId37"/>
    <p:sldId id="442" r:id="rId38"/>
    <p:sldId id="449" r:id="rId39"/>
    <p:sldId id="450" r:id="rId40"/>
    <p:sldId id="452" r:id="rId41"/>
    <p:sldId id="454" r:id="rId42"/>
    <p:sldId id="456" r:id="rId43"/>
    <p:sldId id="458" r:id="rId44"/>
    <p:sldId id="460" r:id="rId45"/>
    <p:sldId id="462" r:id="rId46"/>
    <p:sldId id="464" r:id="rId47"/>
    <p:sldId id="466" r:id="rId48"/>
    <p:sldId id="468" r:id="rId49"/>
    <p:sldId id="470" r:id="rId50"/>
    <p:sldId id="472" r:id="rId51"/>
    <p:sldId id="474" r:id="rId52"/>
    <p:sldId id="476" r:id="rId53"/>
    <p:sldId id="494" r:id="rId54"/>
    <p:sldId id="478" r:id="rId55"/>
    <p:sldId id="490" r:id="rId56"/>
    <p:sldId id="491" r:id="rId57"/>
    <p:sldId id="495" r:id="rId58"/>
    <p:sldId id="496" r:id="rId59"/>
    <p:sldId id="497" r:id="rId60"/>
    <p:sldId id="479" r:id="rId61"/>
    <p:sldId id="481" r:id="rId62"/>
    <p:sldId id="493" r:id="rId63"/>
    <p:sldId id="388" r:id="rId64"/>
    <p:sldId id="390" r:id="rId65"/>
    <p:sldId id="482" r:id="rId66"/>
    <p:sldId id="394" r:id="rId67"/>
    <p:sldId id="396" r:id="rId68"/>
    <p:sldId id="398" r:id="rId69"/>
    <p:sldId id="400" r:id="rId70"/>
    <p:sldId id="402" r:id="rId71"/>
    <p:sldId id="498" r:id="rId72"/>
    <p:sldId id="499" r:id="rId73"/>
    <p:sldId id="500" r:id="rId74"/>
    <p:sldId id="501" r:id="rId75"/>
  </p:sldIdLst>
  <p:sldSz cx="12192000" cy="6858000"/>
  <p:notesSz cx="6805613" cy="9939338"/>
  <p:custDataLst>
    <p:tags r:id="rId7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47329F-9847-3975-853E-C50FD9418E6B}" name="Karterud, Thomas (TSOSO)" initials="KT(" userId="S::thomas.karterud@kantar.com::a059f1c3-587c-4b77-a562-c7d73e5578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terud, Thomas (TSOSO)" initials="KT(" lastIdx="1" clrIdx="0">
    <p:extLst>
      <p:ext uri="{19B8F6BF-5375-455C-9EA6-DF929625EA0E}">
        <p15:presenceInfo xmlns:p15="http://schemas.microsoft.com/office/powerpoint/2012/main" userId="S::thomas.karterud@kantar.com::a059f1c3-587c-4b77-a562-c7d73e557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FF"/>
    <a:srgbClr val="FF5000"/>
    <a:srgbClr val="00B600"/>
    <a:srgbClr val="FFFFFF"/>
    <a:srgbClr val="717171"/>
    <a:srgbClr val="000000"/>
    <a:srgbClr val="333333"/>
    <a:srgbClr val="E6304B"/>
    <a:srgbClr val="E7E7E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8307A-4F99-4492-95AD-BAD1BCDDAB22}" v="1289" dt="2023-05-11T10:12:42.270"/>
    <p1510:client id="{D53F249B-A069-45E9-97EA-269FF1608415}" v="3858" dt="2023-05-11T11:36:57.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643" y="48"/>
      </p:cViewPr>
      <p:guideLst>
        <p:guide orient="horz" pos="4152"/>
        <p:guide orient="horz" pos="4020"/>
        <p:guide orient="horz" pos="2163"/>
        <p:guide pos="384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notesMaster" Target="notesMasters/notesMaster1.xml"/><Relationship Id="rId84"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heme" Target="theme/theme1.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ags" Target="tags/tag1.xml"/><Relationship Id="rId8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Svært ofte</c:v>
                </c:pt>
              </c:strCache>
            </c:strRef>
          </c:tx>
          <c:spPr>
            <a:solidFill>
              <a:srgbClr val="00411E"/>
            </a:solidFill>
          </c:spPr>
          <c:invertIfNegative val="0"/>
          <c:dLbls>
            <c:dLbl>
              <c:idx val="0"/>
              <c:tx>
                <c:rich>
                  <a:bodyPr/>
                  <a:lstStyle/>
                  <a:p>
                    <a:pPr>
                      <a:defRPr/>
                    </a:pPr>
                    <a:fld id="{CDE17011-0C06-4751-BE04-F9D37F384EB9}"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D12-4AA1-9CE3-7320A5CF1A4D}"/>
                </c:ext>
              </c:extLst>
            </c:dLbl>
            <c:dLbl>
              <c:idx val="1"/>
              <c:tx>
                <c:rich>
                  <a:bodyPr/>
                  <a:lstStyle/>
                  <a:p>
                    <a:pPr>
                      <a:defRPr/>
                    </a:pPr>
                    <a:fld id="{D37A4AD4-9D32-4923-BE2A-816373B88DAB}"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12-4AA1-9CE3-7320A5CF1A4D}"/>
                </c:ext>
              </c:extLst>
            </c:dLbl>
            <c:dLbl>
              <c:idx val="2"/>
              <c:tx>
                <c:rich>
                  <a:bodyPr/>
                  <a:lstStyle/>
                  <a:p>
                    <a:pPr>
                      <a:defRPr/>
                    </a:pPr>
                    <a:fld id="{2EDD86A7-4ACB-46B7-86CD-2EF882CF4DB5}"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D12-4AA1-9CE3-7320A5CF1A4D}"/>
                </c:ext>
              </c:extLst>
            </c:dLbl>
            <c:dLbl>
              <c:idx val="3"/>
              <c:tx>
                <c:rich>
                  <a:bodyPr/>
                  <a:lstStyle/>
                  <a:p>
                    <a:pPr>
                      <a:defRPr/>
                    </a:pPr>
                    <a:fld id="{264DF630-5EB1-4B74-8737-7B0F8BB7C4A3}"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D12-4AA1-9CE3-7320A5CF1A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Lavere eksportverdi (n=120)</c:v>
                </c:pt>
                <c:pt idx="1">
                  <c:v>Middels eksportverdi (n=78)</c:v>
                </c:pt>
                <c:pt idx="2">
                  <c:v>Høyere eksportverdi (n=45)</c:v>
                </c:pt>
                <c:pt idx="3">
                  <c:v>Total (n=243)</c:v>
                </c:pt>
              </c:strCache>
            </c:strRef>
          </c:cat>
          <c:val>
            <c:numRef>
              <c:f>Sheet1!$B$2:$B$5</c:f>
              <c:numCache>
                <c:formatCode>0</c:formatCode>
                <c:ptCount val="4"/>
                <c:pt idx="0">
                  <c:v>24</c:v>
                </c:pt>
                <c:pt idx="1">
                  <c:v>32</c:v>
                </c:pt>
                <c:pt idx="2">
                  <c:v>47</c:v>
                </c:pt>
                <c:pt idx="3">
                  <c:v>31</c:v>
                </c:pt>
              </c:numCache>
            </c:numRef>
          </c:val>
          <c:extLst>
            <c:ext xmlns:c16="http://schemas.microsoft.com/office/drawing/2014/chart" uri="{C3380CC4-5D6E-409C-BE32-E72D297353CC}">
              <c16:uniqueId val="{00000004-ED12-4AA1-9CE3-7320A5CF1A4D}"/>
            </c:ext>
          </c:extLst>
        </c:ser>
        <c:ser>
          <c:idx val="1"/>
          <c:order val="1"/>
          <c:tx>
            <c:strRef>
              <c:f>Sheet1!$C$1</c:f>
              <c:strCache>
                <c:ptCount val="1"/>
                <c:pt idx="0">
                  <c:v>Ganske ofte</c:v>
                </c:pt>
              </c:strCache>
            </c:strRef>
          </c:tx>
          <c:spPr>
            <a:solidFill>
              <a:srgbClr val="B4D6B2"/>
            </a:solidFill>
          </c:spPr>
          <c:invertIfNegative val="0"/>
          <c:dLbls>
            <c:dLbl>
              <c:idx val="0"/>
              <c:tx>
                <c:rich>
                  <a:bodyPr/>
                  <a:lstStyle/>
                  <a:p>
                    <a:pPr>
                      <a:defRPr/>
                    </a:pPr>
                    <a:fld id="{A47B9515-11FC-41BA-982B-BA05EA2E5E5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D12-4AA1-9CE3-7320A5CF1A4D}"/>
                </c:ext>
              </c:extLst>
            </c:dLbl>
            <c:dLbl>
              <c:idx val="1"/>
              <c:tx>
                <c:rich>
                  <a:bodyPr/>
                  <a:lstStyle/>
                  <a:p>
                    <a:pPr>
                      <a:defRPr/>
                    </a:pPr>
                    <a:fld id="{EB5988FC-AFA1-405B-9438-53D86563BF5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D12-4AA1-9CE3-7320A5CF1A4D}"/>
                </c:ext>
              </c:extLst>
            </c:dLbl>
            <c:dLbl>
              <c:idx val="2"/>
              <c:tx>
                <c:rich>
                  <a:bodyPr/>
                  <a:lstStyle/>
                  <a:p>
                    <a:pPr>
                      <a:defRPr/>
                    </a:pPr>
                    <a:fld id="{8E776E55-AAEC-4D84-9C2B-17BE4D7058D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D12-4AA1-9CE3-7320A5CF1A4D}"/>
                </c:ext>
              </c:extLst>
            </c:dLbl>
            <c:dLbl>
              <c:idx val="3"/>
              <c:tx>
                <c:rich>
                  <a:bodyPr/>
                  <a:lstStyle/>
                  <a:p>
                    <a:pPr>
                      <a:defRPr/>
                    </a:pPr>
                    <a:fld id="{53DE7F30-FB37-48E7-A463-12ADAAAB04A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D12-4AA1-9CE3-7320A5CF1A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Lavere eksportverdi (n=120)</c:v>
                </c:pt>
                <c:pt idx="1">
                  <c:v>Middels eksportverdi (n=78)</c:v>
                </c:pt>
                <c:pt idx="2">
                  <c:v>Høyere eksportverdi (n=45)</c:v>
                </c:pt>
                <c:pt idx="3">
                  <c:v>Total (n=243)</c:v>
                </c:pt>
              </c:strCache>
            </c:strRef>
          </c:cat>
          <c:val>
            <c:numRef>
              <c:f>Sheet1!$C$2:$C$5</c:f>
              <c:numCache>
                <c:formatCode>0</c:formatCode>
                <c:ptCount val="4"/>
                <c:pt idx="0">
                  <c:v>14</c:v>
                </c:pt>
                <c:pt idx="1">
                  <c:v>14</c:v>
                </c:pt>
                <c:pt idx="2">
                  <c:v>18</c:v>
                </c:pt>
                <c:pt idx="3">
                  <c:v>15</c:v>
                </c:pt>
              </c:numCache>
            </c:numRef>
          </c:val>
          <c:extLst>
            <c:ext xmlns:c16="http://schemas.microsoft.com/office/drawing/2014/chart" uri="{C3380CC4-5D6E-409C-BE32-E72D297353CC}">
              <c16:uniqueId val="{00000009-ED12-4AA1-9CE3-7320A5CF1A4D}"/>
            </c:ext>
          </c:extLst>
        </c:ser>
        <c:ser>
          <c:idx val="2"/>
          <c:order val="2"/>
          <c:tx>
            <c:strRef>
              <c:f>Sheet1!$D$1</c:f>
              <c:strCache>
                <c:ptCount val="1"/>
                <c:pt idx="0">
                  <c:v>Av og til</c:v>
                </c:pt>
              </c:strCache>
            </c:strRef>
          </c:tx>
          <c:spPr>
            <a:solidFill>
              <a:srgbClr val="FEE197"/>
            </a:solidFill>
          </c:spPr>
          <c:invertIfNegative val="0"/>
          <c:dLbls>
            <c:dLbl>
              <c:idx val="0"/>
              <c:tx>
                <c:rich>
                  <a:bodyPr/>
                  <a:lstStyle/>
                  <a:p>
                    <a:pPr>
                      <a:defRPr/>
                    </a:pPr>
                    <a:fld id="{5B255752-FB65-4CA4-80B8-C3BCF73104A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D12-4AA1-9CE3-7320A5CF1A4D}"/>
                </c:ext>
              </c:extLst>
            </c:dLbl>
            <c:dLbl>
              <c:idx val="1"/>
              <c:tx>
                <c:rich>
                  <a:bodyPr/>
                  <a:lstStyle/>
                  <a:p>
                    <a:pPr>
                      <a:defRPr/>
                    </a:pPr>
                    <a:fld id="{B55DB91B-4667-4269-911D-53EBE9B82AC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D12-4AA1-9CE3-7320A5CF1A4D}"/>
                </c:ext>
              </c:extLst>
            </c:dLbl>
            <c:dLbl>
              <c:idx val="2"/>
              <c:tx>
                <c:rich>
                  <a:bodyPr/>
                  <a:lstStyle/>
                  <a:p>
                    <a:pPr>
                      <a:defRPr/>
                    </a:pPr>
                    <a:fld id="{A9BF6DB6-C3A4-4A6E-A285-A69ADC4E9D5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ED12-4AA1-9CE3-7320A5CF1A4D}"/>
                </c:ext>
              </c:extLst>
            </c:dLbl>
            <c:dLbl>
              <c:idx val="3"/>
              <c:tx>
                <c:rich>
                  <a:bodyPr/>
                  <a:lstStyle/>
                  <a:p>
                    <a:pPr>
                      <a:defRPr/>
                    </a:pPr>
                    <a:fld id="{FD1BC208-B6F2-4E9C-B69E-77C1C86A074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D12-4AA1-9CE3-7320A5CF1A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Lavere eksportverdi (n=120)</c:v>
                </c:pt>
                <c:pt idx="1">
                  <c:v>Middels eksportverdi (n=78)</c:v>
                </c:pt>
                <c:pt idx="2">
                  <c:v>Høyere eksportverdi (n=45)</c:v>
                </c:pt>
                <c:pt idx="3">
                  <c:v>Total (n=243)</c:v>
                </c:pt>
              </c:strCache>
            </c:strRef>
          </c:cat>
          <c:val>
            <c:numRef>
              <c:f>Sheet1!$D$2:$D$5</c:f>
              <c:numCache>
                <c:formatCode>0</c:formatCode>
                <c:ptCount val="4"/>
                <c:pt idx="0">
                  <c:v>6</c:v>
                </c:pt>
                <c:pt idx="1">
                  <c:v>12</c:v>
                </c:pt>
                <c:pt idx="2">
                  <c:v>11</c:v>
                </c:pt>
                <c:pt idx="3">
                  <c:v>9</c:v>
                </c:pt>
              </c:numCache>
            </c:numRef>
          </c:val>
          <c:extLst>
            <c:ext xmlns:c16="http://schemas.microsoft.com/office/drawing/2014/chart" uri="{C3380CC4-5D6E-409C-BE32-E72D297353CC}">
              <c16:uniqueId val="{0000000E-ED12-4AA1-9CE3-7320A5CF1A4D}"/>
            </c:ext>
          </c:extLst>
        </c:ser>
        <c:ser>
          <c:idx val="3"/>
          <c:order val="3"/>
          <c:tx>
            <c:strRef>
              <c:f>Sheet1!$E$1</c:f>
              <c:strCache>
                <c:ptCount val="1"/>
                <c:pt idx="0">
                  <c:v>Sjeldent</c:v>
                </c:pt>
              </c:strCache>
            </c:strRef>
          </c:tx>
          <c:spPr>
            <a:solidFill>
              <a:srgbClr val="DA9695"/>
            </a:solidFill>
          </c:spPr>
          <c:invertIfNegative val="0"/>
          <c:dLbls>
            <c:dLbl>
              <c:idx val="0"/>
              <c:tx>
                <c:rich>
                  <a:bodyPr/>
                  <a:lstStyle/>
                  <a:p>
                    <a:pPr>
                      <a:defRPr/>
                    </a:pPr>
                    <a:fld id="{3FD419D1-F3AE-4316-97FB-2576BF203E6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D12-4AA1-9CE3-7320A5CF1A4D}"/>
                </c:ext>
              </c:extLst>
            </c:dLbl>
            <c:dLbl>
              <c:idx val="1"/>
              <c:tx>
                <c:rich>
                  <a:bodyPr/>
                  <a:lstStyle/>
                  <a:p>
                    <a:pPr>
                      <a:defRPr/>
                    </a:pPr>
                    <a:fld id="{4B350938-4FA7-464A-AB8D-3829668B867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ED12-4AA1-9CE3-7320A5CF1A4D}"/>
                </c:ext>
              </c:extLst>
            </c:dLbl>
            <c:dLbl>
              <c:idx val="2"/>
              <c:tx>
                <c:rich>
                  <a:bodyPr/>
                  <a:lstStyle/>
                  <a:p>
                    <a:pPr>
                      <a:defRPr/>
                    </a:pPr>
                    <a:fld id="{D125474A-079C-4186-9D00-79F3B360B92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ED12-4AA1-9CE3-7320A5CF1A4D}"/>
                </c:ext>
              </c:extLst>
            </c:dLbl>
            <c:dLbl>
              <c:idx val="3"/>
              <c:tx>
                <c:rich>
                  <a:bodyPr/>
                  <a:lstStyle/>
                  <a:p>
                    <a:pPr>
                      <a:defRPr/>
                    </a:pPr>
                    <a:fld id="{091EA601-EBCC-4968-94FA-38E2E09BD3B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ED12-4AA1-9CE3-7320A5CF1A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Lavere eksportverdi (n=120)</c:v>
                </c:pt>
                <c:pt idx="1">
                  <c:v>Middels eksportverdi (n=78)</c:v>
                </c:pt>
                <c:pt idx="2">
                  <c:v>Høyere eksportverdi (n=45)</c:v>
                </c:pt>
                <c:pt idx="3">
                  <c:v>Total (n=243)</c:v>
                </c:pt>
              </c:strCache>
            </c:strRef>
          </c:cat>
          <c:val>
            <c:numRef>
              <c:f>Sheet1!$E$2:$E$5</c:f>
              <c:numCache>
                <c:formatCode>0</c:formatCode>
                <c:ptCount val="4"/>
                <c:pt idx="0">
                  <c:v>15</c:v>
                </c:pt>
                <c:pt idx="1">
                  <c:v>13</c:v>
                </c:pt>
                <c:pt idx="2">
                  <c:v>7</c:v>
                </c:pt>
                <c:pt idx="3">
                  <c:v>13</c:v>
                </c:pt>
              </c:numCache>
            </c:numRef>
          </c:val>
          <c:extLst>
            <c:ext xmlns:c16="http://schemas.microsoft.com/office/drawing/2014/chart" uri="{C3380CC4-5D6E-409C-BE32-E72D297353CC}">
              <c16:uniqueId val="{00000013-ED12-4AA1-9CE3-7320A5CF1A4D}"/>
            </c:ext>
          </c:extLst>
        </c:ser>
        <c:ser>
          <c:idx val="4"/>
          <c:order val="4"/>
          <c:tx>
            <c:strRef>
              <c:f>Sheet1!$F$1</c:f>
              <c:strCache>
                <c:ptCount val="1"/>
                <c:pt idx="0">
                  <c:v>Aldri</c:v>
                </c:pt>
              </c:strCache>
            </c:strRef>
          </c:tx>
          <c:spPr>
            <a:solidFill>
              <a:srgbClr val="9B0028"/>
            </a:solidFill>
          </c:spPr>
          <c:invertIfNegative val="0"/>
          <c:dLbls>
            <c:dLbl>
              <c:idx val="0"/>
              <c:tx>
                <c:rich>
                  <a:bodyPr/>
                  <a:lstStyle/>
                  <a:p>
                    <a:pPr>
                      <a:defRPr/>
                    </a:pPr>
                    <a:fld id="{908E57BA-6512-41A7-87E0-4C66637CA264}"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ED12-4AA1-9CE3-7320A5CF1A4D}"/>
                </c:ext>
              </c:extLst>
            </c:dLbl>
            <c:dLbl>
              <c:idx val="1"/>
              <c:tx>
                <c:rich>
                  <a:bodyPr/>
                  <a:lstStyle/>
                  <a:p>
                    <a:pPr>
                      <a:defRPr/>
                    </a:pPr>
                    <a:fld id="{ACBFD420-8186-405E-8FBD-0ABBE3A7B035}"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ED12-4AA1-9CE3-7320A5CF1A4D}"/>
                </c:ext>
              </c:extLst>
            </c:dLbl>
            <c:dLbl>
              <c:idx val="2"/>
              <c:tx>
                <c:rich>
                  <a:bodyPr/>
                  <a:lstStyle/>
                  <a:p>
                    <a:pPr>
                      <a:defRPr/>
                    </a:pPr>
                    <a:fld id="{35935213-29B1-4BBF-8FCD-C243372D08CA}"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ED12-4AA1-9CE3-7320A5CF1A4D}"/>
                </c:ext>
              </c:extLst>
            </c:dLbl>
            <c:dLbl>
              <c:idx val="3"/>
              <c:tx>
                <c:rich>
                  <a:bodyPr/>
                  <a:lstStyle/>
                  <a:p>
                    <a:pPr>
                      <a:defRPr/>
                    </a:pPr>
                    <a:fld id="{ABCDDAEE-3BA8-41E7-9839-85AB606277E3}"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ED12-4AA1-9CE3-7320A5CF1A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Lavere eksportverdi (n=120)</c:v>
                </c:pt>
                <c:pt idx="1">
                  <c:v>Middels eksportverdi (n=78)</c:v>
                </c:pt>
                <c:pt idx="2">
                  <c:v>Høyere eksportverdi (n=45)</c:v>
                </c:pt>
                <c:pt idx="3">
                  <c:v>Total (n=243)</c:v>
                </c:pt>
              </c:strCache>
            </c:strRef>
          </c:cat>
          <c:val>
            <c:numRef>
              <c:f>Sheet1!$F$2:$F$5</c:f>
              <c:numCache>
                <c:formatCode>0</c:formatCode>
                <c:ptCount val="4"/>
                <c:pt idx="0">
                  <c:v>33</c:v>
                </c:pt>
                <c:pt idx="1">
                  <c:v>17</c:v>
                </c:pt>
                <c:pt idx="2">
                  <c:v>7</c:v>
                </c:pt>
                <c:pt idx="3">
                  <c:v>23</c:v>
                </c:pt>
              </c:numCache>
            </c:numRef>
          </c:val>
          <c:extLst>
            <c:ext xmlns:c16="http://schemas.microsoft.com/office/drawing/2014/chart" uri="{C3380CC4-5D6E-409C-BE32-E72D297353CC}">
              <c16:uniqueId val="{00000018-ED12-4AA1-9CE3-7320A5CF1A4D}"/>
            </c:ext>
          </c:extLst>
        </c:ser>
        <c:ser>
          <c:idx val="5"/>
          <c:order val="5"/>
          <c:tx>
            <c:strRef>
              <c:f>Sheet1!$G$1</c:f>
              <c:strCache>
                <c:ptCount val="1"/>
                <c:pt idx="0">
                  <c:v>Vet ikke</c:v>
                </c:pt>
              </c:strCache>
            </c:strRef>
          </c:tx>
          <c:spPr>
            <a:solidFill>
              <a:srgbClr val="BFBFBF"/>
            </a:solidFill>
          </c:spPr>
          <c:invertIfNegative val="0"/>
          <c:dLbls>
            <c:dLbl>
              <c:idx val="0"/>
              <c:tx>
                <c:rich>
                  <a:bodyPr/>
                  <a:lstStyle/>
                  <a:p>
                    <a:pPr>
                      <a:defRPr/>
                    </a:pPr>
                    <a:fld id="{DEBBD64C-2844-417A-88EE-7A8C391703A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ED12-4AA1-9CE3-7320A5CF1A4D}"/>
                </c:ext>
              </c:extLst>
            </c:dLbl>
            <c:dLbl>
              <c:idx val="1"/>
              <c:tx>
                <c:rich>
                  <a:bodyPr/>
                  <a:lstStyle/>
                  <a:p>
                    <a:pPr>
                      <a:defRPr/>
                    </a:pPr>
                    <a:fld id="{4B7922D2-BFED-4C25-8754-57A49FE8718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ED12-4AA1-9CE3-7320A5CF1A4D}"/>
                </c:ext>
              </c:extLst>
            </c:dLbl>
            <c:dLbl>
              <c:idx val="2"/>
              <c:tx>
                <c:rich>
                  <a:bodyPr/>
                  <a:lstStyle/>
                  <a:p>
                    <a:pPr>
                      <a:defRPr/>
                    </a:pPr>
                    <a:fld id="{3DAEDFA9-1F9B-4C54-AD3F-57C30945CBA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ED12-4AA1-9CE3-7320A5CF1A4D}"/>
                </c:ext>
              </c:extLst>
            </c:dLbl>
            <c:dLbl>
              <c:idx val="3"/>
              <c:tx>
                <c:rich>
                  <a:bodyPr/>
                  <a:lstStyle/>
                  <a:p>
                    <a:pPr>
                      <a:defRPr/>
                    </a:pPr>
                    <a:fld id="{37DEB8F3-7A1A-4407-A193-F71D052E987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ED12-4AA1-9CE3-7320A5CF1A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Lavere eksportverdi (n=120)</c:v>
                </c:pt>
                <c:pt idx="1">
                  <c:v>Middels eksportverdi (n=78)</c:v>
                </c:pt>
                <c:pt idx="2">
                  <c:v>Høyere eksportverdi (n=45)</c:v>
                </c:pt>
                <c:pt idx="3">
                  <c:v>Total (n=243)</c:v>
                </c:pt>
              </c:strCache>
            </c:strRef>
          </c:cat>
          <c:val>
            <c:numRef>
              <c:f>Sheet1!$G$2:$G$5</c:f>
              <c:numCache>
                <c:formatCode>0</c:formatCode>
                <c:ptCount val="4"/>
                <c:pt idx="0">
                  <c:v>8</c:v>
                </c:pt>
                <c:pt idx="1">
                  <c:v>13</c:v>
                </c:pt>
                <c:pt idx="2">
                  <c:v>11</c:v>
                </c:pt>
                <c:pt idx="3">
                  <c:v>10</c:v>
                </c:pt>
              </c:numCache>
            </c:numRef>
          </c:val>
          <c:extLst>
            <c:ext xmlns:c16="http://schemas.microsoft.com/office/drawing/2014/chart" uri="{C3380CC4-5D6E-409C-BE32-E72D297353CC}">
              <c16:uniqueId val="{0000001D-ED12-4AA1-9CE3-7320A5CF1A4D}"/>
            </c:ext>
          </c:extLst>
        </c:ser>
        <c:dLbls>
          <c:showLegendKey val="0"/>
          <c:showVal val="0"/>
          <c:showCatName val="0"/>
          <c:showSerName val="0"/>
          <c:showPercent val="0"/>
          <c:showBubbleSize val="0"/>
        </c:dLbls>
        <c:gapWidth val="200"/>
        <c:overlap val="100"/>
        <c:axId val="218342782"/>
        <c:axId val="354571298"/>
      </c:barChart>
      <c:catAx>
        <c:axId val="218342782"/>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354571298"/>
        <c:crosses val="autoZero"/>
        <c:auto val="0"/>
        <c:lblAlgn val="ctr"/>
        <c:lblOffset val="100"/>
        <c:noMultiLvlLbl val="0"/>
      </c:catAx>
      <c:valAx>
        <c:axId val="354571298"/>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218342782"/>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 ser ikke alltid fordelen ved å bruke avtalene</c:v>
                </c:pt>
              </c:strCache>
            </c:strRef>
          </c:tx>
          <c:spPr>
            <a:solidFill>
              <a:srgbClr val="B4D6B2"/>
            </a:solidFill>
          </c:spPr>
          <c:invertIfNegative val="0"/>
          <c:dLbls>
            <c:dLbl>
              <c:idx val="0"/>
              <c:tx>
                <c:rich>
                  <a:bodyPr/>
                  <a:lstStyle/>
                  <a:p>
                    <a:pPr>
                      <a:defRPr/>
                    </a:pPr>
                    <a:fld id="{700FDAEA-C45B-4CEB-A02C-EE4AD1877EC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09-44DA-B626-ABBF9C78EE53}"/>
                </c:ext>
              </c:extLst>
            </c:dLbl>
            <c:dLbl>
              <c:idx val="1"/>
              <c:tx>
                <c:rich>
                  <a:bodyPr/>
                  <a:lstStyle/>
                  <a:p>
                    <a:pPr>
                      <a:defRPr/>
                    </a:pPr>
                    <a:fld id="{089B1A58-93EC-4C53-99E2-C757A461321E}"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09-44DA-B626-ABBF9C78EE53}"/>
                </c:ext>
              </c:extLst>
            </c:dLbl>
            <c:dLbl>
              <c:idx val="2"/>
              <c:tx>
                <c:rich>
                  <a:bodyPr/>
                  <a:lstStyle/>
                  <a:p>
                    <a:pPr>
                      <a:defRPr/>
                    </a:pPr>
                    <a:fld id="{E80008ED-43DB-4A0A-9084-344DC60309D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309-44DA-B626-ABBF9C78EE53}"/>
                </c:ext>
              </c:extLst>
            </c:dLbl>
            <c:dLbl>
              <c:idx val="3"/>
              <c:tx>
                <c:rich>
                  <a:bodyPr/>
                  <a:lstStyle/>
                  <a:p>
                    <a:pPr>
                      <a:defRPr/>
                    </a:pPr>
                    <a:fld id="{BEC2ACFA-3793-47EF-89E7-FCA1EE06F35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309-44DA-B626-ABBF9C78EE53}"/>
                </c:ext>
              </c:extLst>
            </c:dLbl>
            <c:dLbl>
              <c:idx val="4"/>
              <c:tx>
                <c:rich>
                  <a:bodyPr/>
                  <a:lstStyle/>
                  <a:p>
                    <a:pPr>
                      <a:defRPr/>
                    </a:pPr>
                    <a:fld id="{8B17F559-FB0B-496E-AF85-8E68765D8CA9}"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309-44DA-B626-ABBF9C78EE53}"/>
                </c:ext>
              </c:extLst>
            </c:dLbl>
            <c:dLbl>
              <c:idx val="5"/>
              <c:tx>
                <c:rich>
                  <a:bodyPr/>
                  <a:lstStyle/>
                  <a:p>
                    <a:pPr>
                      <a:defRPr/>
                    </a:pPr>
                    <a:fld id="{231608DB-8C22-4B2A-87B2-98B0C29C694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309-44DA-B626-ABBF9C78EE53}"/>
                </c:ext>
              </c:extLst>
            </c:dLbl>
            <c:dLbl>
              <c:idx val="6"/>
              <c:tx>
                <c:rich>
                  <a:bodyPr/>
                  <a:lstStyle/>
                  <a:p>
                    <a:pPr>
                      <a:defRPr/>
                    </a:pPr>
                    <a:fld id="{4E77D640-98D7-47B4-9C3A-AEBC4B5A8645}"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309-44DA-B626-ABBF9C78EE53}"/>
                </c:ext>
              </c:extLst>
            </c:dLbl>
            <c:dLbl>
              <c:idx val="7"/>
              <c:tx>
                <c:rich>
                  <a:bodyPr/>
                  <a:lstStyle/>
                  <a:p>
                    <a:pPr>
                      <a:defRPr/>
                    </a:pPr>
                    <a:fld id="{7FB61100-ED17-4FCA-974A-57A4FE3C6592}"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309-44DA-B626-ABBF9C78EE53}"/>
                </c:ext>
              </c:extLst>
            </c:dLbl>
            <c:dLbl>
              <c:idx val="8"/>
              <c:tx>
                <c:rich>
                  <a:bodyPr/>
                  <a:lstStyle/>
                  <a:p>
                    <a:pPr>
                      <a:defRPr/>
                    </a:pPr>
                    <a:fld id="{ED2CAE07-2FD7-4603-BA18-D230B1A009AE}"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309-44DA-B626-ABBF9C78EE53}"/>
                </c:ext>
              </c:extLst>
            </c:dLbl>
            <c:dLbl>
              <c:idx val="9"/>
              <c:tx>
                <c:rich>
                  <a:bodyPr/>
                  <a:lstStyle/>
                  <a:p>
                    <a:pPr>
                      <a:defRPr/>
                    </a:pPr>
                    <a:fld id="{30685724-90D8-4EEA-8176-DE0238ECECD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309-44DA-B626-ABBF9C78EE53}"/>
                </c:ext>
              </c:extLst>
            </c:dLbl>
            <c:dLbl>
              <c:idx val="10"/>
              <c:tx>
                <c:rich>
                  <a:bodyPr/>
                  <a:lstStyle/>
                  <a:p>
                    <a:pPr>
                      <a:defRPr/>
                    </a:pPr>
                    <a:fld id="{41355165-58DC-4E69-8B7E-B2FD2D02D821}"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309-44DA-B626-ABBF9C78EE53}"/>
                </c:ext>
              </c:extLst>
            </c:dLbl>
            <c:dLbl>
              <c:idx val="11"/>
              <c:tx>
                <c:rich>
                  <a:bodyPr/>
                  <a:lstStyle/>
                  <a:p>
                    <a:pPr>
                      <a:defRPr/>
                    </a:pPr>
                    <a:fld id="{C6786618-B1FD-4679-8B50-BD27D1C252C1}"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309-44DA-B626-ABBF9C78EE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(n=59)</c:v>
                </c:pt>
                <c:pt idx="1">
                  <c:v>Ikke-godkjent eksportør (n=78)</c:v>
                </c:pt>
                <c:pt idx="2">
                  <c:v>Øvrige (transport, rådgivning, IT, forvaltning og rest.) (n=37)</c:v>
                </c:pt>
                <c:pt idx="3">
                  <c:v>Industri (uten næringsmidler og utvinning) (n=68)</c:v>
                </c:pt>
                <c:pt idx="4">
                  <c:v>Utvinning (olje, gass og mineraler) (n=6)</c:v>
                </c:pt>
                <c:pt idx="5">
                  <c:v>Næringsmidler (herunder fisk og landbruk) (n=22)</c:v>
                </c:pt>
                <c:pt idx="6">
                  <c:v>Lavere eksportverdi (n=77)</c:v>
                </c:pt>
                <c:pt idx="7">
                  <c:v>Middels eksportverdi (n=42)</c:v>
                </c:pt>
                <c:pt idx="8">
                  <c:v>Høyere eksportverdi (n=18)</c:v>
                </c:pt>
                <c:pt idx="9">
                  <c:v>Større bedrifter (over 50 ansatte) (n=61)</c:v>
                </c:pt>
                <c:pt idx="10">
                  <c:v>Mindre bedrifter (0-50 ansatte) (n=72)</c:v>
                </c:pt>
                <c:pt idx="11">
                  <c:v>Total (n=137)</c:v>
                </c:pt>
              </c:strCache>
            </c:strRef>
          </c:cat>
          <c:val>
            <c:numRef>
              <c:f>Sheet1!$B$2:$B$13</c:f>
              <c:numCache>
                <c:formatCode>0</c:formatCode>
                <c:ptCount val="12"/>
                <c:pt idx="0">
                  <c:v>7</c:v>
                </c:pt>
                <c:pt idx="1">
                  <c:v>3</c:v>
                </c:pt>
                <c:pt idx="2">
                  <c:v>3</c:v>
                </c:pt>
                <c:pt idx="3">
                  <c:v>4</c:v>
                </c:pt>
                <c:pt idx="4">
                  <c:v>17</c:v>
                </c:pt>
                <c:pt idx="5">
                  <c:v>5</c:v>
                </c:pt>
                <c:pt idx="6">
                  <c:v>3</c:v>
                </c:pt>
                <c:pt idx="7">
                  <c:v>5</c:v>
                </c:pt>
                <c:pt idx="8">
                  <c:v>11</c:v>
                </c:pt>
                <c:pt idx="9">
                  <c:v>7</c:v>
                </c:pt>
                <c:pt idx="10">
                  <c:v>3</c:v>
                </c:pt>
                <c:pt idx="11">
                  <c:v>4</c:v>
                </c:pt>
              </c:numCache>
            </c:numRef>
          </c:val>
          <c:extLst>
            <c:ext xmlns:c16="http://schemas.microsoft.com/office/drawing/2014/chart" uri="{C3380CC4-5D6E-409C-BE32-E72D297353CC}">
              <c16:uniqueId val="{0000000C-7309-44DA-B626-ABBF9C78EE53}"/>
            </c:ext>
          </c:extLst>
        </c:ser>
        <c:dLbls>
          <c:showLegendKey val="0"/>
          <c:showVal val="0"/>
          <c:showCatName val="0"/>
          <c:showSerName val="0"/>
          <c:showPercent val="0"/>
          <c:showBubbleSize val="0"/>
        </c:dLbls>
        <c:gapWidth val="200"/>
        <c:overlap val="-83"/>
        <c:axId val="1557125736"/>
        <c:axId val="1729004109"/>
      </c:barChart>
      <c:catAx>
        <c:axId val="1557125736"/>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729004109"/>
        <c:crosses val="autoZero"/>
        <c:auto val="0"/>
        <c:lblAlgn val="ctr"/>
        <c:lblOffset val="100"/>
        <c:noMultiLvlLbl val="0"/>
      </c:catAx>
      <c:valAx>
        <c:axId val="1729004109"/>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557125736"/>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Det er for mye dokumentasjonskrav i forhold til nytten/tidsbruk</c:v>
                </c:pt>
              </c:strCache>
            </c:strRef>
          </c:tx>
          <c:spPr>
            <a:solidFill>
              <a:srgbClr val="B4D6B2"/>
            </a:solidFill>
          </c:spPr>
          <c:invertIfNegative val="0"/>
          <c:dLbls>
            <c:dLbl>
              <c:idx val="0"/>
              <c:tx>
                <c:rich>
                  <a:bodyPr/>
                  <a:lstStyle/>
                  <a:p>
                    <a:pPr>
                      <a:defRPr/>
                    </a:pPr>
                    <a:fld id="{849AAEC8-1102-401D-8EE6-8BF7A1D6FD45}"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52-4313-9F76-389837E19F3E}"/>
                </c:ext>
              </c:extLst>
            </c:dLbl>
            <c:dLbl>
              <c:idx val="1"/>
              <c:tx>
                <c:rich>
                  <a:bodyPr/>
                  <a:lstStyle/>
                  <a:p>
                    <a:pPr>
                      <a:defRPr/>
                    </a:pPr>
                    <a:fld id="{1F8AE542-DCEC-4A74-83B8-1B16EB39352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52-4313-9F76-389837E19F3E}"/>
                </c:ext>
              </c:extLst>
            </c:dLbl>
            <c:dLbl>
              <c:idx val="2"/>
              <c:tx>
                <c:rich>
                  <a:bodyPr/>
                  <a:lstStyle/>
                  <a:p>
                    <a:pPr>
                      <a:defRPr/>
                    </a:pPr>
                    <a:fld id="{66DF279F-1BD2-4270-B000-F8B2B6CAA1C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752-4313-9F76-389837E19F3E}"/>
                </c:ext>
              </c:extLst>
            </c:dLbl>
            <c:dLbl>
              <c:idx val="3"/>
              <c:tx>
                <c:rich>
                  <a:bodyPr/>
                  <a:lstStyle/>
                  <a:p>
                    <a:pPr>
                      <a:defRPr/>
                    </a:pPr>
                    <a:fld id="{B82F3FBC-70BB-49F5-925F-4E487CE155F2}"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752-4313-9F76-389837E19F3E}"/>
                </c:ext>
              </c:extLst>
            </c:dLbl>
            <c:dLbl>
              <c:idx val="4"/>
              <c:tx>
                <c:rich>
                  <a:bodyPr/>
                  <a:lstStyle/>
                  <a:p>
                    <a:pPr>
                      <a:defRPr/>
                    </a:pPr>
                    <a:fld id="{94FD6ECB-8046-4DB0-9434-05B291EA3BA1}"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752-4313-9F76-389837E19F3E}"/>
                </c:ext>
              </c:extLst>
            </c:dLbl>
            <c:dLbl>
              <c:idx val="5"/>
              <c:tx>
                <c:rich>
                  <a:bodyPr/>
                  <a:lstStyle/>
                  <a:p>
                    <a:pPr>
                      <a:defRPr/>
                    </a:pPr>
                    <a:fld id="{6C098AD1-B59B-4488-B9DD-7704030C2C75}"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752-4313-9F76-389837E19F3E}"/>
                </c:ext>
              </c:extLst>
            </c:dLbl>
            <c:dLbl>
              <c:idx val="6"/>
              <c:tx>
                <c:rich>
                  <a:bodyPr/>
                  <a:lstStyle/>
                  <a:p>
                    <a:pPr>
                      <a:defRPr/>
                    </a:pPr>
                    <a:fld id="{3AB91E80-AF91-405F-B305-9EDE2AC51FE9}"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752-4313-9F76-389837E19F3E}"/>
                </c:ext>
              </c:extLst>
            </c:dLbl>
            <c:dLbl>
              <c:idx val="7"/>
              <c:tx>
                <c:rich>
                  <a:bodyPr/>
                  <a:lstStyle/>
                  <a:p>
                    <a:pPr>
                      <a:defRPr/>
                    </a:pPr>
                    <a:fld id="{E8581057-F62A-4DF7-AF57-8218F5625BC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752-4313-9F76-389837E19F3E}"/>
                </c:ext>
              </c:extLst>
            </c:dLbl>
            <c:dLbl>
              <c:idx val="8"/>
              <c:tx>
                <c:rich>
                  <a:bodyPr/>
                  <a:lstStyle/>
                  <a:p>
                    <a:pPr>
                      <a:defRPr/>
                    </a:pPr>
                    <a:fld id="{7B0065D5-A280-41EF-B778-6A19240F1A63}"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752-4313-9F76-389837E19F3E}"/>
                </c:ext>
              </c:extLst>
            </c:dLbl>
            <c:dLbl>
              <c:idx val="9"/>
              <c:tx>
                <c:rich>
                  <a:bodyPr/>
                  <a:lstStyle/>
                  <a:p>
                    <a:pPr>
                      <a:defRPr/>
                    </a:pPr>
                    <a:fld id="{167A24B2-3EE9-4B4E-8DE9-0DF92A63E4AD}"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752-4313-9F76-389837E19F3E}"/>
                </c:ext>
              </c:extLst>
            </c:dLbl>
            <c:dLbl>
              <c:idx val="10"/>
              <c:tx>
                <c:rich>
                  <a:bodyPr/>
                  <a:lstStyle/>
                  <a:p>
                    <a:pPr>
                      <a:defRPr/>
                    </a:pPr>
                    <a:fld id="{B6E5B08C-A313-4EEE-91A4-D03650DB5158}"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1752-4313-9F76-389837E19F3E}"/>
                </c:ext>
              </c:extLst>
            </c:dLbl>
            <c:dLbl>
              <c:idx val="11"/>
              <c:tx>
                <c:rich>
                  <a:bodyPr/>
                  <a:lstStyle/>
                  <a:p>
                    <a:pPr>
                      <a:defRPr/>
                    </a:pPr>
                    <a:fld id="{01FC2AFA-E4E8-47C9-B0AA-F06F0BFF6499}"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752-4313-9F76-389837E19F3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(n=59)</c:v>
                </c:pt>
                <c:pt idx="1">
                  <c:v>Ikke-godkjent eksportør (n=78)</c:v>
                </c:pt>
                <c:pt idx="2">
                  <c:v>Øvrige (transport, rådgivning, IT, forvaltning og rest.) (n=37)</c:v>
                </c:pt>
                <c:pt idx="3">
                  <c:v>Industri (uten næringsmidler og utvinning) (n=68)</c:v>
                </c:pt>
                <c:pt idx="4">
                  <c:v>Utvinning (olje, gass og mineraler) (n=6)</c:v>
                </c:pt>
                <c:pt idx="5">
                  <c:v>Næringsmidler (herunder fisk og landbruk) (n=22)</c:v>
                </c:pt>
                <c:pt idx="6">
                  <c:v>Lavere eksportverdi (n=77)</c:v>
                </c:pt>
                <c:pt idx="7">
                  <c:v>Middels eksportverdi (n=42)</c:v>
                </c:pt>
                <c:pt idx="8">
                  <c:v>Høyere eksportverdi (n=18)</c:v>
                </c:pt>
                <c:pt idx="9">
                  <c:v>Større bedrifter (over 50 ansatte) (n=61)</c:v>
                </c:pt>
                <c:pt idx="10">
                  <c:v>Mindre bedrifter (0-50 ansatte) (n=72)</c:v>
                </c:pt>
                <c:pt idx="11">
                  <c:v>Total (n=137)</c:v>
                </c:pt>
              </c:strCache>
            </c:strRef>
          </c:cat>
          <c:val>
            <c:numRef>
              <c:f>Sheet1!$B$2:$B$13</c:f>
              <c:numCache>
                <c:formatCode>0</c:formatCode>
                <c:ptCount val="12"/>
                <c:pt idx="0">
                  <c:v>5</c:v>
                </c:pt>
                <c:pt idx="1">
                  <c:v>4</c:v>
                </c:pt>
                <c:pt idx="2">
                  <c:v>8</c:v>
                </c:pt>
                <c:pt idx="3">
                  <c:v>3</c:v>
                </c:pt>
                <c:pt idx="4">
                  <c:v>0</c:v>
                </c:pt>
                <c:pt idx="5">
                  <c:v>5</c:v>
                </c:pt>
                <c:pt idx="6">
                  <c:v>3</c:v>
                </c:pt>
                <c:pt idx="7">
                  <c:v>7</c:v>
                </c:pt>
                <c:pt idx="8">
                  <c:v>6</c:v>
                </c:pt>
                <c:pt idx="9">
                  <c:v>5</c:v>
                </c:pt>
                <c:pt idx="10">
                  <c:v>4</c:v>
                </c:pt>
                <c:pt idx="11">
                  <c:v>4</c:v>
                </c:pt>
              </c:numCache>
            </c:numRef>
          </c:val>
          <c:extLst>
            <c:ext xmlns:c16="http://schemas.microsoft.com/office/drawing/2014/chart" uri="{C3380CC4-5D6E-409C-BE32-E72D297353CC}">
              <c16:uniqueId val="{0000000C-1752-4313-9F76-389837E19F3E}"/>
            </c:ext>
          </c:extLst>
        </c:ser>
        <c:dLbls>
          <c:showLegendKey val="0"/>
          <c:showVal val="0"/>
          <c:showCatName val="0"/>
          <c:showSerName val="0"/>
          <c:showPercent val="0"/>
          <c:showBubbleSize val="0"/>
        </c:dLbls>
        <c:gapWidth val="200"/>
        <c:overlap val="-83"/>
        <c:axId val="630852661"/>
        <c:axId val="1408697301"/>
      </c:barChart>
      <c:catAx>
        <c:axId val="630852661"/>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408697301"/>
        <c:crosses val="autoZero"/>
        <c:auto val="0"/>
        <c:lblAlgn val="ctr"/>
        <c:lblOffset val="100"/>
        <c:noMultiLvlLbl val="0"/>
      </c:catAx>
      <c:valAx>
        <c:axId val="1408697301"/>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630852661"/>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Produktet er konkurransedyktig uansett</c:v>
                </c:pt>
              </c:strCache>
            </c:strRef>
          </c:tx>
          <c:spPr>
            <a:solidFill>
              <a:srgbClr val="B4D6B2"/>
            </a:solidFill>
          </c:spPr>
          <c:invertIfNegative val="0"/>
          <c:dLbls>
            <c:dLbl>
              <c:idx val="0"/>
              <c:tx>
                <c:rich>
                  <a:bodyPr/>
                  <a:lstStyle/>
                  <a:p>
                    <a:pPr>
                      <a:defRPr/>
                    </a:pPr>
                    <a:fld id="{67EDB0B0-A975-4055-A74E-6A57145F6DA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4E-4B91-89CC-2336AC5EC434}"/>
                </c:ext>
              </c:extLst>
            </c:dLbl>
            <c:dLbl>
              <c:idx val="1"/>
              <c:tx>
                <c:rich>
                  <a:bodyPr/>
                  <a:lstStyle/>
                  <a:p>
                    <a:pPr>
                      <a:defRPr/>
                    </a:pPr>
                    <a:fld id="{2D665576-883E-4C35-92ED-D9A36763A9E1}"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4E-4B91-89CC-2336AC5EC434}"/>
                </c:ext>
              </c:extLst>
            </c:dLbl>
            <c:dLbl>
              <c:idx val="2"/>
              <c:tx>
                <c:rich>
                  <a:bodyPr/>
                  <a:lstStyle/>
                  <a:p>
                    <a:pPr>
                      <a:defRPr/>
                    </a:pPr>
                    <a:fld id="{3B8CB5BD-DD23-424F-BA75-2BE571D0DA24}"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4E-4B91-89CC-2336AC5EC434}"/>
                </c:ext>
              </c:extLst>
            </c:dLbl>
            <c:dLbl>
              <c:idx val="3"/>
              <c:tx>
                <c:rich>
                  <a:bodyPr/>
                  <a:lstStyle/>
                  <a:p>
                    <a:pPr>
                      <a:defRPr/>
                    </a:pPr>
                    <a:fld id="{B60860C6-270E-463D-BB79-BA5732F31DA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84E-4B91-89CC-2336AC5EC434}"/>
                </c:ext>
              </c:extLst>
            </c:dLbl>
            <c:dLbl>
              <c:idx val="4"/>
              <c:tx>
                <c:rich>
                  <a:bodyPr/>
                  <a:lstStyle/>
                  <a:p>
                    <a:pPr>
                      <a:defRPr/>
                    </a:pPr>
                    <a:fld id="{750BA1B8-EA1C-4B93-8EDE-704421BD3123}"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84E-4B91-89CC-2336AC5EC434}"/>
                </c:ext>
              </c:extLst>
            </c:dLbl>
            <c:dLbl>
              <c:idx val="5"/>
              <c:tx>
                <c:rich>
                  <a:bodyPr/>
                  <a:lstStyle/>
                  <a:p>
                    <a:pPr>
                      <a:defRPr/>
                    </a:pPr>
                    <a:fld id="{E23A8916-81A7-4D46-90A3-372E9E9C5A71}"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84E-4B91-89CC-2336AC5EC434}"/>
                </c:ext>
              </c:extLst>
            </c:dLbl>
            <c:dLbl>
              <c:idx val="6"/>
              <c:tx>
                <c:rich>
                  <a:bodyPr/>
                  <a:lstStyle/>
                  <a:p>
                    <a:pPr>
                      <a:defRPr/>
                    </a:pPr>
                    <a:fld id="{D03187AE-2F71-47B5-BAB7-613CE3736F0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84E-4B91-89CC-2336AC5EC434}"/>
                </c:ext>
              </c:extLst>
            </c:dLbl>
            <c:dLbl>
              <c:idx val="7"/>
              <c:tx>
                <c:rich>
                  <a:bodyPr/>
                  <a:lstStyle/>
                  <a:p>
                    <a:pPr>
                      <a:defRPr/>
                    </a:pPr>
                    <a:fld id="{2A3B4E9D-4038-40CF-952A-DA71D87F2BCE}"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84E-4B91-89CC-2336AC5EC434}"/>
                </c:ext>
              </c:extLst>
            </c:dLbl>
            <c:dLbl>
              <c:idx val="8"/>
              <c:tx>
                <c:rich>
                  <a:bodyPr/>
                  <a:lstStyle/>
                  <a:p>
                    <a:pPr>
                      <a:defRPr/>
                    </a:pPr>
                    <a:fld id="{C83000EE-F25D-4C45-8633-7A605817C308}"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84E-4B91-89CC-2336AC5EC434}"/>
                </c:ext>
              </c:extLst>
            </c:dLbl>
            <c:dLbl>
              <c:idx val="9"/>
              <c:tx>
                <c:rich>
                  <a:bodyPr/>
                  <a:lstStyle/>
                  <a:p>
                    <a:pPr>
                      <a:defRPr/>
                    </a:pPr>
                    <a:fld id="{D6DA7810-90E7-4BCD-87DE-50B50C6D3504}"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84E-4B91-89CC-2336AC5EC434}"/>
                </c:ext>
              </c:extLst>
            </c:dLbl>
            <c:dLbl>
              <c:idx val="10"/>
              <c:tx>
                <c:rich>
                  <a:bodyPr/>
                  <a:lstStyle/>
                  <a:p>
                    <a:pPr>
                      <a:defRPr/>
                    </a:pPr>
                    <a:fld id="{4C59FF06-58DF-46B3-BF47-8492EF333B6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184E-4B91-89CC-2336AC5EC434}"/>
                </c:ext>
              </c:extLst>
            </c:dLbl>
            <c:dLbl>
              <c:idx val="11"/>
              <c:tx>
                <c:rich>
                  <a:bodyPr/>
                  <a:lstStyle/>
                  <a:p>
                    <a:pPr>
                      <a:defRPr/>
                    </a:pPr>
                    <a:fld id="{E3D412E1-C265-4EEF-9A45-6F81409EA42D}"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84E-4B91-89CC-2336AC5EC4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(n=59)</c:v>
                </c:pt>
                <c:pt idx="1">
                  <c:v>Ikke-godkjent eksportør (n=78)</c:v>
                </c:pt>
                <c:pt idx="2">
                  <c:v>Øvrige (transport, rådgivning, IT, forvaltning og rest.) (n=37)</c:v>
                </c:pt>
                <c:pt idx="3">
                  <c:v>Industri (uten næringsmidler og utvinning) (n=68)</c:v>
                </c:pt>
                <c:pt idx="4">
                  <c:v>Utvinning (olje, gass og mineraler) (n=6)</c:v>
                </c:pt>
                <c:pt idx="5">
                  <c:v>Næringsmidler (herunder fisk og landbruk) (n=22)</c:v>
                </c:pt>
                <c:pt idx="6">
                  <c:v>Lavere eksportverdi (n=77)</c:v>
                </c:pt>
                <c:pt idx="7">
                  <c:v>Middels eksportverdi (n=42)</c:v>
                </c:pt>
                <c:pt idx="8">
                  <c:v>Høyere eksportverdi (n=18)</c:v>
                </c:pt>
                <c:pt idx="9">
                  <c:v>Større bedrifter (over 50 ansatte) (n=61)</c:v>
                </c:pt>
                <c:pt idx="10">
                  <c:v>Mindre bedrifter (0-50 ansatte) (n=72)</c:v>
                </c:pt>
                <c:pt idx="11">
                  <c:v>Total (n=137)</c:v>
                </c:pt>
              </c:strCache>
            </c:strRef>
          </c:cat>
          <c:val>
            <c:numRef>
              <c:f>Sheet1!$B$2:$B$13</c:f>
              <c:numCache>
                <c:formatCode>0</c:formatCode>
                <c:ptCount val="12"/>
                <c:pt idx="0">
                  <c:v>5</c:v>
                </c:pt>
                <c:pt idx="1">
                  <c:v>1</c:v>
                </c:pt>
                <c:pt idx="2">
                  <c:v>3</c:v>
                </c:pt>
                <c:pt idx="3">
                  <c:v>1</c:v>
                </c:pt>
                <c:pt idx="4">
                  <c:v>17</c:v>
                </c:pt>
                <c:pt idx="5">
                  <c:v>5</c:v>
                </c:pt>
                <c:pt idx="6">
                  <c:v>3</c:v>
                </c:pt>
                <c:pt idx="7">
                  <c:v>5</c:v>
                </c:pt>
                <c:pt idx="8">
                  <c:v>0</c:v>
                </c:pt>
                <c:pt idx="9">
                  <c:v>5</c:v>
                </c:pt>
                <c:pt idx="10">
                  <c:v>1</c:v>
                </c:pt>
                <c:pt idx="11">
                  <c:v>3</c:v>
                </c:pt>
              </c:numCache>
            </c:numRef>
          </c:val>
          <c:extLst>
            <c:ext xmlns:c16="http://schemas.microsoft.com/office/drawing/2014/chart" uri="{C3380CC4-5D6E-409C-BE32-E72D297353CC}">
              <c16:uniqueId val="{0000000C-184E-4B91-89CC-2336AC5EC434}"/>
            </c:ext>
          </c:extLst>
        </c:ser>
        <c:dLbls>
          <c:showLegendKey val="0"/>
          <c:showVal val="0"/>
          <c:showCatName val="0"/>
          <c:showSerName val="0"/>
          <c:showPercent val="0"/>
          <c:showBubbleSize val="0"/>
        </c:dLbls>
        <c:gapWidth val="200"/>
        <c:overlap val="-83"/>
        <c:axId val="228138877"/>
        <c:axId val="754116594"/>
      </c:barChart>
      <c:catAx>
        <c:axId val="228138877"/>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754116594"/>
        <c:crosses val="autoZero"/>
        <c:auto val="0"/>
        <c:lblAlgn val="ctr"/>
        <c:lblOffset val="100"/>
        <c:noMultiLvlLbl val="0"/>
      </c:catAx>
      <c:valAx>
        <c:axId val="754116594"/>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228138877"/>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Svært/delvis enig</c:v>
                </c:pt>
              </c:strCache>
            </c:strRef>
          </c:tx>
          <c:spPr>
            <a:solidFill>
              <a:srgbClr val="B4D6B2"/>
            </a:solidFill>
          </c:spPr>
          <c:invertIfNegative val="0"/>
          <c:dLbls>
            <c:dLbl>
              <c:idx val="0"/>
              <c:tx>
                <c:rich>
                  <a:bodyPr/>
                  <a:lstStyle/>
                  <a:p>
                    <a:pPr>
                      <a:defRPr/>
                    </a:pPr>
                    <a:fld id="{8CEBF596-EEA5-4FB9-B74D-E37E708DFA2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7BE-420A-9819-27CA3C3B538F}"/>
                </c:ext>
              </c:extLst>
            </c:dLbl>
            <c:dLbl>
              <c:idx val="1"/>
              <c:tx>
                <c:rich>
                  <a:bodyPr/>
                  <a:lstStyle/>
                  <a:p>
                    <a:pPr>
                      <a:defRPr/>
                    </a:pPr>
                    <a:fld id="{42A4C765-6B72-4D01-82BF-E9F12011F59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BE-420A-9819-27CA3C3B538F}"/>
                </c:ext>
              </c:extLst>
            </c:dLbl>
            <c:dLbl>
              <c:idx val="2"/>
              <c:tx>
                <c:rich>
                  <a:bodyPr/>
                  <a:lstStyle/>
                  <a:p>
                    <a:pPr>
                      <a:defRPr/>
                    </a:pPr>
                    <a:fld id="{8800CB4F-384C-4ABB-B0FF-6815DEA73AB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7BE-420A-9819-27CA3C3B538F}"/>
                </c:ext>
              </c:extLst>
            </c:dLbl>
            <c:dLbl>
              <c:idx val="3"/>
              <c:tx>
                <c:rich>
                  <a:bodyPr/>
                  <a:lstStyle/>
                  <a:p>
                    <a:pPr>
                      <a:defRPr/>
                    </a:pPr>
                    <a:fld id="{6487D1DC-7209-474F-8F2B-4CF1D1CBA8F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7BE-420A-9819-27CA3C3B538F}"/>
                </c:ext>
              </c:extLst>
            </c:dLbl>
            <c:dLbl>
              <c:idx val="4"/>
              <c:tx>
                <c:rich>
                  <a:bodyPr/>
                  <a:lstStyle/>
                  <a:p>
                    <a:pPr>
                      <a:defRPr/>
                    </a:pPr>
                    <a:fld id="{50ABB12D-AEEB-4F96-B8A2-A824634158C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7BE-420A-9819-27CA3C3B538F}"/>
                </c:ext>
              </c:extLst>
            </c:dLbl>
            <c:dLbl>
              <c:idx val="5"/>
              <c:tx>
                <c:rich>
                  <a:bodyPr/>
                  <a:lstStyle/>
                  <a:p>
                    <a:pPr>
                      <a:defRPr/>
                    </a:pPr>
                    <a:fld id="{8C02780F-66E9-452D-BBFE-6167A41E828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7BE-420A-9819-27CA3C3B538F}"/>
                </c:ext>
              </c:extLst>
            </c:dLbl>
            <c:dLbl>
              <c:idx val="6"/>
              <c:tx>
                <c:rich>
                  <a:bodyPr/>
                  <a:lstStyle/>
                  <a:p>
                    <a:pPr>
                      <a:defRPr/>
                    </a:pPr>
                    <a:fld id="{8E6250EE-7EF1-49C8-B7B3-DE429BF638E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7BE-420A-9819-27CA3C3B538F}"/>
                </c:ext>
              </c:extLst>
            </c:dLbl>
            <c:dLbl>
              <c:idx val="7"/>
              <c:tx>
                <c:rich>
                  <a:bodyPr/>
                  <a:lstStyle/>
                  <a:p>
                    <a:pPr>
                      <a:defRPr/>
                    </a:pPr>
                    <a:fld id="{53683114-6666-43E7-931D-FA2714CB07B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7BE-420A-9819-27CA3C3B538F}"/>
                </c:ext>
              </c:extLst>
            </c:dLbl>
            <c:dLbl>
              <c:idx val="8"/>
              <c:tx>
                <c:rich>
                  <a:bodyPr/>
                  <a:lstStyle/>
                  <a:p>
                    <a:pPr>
                      <a:defRPr/>
                    </a:pPr>
                    <a:fld id="{4004F93A-AE14-4AD7-8571-C2BED555F3B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7BE-420A-9819-27CA3C3B538F}"/>
                </c:ext>
              </c:extLst>
            </c:dLbl>
            <c:dLbl>
              <c:idx val="9"/>
              <c:tx>
                <c:rich>
                  <a:bodyPr/>
                  <a:lstStyle/>
                  <a:p>
                    <a:pPr>
                      <a:defRPr/>
                    </a:pPr>
                    <a:fld id="{80017891-8298-4DDC-B880-F80B607C332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7BE-420A-9819-27CA3C3B538F}"/>
                </c:ext>
              </c:extLst>
            </c:dLbl>
            <c:dLbl>
              <c:idx val="10"/>
              <c:tx>
                <c:rich>
                  <a:bodyPr/>
                  <a:lstStyle/>
                  <a:p>
                    <a:pPr>
                      <a:defRPr/>
                    </a:pPr>
                    <a:fld id="{365445EB-16F3-4871-BAF0-B762937FB3F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7BE-420A-9819-27CA3C3B538F}"/>
                </c:ext>
              </c:extLst>
            </c:dLbl>
            <c:dLbl>
              <c:idx val="11"/>
              <c:tx>
                <c:rich>
                  <a:bodyPr/>
                  <a:lstStyle/>
                  <a:p>
                    <a:pPr>
                      <a:defRPr/>
                    </a:pPr>
                    <a:fld id="{3CD8B37A-93EB-4132-9A42-D8A73707B8D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7BE-420A-9819-27CA3C3B53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Sheet1!$B$2:$B$13</c:f>
              <c:numCache>
                <c:formatCode>0</c:formatCode>
                <c:ptCount val="12"/>
                <c:pt idx="0">
                  <c:v>60</c:v>
                </c:pt>
                <c:pt idx="1">
                  <c:v>22</c:v>
                </c:pt>
                <c:pt idx="2">
                  <c:v>24</c:v>
                </c:pt>
                <c:pt idx="3">
                  <c:v>41</c:v>
                </c:pt>
                <c:pt idx="4">
                  <c:v>46</c:v>
                </c:pt>
                <c:pt idx="5">
                  <c:v>60</c:v>
                </c:pt>
                <c:pt idx="6">
                  <c:v>34</c:v>
                </c:pt>
                <c:pt idx="7">
                  <c:v>47</c:v>
                </c:pt>
                <c:pt idx="8">
                  <c:v>56</c:v>
                </c:pt>
                <c:pt idx="9">
                  <c:v>40</c:v>
                </c:pt>
                <c:pt idx="10">
                  <c:v>44</c:v>
                </c:pt>
                <c:pt idx="11">
                  <c:v>42</c:v>
                </c:pt>
              </c:numCache>
            </c:numRef>
          </c:val>
          <c:extLst>
            <c:ext xmlns:c16="http://schemas.microsoft.com/office/drawing/2014/chart" uri="{C3380CC4-5D6E-409C-BE32-E72D297353CC}">
              <c16:uniqueId val="{0000000C-A7BE-420A-9819-27CA3C3B538F}"/>
            </c:ext>
          </c:extLst>
        </c:ser>
        <c:ser>
          <c:idx val="1"/>
          <c:order val="1"/>
          <c:tx>
            <c:strRef>
              <c:f>Sheet1!$C$1</c:f>
              <c:strCache>
                <c:ptCount val="1"/>
                <c:pt idx="0">
                  <c:v>Verken enig eller uenig</c:v>
                </c:pt>
              </c:strCache>
            </c:strRef>
          </c:tx>
          <c:spPr>
            <a:solidFill>
              <a:srgbClr val="FEE197"/>
            </a:solidFill>
          </c:spPr>
          <c:invertIfNegative val="0"/>
          <c:dLbls>
            <c:dLbl>
              <c:idx val="0"/>
              <c:tx>
                <c:rich>
                  <a:bodyPr/>
                  <a:lstStyle/>
                  <a:p>
                    <a:pPr>
                      <a:defRPr/>
                    </a:pPr>
                    <a:fld id="{057E60A9-0BE4-426C-8077-8D98F1FDA54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A7BE-420A-9819-27CA3C3B538F}"/>
                </c:ext>
              </c:extLst>
            </c:dLbl>
            <c:dLbl>
              <c:idx val="1"/>
              <c:tx>
                <c:rich>
                  <a:bodyPr/>
                  <a:lstStyle/>
                  <a:p>
                    <a:pPr>
                      <a:defRPr/>
                    </a:pPr>
                    <a:fld id="{27F6DF02-DE8A-42ED-A45E-F05E022A62C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A7BE-420A-9819-27CA3C3B538F}"/>
                </c:ext>
              </c:extLst>
            </c:dLbl>
            <c:dLbl>
              <c:idx val="2"/>
              <c:tx>
                <c:rich>
                  <a:bodyPr/>
                  <a:lstStyle/>
                  <a:p>
                    <a:pPr>
                      <a:defRPr/>
                    </a:pPr>
                    <a:fld id="{2A10F9E7-F999-4EE2-8F49-5DCAA45C723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A7BE-420A-9819-27CA3C3B538F}"/>
                </c:ext>
              </c:extLst>
            </c:dLbl>
            <c:dLbl>
              <c:idx val="3"/>
              <c:tx>
                <c:rich>
                  <a:bodyPr/>
                  <a:lstStyle/>
                  <a:p>
                    <a:pPr>
                      <a:defRPr/>
                    </a:pPr>
                    <a:fld id="{C1ABA85A-63AA-4AB8-A23F-30C099EF997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A7BE-420A-9819-27CA3C3B538F}"/>
                </c:ext>
              </c:extLst>
            </c:dLbl>
            <c:dLbl>
              <c:idx val="4"/>
              <c:tx>
                <c:rich>
                  <a:bodyPr/>
                  <a:lstStyle/>
                  <a:p>
                    <a:pPr>
                      <a:defRPr/>
                    </a:pPr>
                    <a:fld id="{9C84CA5D-8093-4354-BF23-CB5C508ACEE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A7BE-420A-9819-27CA3C3B538F}"/>
                </c:ext>
              </c:extLst>
            </c:dLbl>
            <c:dLbl>
              <c:idx val="5"/>
              <c:tx>
                <c:rich>
                  <a:bodyPr/>
                  <a:lstStyle/>
                  <a:p>
                    <a:pPr>
                      <a:defRPr/>
                    </a:pPr>
                    <a:fld id="{35E9F129-4816-4252-A8F6-49D8B0D5614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A7BE-420A-9819-27CA3C3B538F}"/>
                </c:ext>
              </c:extLst>
            </c:dLbl>
            <c:dLbl>
              <c:idx val="6"/>
              <c:tx>
                <c:rich>
                  <a:bodyPr/>
                  <a:lstStyle/>
                  <a:p>
                    <a:pPr>
                      <a:defRPr/>
                    </a:pPr>
                    <a:fld id="{102904D6-DFF4-4E0C-B94F-8EEFBC55383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A7BE-420A-9819-27CA3C3B538F}"/>
                </c:ext>
              </c:extLst>
            </c:dLbl>
            <c:dLbl>
              <c:idx val="7"/>
              <c:tx>
                <c:rich>
                  <a:bodyPr/>
                  <a:lstStyle/>
                  <a:p>
                    <a:pPr>
                      <a:defRPr/>
                    </a:pPr>
                    <a:fld id="{DCFF7486-9AA0-41CB-BFF5-73C9D1D8698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A7BE-420A-9819-27CA3C3B538F}"/>
                </c:ext>
              </c:extLst>
            </c:dLbl>
            <c:dLbl>
              <c:idx val="8"/>
              <c:tx>
                <c:rich>
                  <a:bodyPr/>
                  <a:lstStyle/>
                  <a:p>
                    <a:pPr>
                      <a:defRPr/>
                    </a:pPr>
                    <a:fld id="{437752D5-E4DF-4472-94D1-68A6FF242A3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A7BE-420A-9819-27CA3C3B538F}"/>
                </c:ext>
              </c:extLst>
            </c:dLbl>
            <c:dLbl>
              <c:idx val="9"/>
              <c:tx>
                <c:rich>
                  <a:bodyPr/>
                  <a:lstStyle/>
                  <a:p>
                    <a:pPr>
                      <a:defRPr/>
                    </a:pPr>
                    <a:fld id="{40736BB6-9ADF-449F-8740-A8C49933B2D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A7BE-420A-9819-27CA3C3B538F}"/>
                </c:ext>
              </c:extLst>
            </c:dLbl>
            <c:dLbl>
              <c:idx val="10"/>
              <c:tx>
                <c:rich>
                  <a:bodyPr/>
                  <a:lstStyle/>
                  <a:p>
                    <a:pPr>
                      <a:defRPr/>
                    </a:pPr>
                    <a:fld id="{51B4B28D-4AE6-4F5C-9B74-B88F85C0FA5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A7BE-420A-9819-27CA3C3B538F}"/>
                </c:ext>
              </c:extLst>
            </c:dLbl>
            <c:dLbl>
              <c:idx val="11"/>
              <c:tx>
                <c:rich>
                  <a:bodyPr/>
                  <a:lstStyle/>
                  <a:p>
                    <a:pPr>
                      <a:defRPr/>
                    </a:pPr>
                    <a:fld id="{E122532F-BA91-4591-9955-C53FB386415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A7BE-420A-9819-27CA3C3B53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Sheet1!$C$2:$C$13</c:f>
              <c:numCache>
                <c:formatCode>0</c:formatCode>
                <c:ptCount val="12"/>
                <c:pt idx="0">
                  <c:v>13</c:v>
                </c:pt>
                <c:pt idx="1">
                  <c:v>22</c:v>
                </c:pt>
                <c:pt idx="2">
                  <c:v>21</c:v>
                </c:pt>
                <c:pt idx="3">
                  <c:v>16</c:v>
                </c:pt>
                <c:pt idx="4">
                  <c:v>31</c:v>
                </c:pt>
                <c:pt idx="5">
                  <c:v>14</c:v>
                </c:pt>
                <c:pt idx="6">
                  <c:v>17</c:v>
                </c:pt>
                <c:pt idx="7">
                  <c:v>17</c:v>
                </c:pt>
                <c:pt idx="8">
                  <c:v>20</c:v>
                </c:pt>
                <c:pt idx="9">
                  <c:v>17</c:v>
                </c:pt>
                <c:pt idx="10">
                  <c:v>17</c:v>
                </c:pt>
                <c:pt idx="11">
                  <c:v>17</c:v>
                </c:pt>
              </c:numCache>
            </c:numRef>
          </c:val>
          <c:extLst>
            <c:ext xmlns:c16="http://schemas.microsoft.com/office/drawing/2014/chart" uri="{C3380CC4-5D6E-409C-BE32-E72D297353CC}">
              <c16:uniqueId val="{00000019-A7BE-420A-9819-27CA3C3B538F}"/>
            </c:ext>
          </c:extLst>
        </c:ser>
        <c:ser>
          <c:idx val="2"/>
          <c:order val="2"/>
          <c:tx>
            <c:strRef>
              <c:f>Sheet1!$D$1</c:f>
              <c:strCache>
                <c:ptCount val="1"/>
                <c:pt idx="0">
                  <c:v>Svært/delvis uenig</c:v>
                </c:pt>
              </c:strCache>
            </c:strRef>
          </c:tx>
          <c:spPr>
            <a:solidFill>
              <a:srgbClr val="FFD7F0"/>
            </a:solidFill>
          </c:spPr>
          <c:invertIfNegative val="0"/>
          <c:dLbls>
            <c:dLbl>
              <c:idx val="0"/>
              <c:tx>
                <c:rich>
                  <a:bodyPr/>
                  <a:lstStyle/>
                  <a:p>
                    <a:pPr>
                      <a:defRPr/>
                    </a:pPr>
                    <a:fld id="{5CACA5B0-A449-4A06-9FD2-7317413E6F4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A7BE-420A-9819-27CA3C3B538F}"/>
                </c:ext>
              </c:extLst>
            </c:dLbl>
            <c:dLbl>
              <c:idx val="1"/>
              <c:tx>
                <c:rich>
                  <a:bodyPr/>
                  <a:lstStyle/>
                  <a:p>
                    <a:pPr>
                      <a:defRPr/>
                    </a:pPr>
                    <a:fld id="{ED192395-C789-4CCA-A816-C827321E213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A7BE-420A-9819-27CA3C3B538F}"/>
                </c:ext>
              </c:extLst>
            </c:dLbl>
            <c:dLbl>
              <c:idx val="2"/>
              <c:tx>
                <c:rich>
                  <a:bodyPr/>
                  <a:lstStyle/>
                  <a:p>
                    <a:pPr>
                      <a:defRPr/>
                    </a:pPr>
                    <a:fld id="{4592A204-A81A-49EE-981D-AD5828FABC6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A7BE-420A-9819-27CA3C3B538F}"/>
                </c:ext>
              </c:extLst>
            </c:dLbl>
            <c:dLbl>
              <c:idx val="3"/>
              <c:tx>
                <c:rich>
                  <a:bodyPr/>
                  <a:lstStyle/>
                  <a:p>
                    <a:pPr>
                      <a:defRPr/>
                    </a:pPr>
                    <a:fld id="{0296F975-356F-4AC0-9D64-15637D4E964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A7BE-420A-9819-27CA3C3B538F}"/>
                </c:ext>
              </c:extLst>
            </c:dLbl>
            <c:dLbl>
              <c:idx val="4"/>
              <c:tx>
                <c:rich>
                  <a:bodyPr/>
                  <a:lstStyle/>
                  <a:p>
                    <a:pPr>
                      <a:defRPr/>
                    </a:pPr>
                    <a:fld id="{25271803-1BF3-49EA-B208-1CF7E2379FC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A7BE-420A-9819-27CA3C3B538F}"/>
                </c:ext>
              </c:extLst>
            </c:dLbl>
            <c:dLbl>
              <c:idx val="5"/>
              <c:tx>
                <c:rich>
                  <a:bodyPr/>
                  <a:lstStyle/>
                  <a:p>
                    <a:pPr>
                      <a:defRPr/>
                    </a:pPr>
                    <a:fld id="{09015089-5205-475A-8F82-1438B3D3E6D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A7BE-420A-9819-27CA3C3B538F}"/>
                </c:ext>
              </c:extLst>
            </c:dLbl>
            <c:dLbl>
              <c:idx val="6"/>
              <c:tx>
                <c:rich>
                  <a:bodyPr/>
                  <a:lstStyle/>
                  <a:p>
                    <a:pPr>
                      <a:defRPr/>
                    </a:pPr>
                    <a:fld id="{234A0CD6-1F02-4511-9D5A-40990BF4CB6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A7BE-420A-9819-27CA3C3B538F}"/>
                </c:ext>
              </c:extLst>
            </c:dLbl>
            <c:dLbl>
              <c:idx val="7"/>
              <c:tx>
                <c:rich>
                  <a:bodyPr/>
                  <a:lstStyle/>
                  <a:p>
                    <a:pPr>
                      <a:defRPr/>
                    </a:pPr>
                    <a:fld id="{D1F687FE-2C76-4839-91BE-16E5D7633DD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A7BE-420A-9819-27CA3C3B538F}"/>
                </c:ext>
              </c:extLst>
            </c:dLbl>
            <c:dLbl>
              <c:idx val="8"/>
              <c:tx>
                <c:rich>
                  <a:bodyPr/>
                  <a:lstStyle/>
                  <a:p>
                    <a:pPr>
                      <a:defRPr/>
                    </a:pPr>
                    <a:fld id="{A55A2407-419C-43DA-B83C-B6213E5CBCA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A7BE-420A-9819-27CA3C3B538F}"/>
                </c:ext>
              </c:extLst>
            </c:dLbl>
            <c:dLbl>
              <c:idx val="9"/>
              <c:tx>
                <c:rich>
                  <a:bodyPr/>
                  <a:lstStyle/>
                  <a:p>
                    <a:pPr>
                      <a:defRPr/>
                    </a:pPr>
                    <a:fld id="{93A348AB-15B3-4B43-83D2-84C2BE3E9E4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A7BE-420A-9819-27CA3C3B538F}"/>
                </c:ext>
              </c:extLst>
            </c:dLbl>
            <c:dLbl>
              <c:idx val="10"/>
              <c:tx>
                <c:rich>
                  <a:bodyPr/>
                  <a:lstStyle/>
                  <a:p>
                    <a:pPr>
                      <a:defRPr/>
                    </a:pPr>
                    <a:fld id="{5B7E8D3B-12DE-4CE0-8068-DFC55649DF7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A7BE-420A-9819-27CA3C3B538F}"/>
                </c:ext>
              </c:extLst>
            </c:dLbl>
            <c:dLbl>
              <c:idx val="11"/>
              <c:tx>
                <c:rich>
                  <a:bodyPr/>
                  <a:lstStyle/>
                  <a:p>
                    <a:pPr>
                      <a:defRPr/>
                    </a:pPr>
                    <a:fld id="{FD1966F6-7E33-46C0-A2B8-A483F33DE23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A7BE-420A-9819-27CA3C3B53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Sheet1!$D$2:$D$13</c:f>
              <c:numCache>
                <c:formatCode>0</c:formatCode>
                <c:ptCount val="12"/>
                <c:pt idx="0">
                  <c:v>6</c:v>
                </c:pt>
                <c:pt idx="1">
                  <c:v>4</c:v>
                </c:pt>
                <c:pt idx="2">
                  <c:v>5</c:v>
                </c:pt>
                <c:pt idx="3">
                  <c:v>5</c:v>
                </c:pt>
                <c:pt idx="4">
                  <c:v>0</c:v>
                </c:pt>
                <c:pt idx="5">
                  <c:v>10</c:v>
                </c:pt>
                <c:pt idx="6">
                  <c:v>4</c:v>
                </c:pt>
                <c:pt idx="7">
                  <c:v>5</c:v>
                </c:pt>
                <c:pt idx="8">
                  <c:v>9</c:v>
                </c:pt>
                <c:pt idx="9">
                  <c:v>3</c:v>
                </c:pt>
                <c:pt idx="10">
                  <c:v>7</c:v>
                </c:pt>
                <c:pt idx="11">
                  <c:v>5</c:v>
                </c:pt>
              </c:numCache>
            </c:numRef>
          </c:val>
          <c:extLst>
            <c:ext xmlns:c16="http://schemas.microsoft.com/office/drawing/2014/chart" uri="{C3380CC4-5D6E-409C-BE32-E72D297353CC}">
              <c16:uniqueId val="{00000026-A7BE-420A-9819-27CA3C3B538F}"/>
            </c:ext>
          </c:extLst>
        </c:ser>
        <c:ser>
          <c:idx val="3"/>
          <c:order val="3"/>
          <c:tx>
            <c:strRef>
              <c:f>Sheet1!$E$1</c:f>
              <c:strCache>
                <c:ptCount val="1"/>
                <c:pt idx="0">
                  <c:v>Vet ikke</c:v>
                </c:pt>
              </c:strCache>
            </c:strRef>
          </c:tx>
          <c:spPr>
            <a:solidFill>
              <a:srgbClr val="D8D8D8"/>
            </a:solidFill>
          </c:spPr>
          <c:invertIfNegative val="0"/>
          <c:dLbls>
            <c:dLbl>
              <c:idx val="0"/>
              <c:tx>
                <c:rich>
                  <a:bodyPr/>
                  <a:lstStyle/>
                  <a:p>
                    <a:pPr>
                      <a:defRPr/>
                    </a:pPr>
                    <a:fld id="{49F791B1-218E-4F81-9BEB-0CD4A6624A9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A7BE-420A-9819-27CA3C3B538F}"/>
                </c:ext>
              </c:extLst>
            </c:dLbl>
            <c:dLbl>
              <c:idx val="1"/>
              <c:tx>
                <c:rich>
                  <a:bodyPr/>
                  <a:lstStyle/>
                  <a:p>
                    <a:pPr>
                      <a:defRPr/>
                    </a:pPr>
                    <a:fld id="{526C8331-D295-4CAE-9458-B494874AA59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A7BE-420A-9819-27CA3C3B538F}"/>
                </c:ext>
              </c:extLst>
            </c:dLbl>
            <c:dLbl>
              <c:idx val="2"/>
              <c:tx>
                <c:rich>
                  <a:bodyPr/>
                  <a:lstStyle/>
                  <a:p>
                    <a:pPr>
                      <a:defRPr/>
                    </a:pPr>
                    <a:fld id="{32AAC29F-6D5C-47CD-B10A-BEF4CD76F59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A7BE-420A-9819-27CA3C3B538F}"/>
                </c:ext>
              </c:extLst>
            </c:dLbl>
            <c:dLbl>
              <c:idx val="3"/>
              <c:tx>
                <c:rich>
                  <a:bodyPr/>
                  <a:lstStyle/>
                  <a:p>
                    <a:pPr>
                      <a:defRPr/>
                    </a:pPr>
                    <a:fld id="{563E275F-25C2-49AB-BC6A-949A85A9DE8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A7BE-420A-9819-27CA3C3B538F}"/>
                </c:ext>
              </c:extLst>
            </c:dLbl>
            <c:dLbl>
              <c:idx val="4"/>
              <c:tx>
                <c:rich>
                  <a:bodyPr/>
                  <a:lstStyle/>
                  <a:p>
                    <a:pPr>
                      <a:defRPr/>
                    </a:pPr>
                    <a:fld id="{7FAA979E-A417-42B5-B703-803E40F311A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A7BE-420A-9819-27CA3C3B538F}"/>
                </c:ext>
              </c:extLst>
            </c:dLbl>
            <c:dLbl>
              <c:idx val="5"/>
              <c:tx>
                <c:rich>
                  <a:bodyPr/>
                  <a:lstStyle/>
                  <a:p>
                    <a:pPr>
                      <a:defRPr/>
                    </a:pPr>
                    <a:fld id="{F3851D3C-84E1-41B5-A767-521147123C3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C-A7BE-420A-9819-27CA3C3B538F}"/>
                </c:ext>
              </c:extLst>
            </c:dLbl>
            <c:dLbl>
              <c:idx val="6"/>
              <c:tx>
                <c:rich>
                  <a:bodyPr/>
                  <a:lstStyle/>
                  <a:p>
                    <a:pPr>
                      <a:defRPr/>
                    </a:pPr>
                    <a:fld id="{243AE146-7D67-4EE2-B0A3-D302F32C62B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D-A7BE-420A-9819-27CA3C3B538F}"/>
                </c:ext>
              </c:extLst>
            </c:dLbl>
            <c:dLbl>
              <c:idx val="7"/>
              <c:tx>
                <c:rich>
                  <a:bodyPr/>
                  <a:lstStyle/>
                  <a:p>
                    <a:pPr>
                      <a:defRPr/>
                    </a:pPr>
                    <a:fld id="{8D0AF23B-2B42-4B57-B8B3-E4D6DCB06B2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E-A7BE-420A-9819-27CA3C3B538F}"/>
                </c:ext>
              </c:extLst>
            </c:dLbl>
            <c:dLbl>
              <c:idx val="8"/>
              <c:tx>
                <c:rich>
                  <a:bodyPr/>
                  <a:lstStyle/>
                  <a:p>
                    <a:pPr>
                      <a:defRPr/>
                    </a:pPr>
                    <a:fld id="{86D1644F-850B-40EC-A5A3-94BDA75DE75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F-A7BE-420A-9819-27CA3C3B538F}"/>
                </c:ext>
              </c:extLst>
            </c:dLbl>
            <c:dLbl>
              <c:idx val="9"/>
              <c:tx>
                <c:rich>
                  <a:bodyPr/>
                  <a:lstStyle/>
                  <a:p>
                    <a:pPr>
                      <a:defRPr/>
                    </a:pPr>
                    <a:fld id="{E01C86F6-011A-4EA2-A18E-D5432466B9B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A7BE-420A-9819-27CA3C3B538F}"/>
                </c:ext>
              </c:extLst>
            </c:dLbl>
            <c:dLbl>
              <c:idx val="10"/>
              <c:tx>
                <c:rich>
                  <a:bodyPr/>
                  <a:lstStyle/>
                  <a:p>
                    <a:pPr>
                      <a:defRPr/>
                    </a:pPr>
                    <a:fld id="{F06FA522-5D46-4638-9DD1-11D112FE898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1-A7BE-420A-9819-27CA3C3B538F}"/>
                </c:ext>
              </c:extLst>
            </c:dLbl>
            <c:dLbl>
              <c:idx val="11"/>
              <c:tx>
                <c:rich>
                  <a:bodyPr/>
                  <a:lstStyle/>
                  <a:p>
                    <a:pPr>
                      <a:defRPr/>
                    </a:pPr>
                    <a:fld id="{4DAF1D26-EC26-45CD-A87F-5A98A7E9151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2-A7BE-420A-9819-27CA3C3B53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Sheet1!$E$2:$E$13</c:f>
              <c:numCache>
                <c:formatCode>0</c:formatCode>
                <c:ptCount val="12"/>
                <c:pt idx="0">
                  <c:v>20</c:v>
                </c:pt>
                <c:pt idx="1">
                  <c:v>52</c:v>
                </c:pt>
                <c:pt idx="2">
                  <c:v>50</c:v>
                </c:pt>
                <c:pt idx="3">
                  <c:v>39</c:v>
                </c:pt>
                <c:pt idx="4">
                  <c:v>23</c:v>
                </c:pt>
                <c:pt idx="5">
                  <c:v>16</c:v>
                </c:pt>
                <c:pt idx="6">
                  <c:v>45</c:v>
                </c:pt>
                <c:pt idx="7">
                  <c:v>31</c:v>
                </c:pt>
                <c:pt idx="8">
                  <c:v>16</c:v>
                </c:pt>
                <c:pt idx="9">
                  <c:v>40</c:v>
                </c:pt>
                <c:pt idx="10">
                  <c:v>32</c:v>
                </c:pt>
                <c:pt idx="11">
                  <c:v>35</c:v>
                </c:pt>
              </c:numCache>
            </c:numRef>
          </c:val>
          <c:extLst>
            <c:ext xmlns:c16="http://schemas.microsoft.com/office/drawing/2014/chart" uri="{C3380CC4-5D6E-409C-BE32-E72D297353CC}">
              <c16:uniqueId val="{00000033-A7BE-420A-9819-27CA3C3B538F}"/>
            </c:ext>
          </c:extLst>
        </c:ser>
        <c:dLbls>
          <c:showLegendKey val="0"/>
          <c:showVal val="0"/>
          <c:showCatName val="0"/>
          <c:showSerName val="0"/>
          <c:showPercent val="0"/>
          <c:showBubbleSize val="0"/>
        </c:dLbls>
        <c:gapWidth val="200"/>
        <c:overlap val="100"/>
        <c:axId val="172807642"/>
        <c:axId val="1776603005"/>
      </c:barChart>
      <c:catAx>
        <c:axId val="172807642"/>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776603005"/>
        <c:crosses val="autoZero"/>
        <c:auto val="0"/>
        <c:lblAlgn val="ctr"/>
        <c:lblOffset val="100"/>
        <c:noMultiLvlLbl val="0"/>
      </c:catAx>
      <c:valAx>
        <c:axId val="1776603005"/>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72807642"/>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Svært/delvis enig</c:v>
                </c:pt>
              </c:strCache>
            </c:strRef>
          </c:tx>
          <c:spPr>
            <a:solidFill>
              <a:srgbClr val="B4D6B2"/>
            </a:solidFill>
          </c:spPr>
          <c:invertIfNegative val="0"/>
          <c:dLbls>
            <c:dLbl>
              <c:idx val="0"/>
              <c:tx>
                <c:rich>
                  <a:bodyPr/>
                  <a:lstStyle/>
                  <a:p>
                    <a:pPr>
                      <a:defRPr/>
                    </a:pPr>
                    <a:fld id="{48BCD882-4ED9-4E75-93CA-3C1A400F542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A0-471D-9F09-F64A338F1201}"/>
                </c:ext>
              </c:extLst>
            </c:dLbl>
            <c:dLbl>
              <c:idx val="1"/>
              <c:tx>
                <c:rich>
                  <a:bodyPr/>
                  <a:lstStyle/>
                  <a:p>
                    <a:pPr>
                      <a:defRPr/>
                    </a:pPr>
                    <a:fld id="{7D77606B-2D34-4B14-AB1E-45555239FDC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A0-471D-9F09-F64A338F1201}"/>
                </c:ext>
              </c:extLst>
            </c:dLbl>
            <c:dLbl>
              <c:idx val="2"/>
              <c:tx>
                <c:rich>
                  <a:bodyPr/>
                  <a:lstStyle/>
                  <a:p>
                    <a:pPr>
                      <a:defRPr/>
                    </a:pPr>
                    <a:fld id="{FB6A8E4C-E532-4AEA-BF57-23AE9745427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0-471D-9F09-F64A338F1201}"/>
                </c:ext>
              </c:extLst>
            </c:dLbl>
            <c:dLbl>
              <c:idx val="3"/>
              <c:tx>
                <c:rich>
                  <a:bodyPr/>
                  <a:lstStyle/>
                  <a:p>
                    <a:pPr>
                      <a:defRPr/>
                    </a:pPr>
                    <a:fld id="{FED78C74-F4AE-4E68-85F0-8CD7FEC79C3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1A0-471D-9F09-F64A338F1201}"/>
                </c:ext>
              </c:extLst>
            </c:dLbl>
            <c:dLbl>
              <c:idx val="4"/>
              <c:tx>
                <c:rich>
                  <a:bodyPr/>
                  <a:lstStyle/>
                  <a:p>
                    <a:pPr>
                      <a:defRPr/>
                    </a:pPr>
                    <a:fld id="{A2420956-31E0-4AC6-95F6-26F63684DBF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1A0-471D-9F09-F64A338F1201}"/>
                </c:ext>
              </c:extLst>
            </c:dLbl>
            <c:dLbl>
              <c:idx val="5"/>
              <c:tx>
                <c:rich>
                  <a:bodyPr/>
                  <a:lstStyle/>
                  <a:p>
                    <a:pPr>
                      <a:defRPr/>
                    </a:pPr>
                    <a:fld id="{99A7172B-6213-41F7-B0A7-263DE981588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1A0-471D-9F09-F64A338F1201}"/>
                </c:ext>
              </c:extLst>
            </c:dLbl>
            <c:dLbl>
              <c:idx val="6"/>
              <c:tx>
                <c:rich>
                  <a:bodyPr/>
                  <a:lstStyle/>
                  <a:p>
                    <a:pPr>
                      <a:defRPr/>
                    </a:pPr>
                    <a:fld id="{4ACBCDA5-8FFA-42BC-B35D-49B2DB5A279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1A0-471D-9F09-F64A338F1201}"/>
                </c:ext>
              </c:extLst>
            </c:dLbl>
            <c:dLbl>
              <c:idx val="7"/>
              <c:tx>
                <c:rich>
                  <a:bodyPr/>
                  <a:lstStyle/>
                  <a:p>
                    <a:pPr>
                      <a:defRPr/>
                    </a:pPr>
                    <a:fld id="{2C1C00F7-A9CE-4405-8F06-AA00B7B2EF9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1A0-471D-9F09-F64A338F1201}"/>
                </c:ext>
              </c:extLst>
            </c:dLbl>
            <c:dLbl>
              <c:idx val="8"/>
              <c:tx>
                <c:rich>
                  <a:bodyPr/>
                  <a:lstStyle/>
                  <a:p>
                    <a:pPr>
                      <a:defRPr/>
                    </a:pPr>
                    <a:fld id="{06B14D83-008F-47BC-ADB5-84502FD91EE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1A0-471D-9F09-F64A338F1201}"/>
                </c:ext>
              </c:extLst>
            </c:dLbl>
            <c:dLbl>
              <c:idx val="9"/>
              <c:tx>
                <c:rich>
                  <a:bodyPr/>
                  <a:lstStyle/>
                  <a:p>
                    <a:pPr>
                      <a:defRPr/>
                    </a:pPr>
                    <a:fld id="{3E628B1F-07C6-4330-871D-962D594C5C6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1A0-471D-9F09-F64A338F1201}"/>
                </c:ext>
              </c:extLst>
            </c:dLbl>
            <c:dLbl>
              <c:idx val="10"/>
              <c:tx>
                <c:rich>
                  <a:bodyPr/>
                  <a:lstStyle/>
                  <a:p>
                    <a:pPr>
                      <a:defRPr/>
                    </a:pPr>
                    <a:fld id="{0A8E9D3C-F466-43AA-A1C7-25F1B73EC1D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1A0-471D-9F09-F64A338F1201}"/>
                </c:ext>
              </c:extLst>
            </c:dLbl>
            <c:dLbl>
              <c:idx val="11"/>
              <c:tx>
                <c:rich>
                  <a:bodyPr/>
                  <a:lstStyle/>
                  <a:p>
                    <a:pPr>
                      <a:defRPr/>
                    </a:pPr>
                    <a:fld id="{2D74DFAF-F5E4-4135-98AB-7C3D69B6CDC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1A0-471D-9F09-F64A338F120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Sheet1!$B$2:$B$13</c:f>
              <c:numCache>
                <c:formatCode>0</c:formatCode>
                <c:ptCount val="12"/>
                <c:pt idx="0">
                  <c:v>82</c:v>
                </c:pt>
                <c:pt idx="1">
                  <c:v>42</c:v>
                </c:pt>
                <c:pt idx="2">
                  <c:v>43</c:v>
                </c:pt>
                <c:pt idx="3">
                  <c:v>65</c:v>
                </c:pt>
                <c:pt idx="4">
                  <c:v>54</c:v>
                </c:pt>
                <c:pt idx="5">
                  <c:v>76</c:v>
                </c:pt>
                <c:pt idx="6">
                  <c:v>53</c:v>
                </c:pt>
                <c:pt idx="7">
                  <c:v>72</c:v>
                </c:pt>
                <c:pt idx="8">
                  <c:v>76</c:v>
                </c:pt>
                <c:pt idx="9">
                  <c:v>62</c:v>
                </c:pt>
                <c:pt idx="10">
                  <c:v>64</c:v>
                </c:pt>
                <c:pt idx="11">
                  <c:v>63</c:v>
                </c:pt>
              </c:numCache>
            </c:numRef>
          </c:val>
          <c:extLst>
            <c:ext xmlns:c16="http://schemas.microsoft.com/office/drawing/2014/chart" uri="{C3380CC4-5D6E-409C-BE32-E72D297353CC}">
              <c16:uniqueId val="{0000000C-31A0-471D-9F09-F64A338F1201}"/>
            </c:ext>
          </c:extLst>
        </c:ser>
        <c:ser>
          <c:idx val="1"/>
          <c:order val="1"/>
          <c:tx>
            <c:strRef>
              <c:f>Sheet1!$C$1</c:f>
              <c:strCache>
                <c:ptCount val="1"/>
                <c:pt idx="0">
                  <c:v>Verken enig eller uenig</c:v>
                </c:pt>
              </c:strCache>
            </c:strRef>
          </c:tx>
          <c:spPr>
            <a:solidFill>
              <a:srgbClr val="FEE197"/>
            </a:solidFill>
          </c:spPr>
          <c:invertIfNegative val="0"/>
          <c:dLbls>
            <c:dLbl>
              <c:idx val="0"/>
              <c:tx>
                <c:rich>
                  <a:bodyPr/>
                  <a:lstStyle/>
                  <a:p>
                    <a:pPr>
                      <a:defRPr/>
                    </a:pPr>
                    <a:fld id="{94B07BF3-C716-48AB-9581-252A5583BD9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1A0-471D-9F09-F64A338F1201}"/>
                </c:ext>
              </c:extLst>
            </c:dLbl>
            <c:dLbl>
              <c:idx val="1"/>
              <c:tx>
                <c:rich>
                  <a:bodyPr/>
                  <a:lstStyle/>
                  <a:p>
                    <a:pPr>
                      <a:defRPr/>
                    </a:pPr>
                    <a:fld id="{4F73E05C-7356-4998-AEFC-1EABF1A2717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31A0-471D-9F09-F64A338F1201}"/>
                </c:ext>
              </c:extLst>
            </c:dLbl>
            <c:dLbl>
              <c:idx val="2"/>
              <c:tx>
                <c:rich>
                  <a:bodyPr/>
                  <a:lstStyle/>
                  <a:p>
                    <a:pPr>
                      <a:defRPr/>
                    </a:pPr>
                    <a:fld id="{D7FD26E7-EA62-474F-B9E2-34799976A63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31A0-471D-9F09-F64A338F1201}"/>
                </c:ext>
              </c:extLst>
            </c:dLbl>
            <c:dLbl>
              <c:idx val="3"/>
              <c:tx>
                <c:rich>
                  <a:bodyPr/>
                  <a:lstStyle/>
                  <a:p>
                    <a:pPr>
                      <a:defRPr/>
                    </a:pPr>
                    <a:fld id="{3917BF0D-5815-464D-A7EE-D2CE05285E3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31A0-471D-9F09-F64A338F1201}"/>
                </c:ext>
              </c:extLst>
            </c:dLbl>
            <c:dLbl>
              <c:idx val="4"/>
              <c:tx>
                <c:rich>
                  <a:bodyPr/>
                  <a:lstStyle/>
                  <a:p>
                    <a:pPr>
                      <a:defRPr/>
                    </a:pPr>
                    <a:fld id="{D0365AE4-66AE-47F5-94A3-B8327134CC7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31A0-471D-9F09-F64A338F1201}"/>
                </c:ext>
              </c:extLst>
            </c:dLbl>
            <c:dLbl>
              <c:idx val="5"/>
              <c:tx>
                <c:rich>
                  <a:bodyPr/>
                  <a:lstStyle/>
                  <a:p>
                    <a:pPr>
                      <a:defRPr/>
                    </a:pPr>
                    <a:fld id="{420D6D72-1A6C-4D7E-AB91-DBD07240669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31A0-471D-9F09-F64A338F1201}"/>
                </c:ext>
              </c:extLst>
            </c:dLbl>
            <c:dLbl>
              <c:idx val="6"/>
              <c:tx>
                <c:rich>
                  <a:bodyPr/>
                  <a:lstStyle/>
                  <a:p>
                    <a:pPr>
                      <a:defRPr/>
                    </a:pPr>
                    <a:fld id="{C65F2E20-8D6E-4AC5-BAAD-4B8149CE6EE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31A0-471D-9F09-F64A338F1201}"/>
                </c:ext>
              </c:extLst>
            </c:dLbl>
            <c:dLbl>
              <c:idx val="7"/>
              <c:tx>
                <c:rich>
                  <a:bodyPr/>
                  <a:lstStyle/>
                  <a:p>
                    <a:pPr>
                      <a:defRPr/>
                    </a:pPr>
                    <a:fld id="{024A1C70-A6E2-4474-83FB-E6FF6DA05E8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31A0-471D-9F09-F64A338F1201}"/>
                </c:ext>
              </c:extLst>
            </c:dLbl>
            <c:dLbl>
              <c:idx val="8"/>
              <c:tx>
                <c:rich>
                  <a:bodyPr/>
                  <a:lstStyle/>
                  <a:p>
                    <a:pPr>
                      <a:defRPr/>
                    </a:pPr>
                    <a:fld id="{F14C3EF9-2769-4811-99D0-48234927E22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31A0-471D-9F09-F64A338F1201}"/>
                </c:ext>
              </c:extLst>
            </c:dLbl>
            <c:dLbl>
              <c:idx val="9"/>
              <c:tx>
                <c:rich>
                  <a:bodyPr/>
                  <a:lstStyle/>
                  <a:p>
                    <a:pPr>
                      <a:defRPr/>
                    </a:pPr>
                    <a:fld id="{7DAC2C40-2385-4348-AB60-E40FD1C4084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31A0-471D-9F09-F64A338F1201}"/>
                </c:ext>
              </c:extLst>
            </c:dLbl>
            <c:dLbl>
              <c:idx val="10"/>
              <c:tx>
                <c:rich>
                  <a:bodyPr/>
                  <a:lstStyle/>
                  <a:p>
                    <a:pPr>
                      <a:defRPr/>
                    </a:pPr>
                    <a:fld id="{BFAEF246-ED53-42D1-B0DC-22292988FDB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31A0-471D-9F09-F64A338F1201}"/>
                </c:ext>
              </c:extLst>
            </c:dLbl>
            <c:dLbl>
              <c:idx val="11"/>
              <c:tx>
                <c:rich>
                  <a:bodyPr/>
                  <a:lstStyle/>
                  <a:p>
                    <a:pPr>
                      <a:defRPr/>
                    </a:pPr>
                    <a:fld id="{ACCF45C6-893B-47F1-9E01-CDFEB7FE6DA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31A0-471D-9F09-F64A338F120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Sheet1!$C$2:$C$13</c:f>
              <c:numCache>
                <c:formatCode>0</c:formatCode>
                <c:ptCount val="12"/>
                <c:pt idx="0">
                  <c:v>9</c:v>
                </c:pt>
                <c:pt idx="1">
                  <c:v>22</c:v>
                </c:pt>
                <c:pt idx="2">
                  <c:v>14</c:v>
                </c:pt>
                <c:pt idx="3">
                  <c:v>14</c:v>
                </c:pt>
                <c:pt idx="4">
                  <c:v>31</c:v>
                </c:pt>
                <c:pt idx="5">
                  <c:v>14</c:v>
                </c:pt>
                <c:pt idx="6">
                  <c:v>15</c:v>
                </c:pt>
                <c:pt idx="7">
                  <c:v>14</c:v>
                </c:pt>
                <c:pt idx="8">
                  <c:v>16</c:v>
                </c:pt>
                <c:pt idx="9">
                  <c:v>16</c:v>
                </c:pt>
                <c:pt idx="10">
                  <c:v>14</c:v>
                </c:pt>
                <c:pt idx="11">
                  <c:v>15</c:v>
                </c:pt>
              </c:numCache>
            </c:numRef>
          </c:val>
          <c:extLst>
            <c:ext xmlns:c16="http://schemas.microsoft.com/office/drawing/2014/chart" uri="{C3380CC4-5D6E-409C-BE32-E72D297353CC}">
              <c16:uniqueId val="{00000019-31A0-471D-9F09-F64A338F1201}"/>
            </c:ext>
          </c:extLst>
        </c:ser>
        <c:ser>
          <c:idx val="2"/>
          <c:order val="2"/>
          <c:tx>
            <c:strRef>
              <c:f>Sheet1!$D$1</c:f>
              <c:strCache>
                <c:ptCount val="1"/>
                <c:pt idx="0">
                  <c:v>Svært/delvis uenig</c:v>
                </c:pt>
              </c:strCache>
            </c:strRef>
          </c:tx>
          <c:spPr>
            <a:solidFill>
              <a:srgbClr val="FFD7F0"/>
            </a:solidFill>
          </c:spPr>
          <c:invertIfNegative val="0"/>
          <c:dLbls>
            <c:dLbl>
              <c:idx val="0"/>
              <c:tx>
                <c:rich>
                  <a:bodyPr/>
                  <a:lstStyle/>
                  <a:p>
                    <a:pPr>
                      <a:defRPr/>
                    </a:pPr>
                    <a:fld id="{51B030AC-B25C-401C-B4BC-0E115D36C3F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31A0-471D-9F09-F64A338F1201}"/>
                </c:ext>
              </c:extLst>
            </c:dLbl>
            <c:dLbl>
              <c:idx val="1"/>
              <c:tx>
                <c:rich>
                  <a:bodyPr/>
                  <a:lstStyle/>
                  <a:p>
                    <a:pPr>
                      <a:defRPr/>
                    </a:pPr>
                    <a:fld id="{DDE17159-86F1-401B-8FE1-C0B9D83DB41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31A0-471D-9F09-F64A338F1201}"/>
                </c:ext>
              </c:extLst>
            </c:dLbl>
            <c:dLbl>
              <c:idx val="2"/>
              <c:tx>
                <c:rich>
                  <a:bodyPr/>
                  <a:lstStyle/>
                  <a:p>
                    <a:pPr>
                      <a:defRPr/>
                    </a:pPr>
                    <a:fld id="{AADB65DE-DAAE-4481-97BA-D284C93689D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31A0-471D-9F09-F64A338F1201}"/>
                </c:ext>
              </c:extLst>
            </c:dLbl>
            <c:dLbl>
              <c:idx val="3"/>
              <c:tx>
                <c:rich>
                  <a:bodyPr/>
                  <a:lstStyle/>
                  <a:p>
                    <a:pPr>
                      <a:defRPr/>
                    </a:pPr>
                    <a:fld id="{ECDFE805-13A2-427B-9D0E-E71E18814CC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31A0-471D-9F09-F64A338F1201}"/>
                </c:ext>
              </c:extLst>
            </c:dLbl>
            <c:dLbl>
              <c:idx val="4"/>
              <c:tx>
                <c:rich>
                  <a:bodyPr/>
                  <a:lstStyle/>
                  <a:p>
                    <a:pPr>
                      <a:defRPr/>
                    </a:pPr>
                    <a:fld id="{63533AD9-DCDC-4977-B565-D1489CF8893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1A0-471D-9F09-F64A338F1201}"/>
                </c:ext>
              </c:extLst>
            </c:dLbl>
            <c:dLbl>
              <c:idx val="5"/>
              <c:tx>
                <c:rich>
                  <a:bodyPr/>
                  <a:lstStyle/>
                  <a:p>
                    <a:pPr>
                      <a:defRPr/>
                    </a:pPr>
                    <a:fld id="{1480C18E-77ED-4D2C-8684-DC526C388E6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1A0-471D-9F09-F64A338F1201}"/>
                </c:ext>
              </c:extLst>
            </c:dLbl>
            <c:dLbl>
              <c:idx val="6"/>
              <c:tx>
                <c:rich>
                  <a:bodyPr/>
                  <a:lstStyle/>
                  <a:p>
                    <a:pPr>
                      <a:defRPr/>
                    </a:pPr>
                    <a:fld id="{397E2B15-E7C9-4FC9-84EE-9CEBEFBCCE6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1A0-471D-9F09-F64A338F1201}"/>
                </c:ext>
              </c:extLst>
            </c:dLbl>
            <c:dLbl>
              <c:idx val="7"/>
              <c:tx>
                <c:rich>
                  <a:bodyPr/>
                  <a:lstStyle/>
                  <a:p>
                    <a:pPr>
                      <a:defRPr/>
                    </a:pPr>
                    <a:fld id="{D3BBEF5B-FBEA-45D7-9BFA-86A0E0AF02D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31A0-471D-9F09-F64A338F1201}"/>
                </c:ext>
              </c:extLst>
            </c:dLbl>
            <c:dLbl>
              <c:idx val="8"/>
              <c:tx>
                <c:rich>
                  <a:bodyPr/>
                  <a:lstStyle/>
                  <a:p>
                    <a:pPr>
                      <a:defRPr/>
                    </a:pPr>
                    <a:fld id="{0876F1A6-BBC8-4B0A-84FD-62BEFF076A6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31A0-471D-9F09-F64A338F1201}"/>
                </c:ext>
              </c:extLst>
            </c:dLbl>
            <c:dLbl>
              <c:idx val="9"/>
              <c:tx>
                <c:rich>
                  <a:bodyPr/>
                  <a:lstStyle/>
                  <a:p>
                    <a:pPr>
                      <a:defRPr/>
                    </a:pPr>
                    <a:fld id="{270756CF-CA74-4E8D-8FA1-EDD0B797396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31A0-471D-9F09-F64A338F1201}"/>
                </c:ext>
              </c:extLst>
            </c:dLbl>
            <c:dLbl>
              <c:idx val="10"/>
              <c:tx>
                <c:rich>
                  <a:bodyPr/>
                  <a:lstStyle/>
                  <a:p>
                    <a:pPr>
                      <a:defRPr/>
                    </a:pPr>
                    <a:fld id="{0ED52BEE-A848-464D-A24E-12077AF58A9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31A0-471D-9F09-F64A338F1201}"/>
                </c:ext>
              </c:extLst>
            </c:dLbl>
            <c:dLbl>
              <c:idx val="11"/>
              <c:tx>
                <c:rich>
                  <a:bodyPr/>
                  <a:lstStyle/>
                  <a:p>
                    <a:pPr>
                      <a:defRPr/>
                    </a:pPr>
                    <a:fld id="{D9238289-2628-44D8-842A-6DF583AF2B5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31A0-471D-9F09-F64A338F120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Sheet1!$D$2:$D$13</c:f>
              <c:numCache>
                <c:formatCode>0</c:formatCode>
                <c:ptCount val="12"/>
                <c:pt idx="0">
                  <c:v>1</c:v>
                </c:pt>
                <c:pt idx="1">
                  <c:v>15</c:v>
                </c:pt>
                <c:pt idx="2">
                  <c:v>19</c:v>
                </c:pt>
                <c:pt idx="3">
                  <c:v>7</c:v>
                </c:pt>
                <c:pt idx="4">
                  <c:v>8</c:v>
                </c:pt>
                <c:pt idx="5">
                  <c:v>0</c:v>
                </c:pt>
                <c:pt idx="6">
                  <c:v>12</c:v>
                </c:pt>
                <c:pt idx="7">
                  <c:v>3</c:v>
                </c:pt>
                <c:pt idx="8">
                  <c:v>4</c:v>
                </c:pt>
                <c:pt idx="9">
                  <c:v>8</c:v>
                </c:pt>
                <c:pt idx="10">
                  <c:v>7</c:v>
                </c:pt>
                <c:pt idx="11">
                  <c:v>7</c:v>
                </c:pt>
              </c:numCache>
            </c:numRef>
          </c:val>
          <c:extLst>
            <c:ext xmlns:c16="http://schemas.microsoft.com/office/drawing/2014/chart" uri="{C3380CC4-5D6E-409C-BE32-E72D297353CC}">
              <c16:uniqueId val="{00000026-31A0-471D-9F09-F64A338F1201}"/>
            </c:ext>
          </c:extLst>
        </c:ser>
        <c:ser>
          <c:idx val="3"/>
          <c:order val="3"/>
          <c:tx>
            <c:strRef>
              <c:f>Sheet1!$E$1</c:f>
              <c:strCache>
                <c:ptCount val="1"/>
                <c:pt idx="0">
                  <c:v>Vet ikke</c:v>
                </c:pt>
              </c:strCache>
            </c:strRef>
          </c:tx>
          <c:spPr>
            <a:solidFill>
              <a:srgbClr val="D8D8D8"/>
            </a:solidFill>
          </c:spPr>
          <c:invertIfNegative val="0"/>
          <c:dLbls>
            <c:dLbl>
              <c:idx val="0"/>
              <c:tx>
                <c:rich>
                  <a:bodyPr/>
                  <a:lstStyle/>
                  <a:p>
                    <a:pPr>
                      <a:defRPr/>
                    </a:pPr>
                    <a:fld id="{B89E1541-E67E-47F8-AF0C-24F03BEE683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31A0-471D-9F09-F64A338F1201}"/>
                </c:ext>
              </c:extLst>
            </c:dLbl>
            <c:dLbl>
              <c:idx val="1"/>
              <c:tx>
                <c:rich>
                  <a:bodyPr/>
                  <a:lstStyle/>
                  <a:p>
                    <a:pPr>
                      <a:defRPr/>
                    </a:pPr>
                    <a:fld id="{7429BDF5-B443-4374-B546-94F315983B0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31A0-471D-9F09-F64A338F1201}"/>
                </c:ext>
              </c:extLst>
            </c:dLbl>
            <c:dLbl>
              <c:idx val="2"/>
              <c:tx>
                <c:rich>
                  <a:bodyPr/>
                  <a:lstStyle/>
                  <a:p>
                    <a:pPr>
                      <a:defRPr/>
                    </a:pPr>
                    <a:fld id="{AA2922EF-5091-4A29-9690-F0AACC3C49E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31A0-471D-9F09-F64A338F1201}"/>
                </c:ext>
              </c:extLst>
            </c:dLbl>
            <c:dLbl>
              <c:idx val="3"/>
              <c:tx>
                <c:rich>
                  <a:bodyPr/>
                  <a:lstStyle/>
                  <a:p>
                    <a:pPr>
                      <a:defRPr/>
                    </a:pPr>
                    <a:fld id="{1900DC52-14F7-473C-A080-EA7FB91B5E6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31A0-471D-9F09-F64A338F1201}"/>
                </c:ext>
              </c:extLst>
            </c:dLbl>
            <c:dLbl>
              <c:idx val="4"/>
              <c:tx>
                <c:rich>
                  <a:bodyPr/>
                  <a:lstStyle/>
                  <a:p>
                    <a:pPr>
                      <a:defRPr/>
                    </a:pPr>
                    <a:fld id="{6DA1D89E-5779-4E37-A2F4-0B2DBA01F11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31A0-471D-9F09-F64A338F1201}"/>
                </c:ext>
              </c:extLst>
            </c:dLbl>
            <c:dLbl>
              <c:idx val="5"/>
              <c:tx>
                <c:rich>
                  <a:bodyPr/>
                  <a:lstStyle/>
                  <a:p>
                    <a:pPr>
                      <a:defRPr/>
                    </a:pPr>
                    <a:fld id="{05C91EAA-54D6-44BE-B4FC-5D0518007A1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C-31A0-471D-9F09-F64A338F1201}"/>
                </c:ext>
              </c:extLst>
            </c:dLbl>
            <c:dLbl>
              <c:idx val="6"/>
              <c:tx>
                <c:rich>
                  <a:bodyPr/>
                  <a:lstStyle/>
                  <a:p>
                    <a:pPr>
                      <a:defRPr/>
                    </a:pPr>
                    <a:fld id="{D970BA68-B4BD-4A6A-918D-7801529A21D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D-31A0-471D-9F09-F64A338F1201}"/>
                </c:ext>
              </c:extLst>
            </c:dLbl>
            <c:dLbl>
              <c:idx val="7"/>
              <c:tx>
                <c:rich>
                  <a:bodyPr/>
                  <a:lstStyle/>
                  <a:p>
                    <a:pPr>
                      <a:defRPr/>
                    </a:pPr>
                    <a:fld id="{564E8218-BD37-457A-9D7F-9C68A001F43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E-31A0-471D-9F09-F64A338F1201}"/>
                </c:ext>
              </c:extLst>
            </c:dLbl>
            <c:dLbl>
              <c:idx val="8"/>
              <c:tx>
                <c:rich>
                  <a:bodyPr/>
                  <a:lstStyle/>
                  <a:p>
                    <a:pPr>
                      <a:defRPr/>
                    </a:pPr>
                    <a:fld id="{670E34F2-06FF-4CBC-BF23-D716C03827F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F-31A0-471D-9F09-F64A338F1201}"/>
                </c:ext>
              </c:extLst>
            </c:dLbl>
            <c:dLbl>
              <c:idx val="9"/>
              <c:tx>
                <c:rich>
                  <a:bodyPr/>
                  <a:lstStyle/>
                  <a:p>
                    <a:pPr>
                      <a:defRPr/>
                    </a:pPr>
                    <a:fld id="{23A9C02D-2A9B-49F3-BAA8-03835A7971B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31A0-471D-9F09-F64A338F1201}"/>
                </c:ext>
              </c:extLst>
            </c:dLbl>
            <c:dLbl>
              <c:idx val="10"/>
              <c:tx>
                <c:rich>
                  <a:bodyPr/>
                  <a:lstStyle/>
                  <a:p>
                    <a:pPr>
                      <a:defRPr/>
                    </a:pPr>
                    <a:fld id="{33A4641B-9A33-431C-ACF1-35419DE8F10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1-31A0-471D-9F09-F64A338F1201}"/>
                </c:ext>
              </c:extLst>
            </c:dLbl>
            <c:dLbl>
              <c:idx val="11"/>
              <c:tx>
                <c:rich>
                  <a:bodyPr/>
                  <a:lstStyle/>
                  <a:p>
                    <a:pPr>
                      <a:defRPr/>
                    </a:pPr>
                    <a:fld id="{88EAFC7C-3306-414B-B5F0-221FF669DA1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2-31A0-471D-9F09-F64A338F120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Sheet1!$E$2:$E$13</c:f>
              <c:numCache>
                <c:formatCode>0</c:formatCode>
                <c:ptCount val="12"/>
                <c:pt idx="0">
                  <c:v>9</c:v>
                </c:pt>
                <c:pt idx="1">
                  <c:v>21</c:v>
                </c:pt>
                <c:pt idx="2">
                  <c:v>24</c:v>
                </c:pt>
                <c:pt idx="3">
                  <c:v>14</c:v>
                </c:pt>
                <c:pt idx="4">
                  <c:v>8</c:v>
                </c:pt>
                <c:pt idx="5">
                  <c:v>10</c:v>
                </c:pt>
                <c:pt idx="6">
                  <c:v>20</c:v>
                </c:pt>
                <c:pt idx="7">
                  <c:v>12</c:v>
                </c:pt>
                <c:pt idx="8">
                  <c:v>4</c:v>
                </c:pt>
                <c:pt idx="9">
                  <c:v>15</c:v>
                </c:pt>
                <c:pt idx="10">
                  <c:v>15</c:v>
                </c:pt>
                <c:pt idx="11">
                  <c:v>14</c:v>
                </c:pt>
              </c:numCache>
            </c:numRef>
          </c:val>
          <c:extLst>
            <c:ext xmlns:c16="http://schemas.microsoft.com/office/drawing/2014/chart" uri="{C3380CC4-5D6E-409C-BE32-E72D297353CC}">
              <c16:uniqueId val="{00000033-31A0-471D-9F09-F64A338F1201}"/>
            </c:ext>
          </c:extLst>
        </c:ser>
        <c:dLbls>
          <c:showLegendKey val="0"/>
          <c:showVal val="0"/>
          <c:showCatName val="0"/>
          <c:showSerName val="0"/>
          <c:showPercent val="0"/>
          <c:showBubbleSize val="0"/>
        </c:dLbls>
        <c:gapWidth val="200"/>
        <c:overlap val="100"/>
        <c:axId val="843172042"/>
        <c:axId val="2000499903"/>
      </c:barChart>
      <c:catAx>
        <c:axId val="843172042"/>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2000499903"/>
        <c:crosses val="autoZero"/>
        <c:auto val="0"/>
        <c:lblAlgn val="ctr"/>
        <c:lblOffset val="100"/>
        <c:noMultiLvlLbl val="0"/>
      </c:catAx>
      <c:valAx>
        <c:axId val="2000499903"/>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843172042"/>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Svært/delvis enig</c:v>
                </c:pt>
              </c:strCache>
            </c:strRef>
          </c:tx>
          <c:spPr>
            <a:solidFill>
              <a:srgbClr val="B4D6B2"/>
            </a:solidFill>
          </c:spPr>
          <c:invertIfNegative val="0"/>
          <c:dLbls>
            <c:dLbl>
              <c:idx val="0"/>
              <c:tx>
                <c:rich>
                  <a:bodyPr/>
                  <a:lstStyle/>
                  <a:p>
                    <a:pPr>
                      <a:defRPr/>
                    </a:pPr>
                    <a:fld id="{61922C13-A1C6-4877-A39A-2B45D4EF913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10-4EEF-8869-DDD862519085}"/>
                </c:ext>
              </c:extLst>
            </c:dLbl>
            <c:dLbl>
              <c:idx val="1"/>
              <c:tx>
                <c:rich>
                  <a:bodyPr/>
                  <a:lstStyle/>
                  <a:p>
                    <a:pPr>
                      <a:defRPr/>
                    </a:pPr>
                    <a:fld id="{47A0AA11-FEC0-4895-A5E5-C8113AAF980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10-4EEF-8869-DDD862519085}"/>
                </c:ext>
              </c:extLst>
            </c:dLbl>
            <c:dLbl>
              <c:idx val="2"/>
              <c:tx>
                <c:rich>
                  <a:bodyPr/>
                  <a:lstStyle/>
                  <a:p>
                    <a:pPr>
                      <a:defRPr/>
                    </a:pPr>
                    <a:fld id="{35FE5CC9-0452-4A5F-A3AD-0768736C5D8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10-4EEF-8869-DDD862519085}"/>
                </c:ext>
              </c:extLst>
            </c:dLbl>
            <c:dLbl>
              <c:idx val="3"/>
              <c:tx>
                <c:rich>
                  <a:bodyPr/>
                  <a:lstStyle/>
                  <a:p>
                    <a:pPr>
                      <a:defRPr/>
                    </a:pPr>
                    <a:fld id="{2D39F8DC-9AEE-4AD0-A2D4-1A5A68DDAD0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10-4EEF-8869-DDD862519085}"/>
                </c:ext>
              </c:extLst>
            </c:dLbl>
            <c:dLbl>
              <c:idx val="4"/>
              <c:tx>
                <c:rich>
                  <a:bodyPr/>
                  <a:lstStyle/>
                  <a:p>
                    <a:pPr>
                      <a:defRPr/>
                    </a:pPr>
                    <a:fld id="{704AA67B-0DF8-47BB-A85C-35F69ECDC34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910-4EEF-8869-DDD862519085}"/>
                </c:ext>
              </c:extLst>
            </c:dLbl>
            <c:dLbl>
              <c:idx val="5"/>
              <c:tx>
                <c:rich>
                  <a:bodyPr/>
                  <a:lstStyle/>
                  <a:p>
                    <a:pPr>
                      <a:defRPr/>
                    </a:pPr>
                    <a:fld id="{A00804E4-7E33-4304-9C42-F4FA107E35E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910-4EEF-8869-DDD862519085}"/>
                </c:ext>
              </c:extLst>
            </c:dLbl>
            <c:dLbl>
              <c:idx val="6"/>
              <c:tx>
                <c:rich>
                  <a:bodyPr/>
                  <a:lstStyle/>
                  <a:p>
                    <a:pPr>
                      <a:defRPr/>
                    </a:pPr>
                    <a:fld id="{02FBCF94-B28E-457B-9B7E-C517B24D489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910-4EEF-8869-DDD862519085}"/>
                </c:ext>
              </c:extLst>
            </c:dLbl>
            <c:dLbl>
              <c:idx val="7"/>
              <c:tx>
                <c:rich>
                  <a:bodyPr/>
                  <a:lstStyle/>
                  <a:p>
                    <a:pPr>
                      <a:defRPr/>
                    </a:pPr>
                    <a:fld id="{3AAAFBDE-4906-430B-9508-E911BF06AAB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910-4EEF-8869-DDD862519085}"/>
                </c:ext>
              </c:extLst>
            </c:dLbl>
            <c:dLbl>
              <c:idx val="8"/>
              <c:tx>
                <c:rich>
                  <a:bodyPr/>
                  <a:lstStyle/>
                  <a:p>
                    <a:pPr>
                      <a:defRPr/>
                    </a:pPr>
                    <a:fld id="{C8864800-5376-4442-9837-765867877A4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910-4EEF-8869-DDD862519085}"/>
                </c:ext>
              </c:extLst>
            </c:dLbl>
            <c:dLbl>
              <c:idx val="9"/>
              <c:tx>
                <c:rich>
                  <a:bodyPr/>
                  <a:lstStyle/>
                  <a:p>
                    <a:pPr>
                      <a:defRPr/>
                    </a:pPr>
                    <a:fld id="{59A8DBFD-D4F1-4EA7-98C9-C6CFA767A05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910-4EEF-8869-DDD862519085}"/>
                </c:ext>
              </c:extLst>
            </c:dLbl>
            <c:dLbl>
              <c:idx val="10"/>
              <c:tx>
                <c:rich>
                  <a:bodyPr/>
                  <a:lstStyle/>
                  <a:p>
                    <a:pPr>
                      <a:defRPr/>
                    </a:pPr>
                    <a:fld id="{2387AC80-289D-4FAA-A0C5-B16E52C063E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910-4EEF-8869-DDD862519085}"/>
                </c:ext>
              </c:extLst>
            </c:dLbl>
            <c:dLbl>
              <c:idx val="11"/>
              <c:tx>
                <c:rich>
                  <a:bodyPr/>
                  <a:lstStyle/>
                  <a:p>
                    <a:pPr>
                      <a:defRPr/>
                    </a:pPr>
                    <a:fld id="{C195F58B-69B2-4762-95C7-74C191D79D5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910-4EEF-8869-DDD8625190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Sheet1!$B$2:$B$13</c:f>
              <c:numCache>
                <c:formatCode>0</c:formatCode>
                <c:ptCount val="12"/>
                <c:pt idx="0">
                  <c:v>43</c:v>
                </c:pt>
                <c:pt idx="1">
                  <c:v>15</c:v>
                </c:pt>
                <c:pt idx="2">
                  <c:v>19</c:v>
                </c:pt>
                <c:pt idx="3">
                  <c:v>26</c:v>
                </c:pt>
                <c:pt idx="4">
                  <c:v>23</c:v>
                </c:pt>
                <c:pt idx="5">
                  <c:v>50</c:v>
                </c:pt>
                <c:pt idx="6">
                  <c:v>28</c:v>
                </c:pt>
                <c:pt idx="7">
                  <c:v>31</c:v>
                </c:pt>
                <c:pt idx="8">
                  <c:v>36</c:v>
                </c:pt>
                <c:pt idx="9">
                  <c:v>23</c:v>
                </c:pt>
                <c:pt idx="10">
                  <c:v>35</c:v>
                </c:pt>
                <c:pt idx="11">
                  <c:v>30</c:v>
                </c:pt>
              </c:numCache>
            </c:numRef>
          </c:val>
          <c:extLst>
            <c:ext xmlns:c16="http://schemas.microsoft.com/office/drawing/2014/chart" uri="{C3380CC4-5D6E-409C-BE32-E72D297353CC}">
              <c16:uniqueId val="{0000000C-6910-4EEF-8869-DDD862519085}"/>
            </c:ext>
          </c:extLst>
        </c:ser>
        <c:ser>
          <c:idx val="1"/>
          <c:order val="1"/>
          <c:tx>
            <c:strRef>
              <c:f>Sheet1!$C$1</c:f>
              <c:strCache>
                <c:ptCount val="1"/>
                <c:pt idx="0">
                  <c:v>Verken enig eller uenig</c:v>
                </c:pt>
              </c:strCache>
            </c:strRef>
          </c:tx>
          <c:spPr>
            <a:solidFill>
              <a:srgbClr val="FEE197"/>
            </a:solidFill>
          </c:spPr>
          <c:invertIfNegative val="0"/>
          <c:dLbls>
            <c:dLbl>
              <c:idx val="0"/>
              <c:tx>
                <c:rich>
                  <a:bodyPr/>
                  <a:lstStyle/>
                  <a:p>
                    <a:pPr>
                      <a:defRPr/>
                    </a:pPr>
                    <a:fld id="{C92824A3-262A-4781-AFEE-B7DFD0AF32E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910-4EEF-8869-DDD862519085}"/>
                </c:ext>
              </c:extLst>
            </c:dLbl>
            <c:dLbl>
              <c:idx val="1"/>
              <c:tx>
                <c:rich>
                  <a:bodyPr/>
                  <a:lstStyle/>
                  <a:p>
                    <a:pPr>
                      <a:defRPr/>
                    </a:pPr>
                    <a:fld id="{84F4ECD2-4624-4B8C-B678-25946D5E6FD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6910-4EEF-8869-DDD862519085}"/>
                </c:ext>
              </c:extLst>
            </c:dLbl>
            <c:dLbl>
              <c:idx val="2"/>
              <c:tx>
                <c:rich>
                  <a:bodyPr/>
                  <a:lstStyle/>
                  <a:p>
                    <a:pPr>
                      <a:defRPr/>
                    </a:pPr>
                    <a:fld id="{210203F1-4A1A-4A46-8CED-15804EC4139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6910-4EEF-8869-DDD862519085}"/>
                </c:ext>
              </c:extLst>
            </c:dLbl>
            <c:dLbl>
              <c:idx val="3"/>
              <c:tx>
                <c:rich>
                  <a:bodyPr/>
                  <a:lstStyle/>
                  <a:p>
                    <a:pPr>
                      <a:defRPr/>
                    </a:pPr>
                    <a:fld id="{C233349B-C474-43A8-9417-74F9F1BB582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6910-4EEF-8869-DDD862519085}"/>
                </c:ext>
              </c:extLst>
            </c:dLbl>
            <c:dLbl>
              <c:idx val="4"/>
              <c:tx>
                <c:rich>
                  <a:bodyPr/>
                  <a:lstStyle/>
                  <a:p>
                    <a:pPr>
                      <a:defRPr/>
                    </a:pPr>
                    <a:fld id="{AA1FD801-DE0F-4EE2-A233-95403F8423B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6910-4EEF-8869-DDD862519085}"/>
                </c:ext>
              </c:extLst>
            </c:dLbl>
            <c:dLbl>
              <c:idx val="5"/>
              <c:tx>
                <c:rich>
                  <a:bodyPr/>
                  <a:lstStyle/>
                  <a:p>
                    <a:pPr>
                      <a:defRPr/>
                    </a:pPr>
                    <a:fld id="{945FB42F-20C6-4944-ABCF-B131DCBCF7A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6910-4EEF-8869-DDD862519085}"/>
                </c:ext>
              </c:extLst>
            </c:dLbl>
            <c:dLbl>
              <c:idx val="6"/>
              <c:tx>
                <c:rich>
                  <a:bodyPr/>
                  <a:lstStyle/>
                  <a:p>
                    <a:pPr>
                      <a:defRPr/>
                    </a:pPr>
                    <a:fld id="{48F88146-28E1-4BF2-8F12-F0B812839B5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6910-4EEF-8869-DDD862519085}"/>
                </c:ext>
              </c:extLst>
            </c:dLbl>
            <c:dLbl>
              <c:idx val="7"/>
              <c:tx>
                <c:rich>
                  <a:bodyPr/>
                  <a:lstStyle/>
                  <a:p>
                    <a:pPr>
                      <a:defRPr/>
                    </a:pPr>
                    <a:fld id="{D4677024-DD5E-4128-85AC-01125601360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6910-4EEF-8869-DDD862519085}"/>
                </c:ext>
              </c:extLst>
            </c:dLbl>
            <c:dLbl>
              <c:idx val="8"/>
              <c:tx>
                <c:rich>
                  <a:bodyPr/>
                  <a:lstStyle/>
                  <a:p>
                    <a:pPr>
                      <a:defRPr/>
                    </a:pPr>
                    <a:fld id="{C6514914-8E47-4E58-A8AA-09963CDAECD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6910-4EEF-8869-DDD862519085}"/>
                </c:ext>
              </c:extLst>
            </c:dLbl>
            <c:dLbl>
              <c:idx val="9"/>
              <c:tx>
                <c:rich>
                  <a:bodyPr/>
                  <a:lstStyle/>
                  <a:p>
                    <a:pPr>
                      <a:defRPr/>
                    </a:pPr>
                    <a:fld id="{7A275ECF-DD18-4CA9-AF23-E4579BCD853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6910-4EEF-8869-DDD862519085}"/>
                </c:ext>
              </c:extLst>
            </c:dLbl>
            <c:dLbl>
              <c:idx val="10"/>
              <c:tx>
                <c:rich>
                  <a:bodyPr/>
                  <a:lstStyle/>
                  <a:p>
                    <a:pPr>
                      <a:defRPr/>
                    </a:pPr>
                    <a:fld id="{10EE8C3D-426C-4364-A75A-840EF6ACEEF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6910-4EEF-8869-DDD862519085}"/>
                </c:ext>
              </c:extLst>
            </c:dLbl>
            <c:dLbl>
              <c:idx val="11"/>
              <c:tx>
                <c:rich>
                  <a:bodyPr/>
                  <a:lstStyle/>
                  <a:p>
                    <a:pPr>
                      <a:defRPr/>
                    </a:pPr>
                    <a:fld id="{850FA9ED-2397-4BD4-A729-74E1E5EA468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6910-4EEF-8869-DDD8625190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Sheet1!$C$2:$C$13</c:f>
              <c:numCache>
                <c:formatCode>0</c:formatCode>
                <c:ptCount val="12"/>
                <c:pt idx="0">
                  <c:v>24</c:v>
                </c:pt>
                <c:pt idx="1">
                  <c:v>27</c:v>
                </c:pt>
                <c:pt idx="2">
                  <c:v>21</c:v>
                </c:pt>
                <c:pt idx="3">
                  <c:v>26</c:v>
                </c:pt>
                <c:pt idx="4">
                  <c:v>38</c:v>
                </c:pt>
                <c:pt idx="5">
                  <c:v>24</c:v>
                </c:pt>
                <c:pt idx="6">
                  <c:v>18</c:v>
                </c:pt>
                <c:pt idx="7">
                  <c:v>31</c:v>
                </c:pt>
                <c:pt idx="8">
                  <c:v>36</c:v>
                </c:pt>
                <c:pt idx="9">
                  <c:v>30</c:v>
                </c:pt>
                <c:pt idx="10">
                  <c:v>21</c:v>
                </c:pt>
                <c:pt idx="11">
                  <c:v>26</c:v>
                </c:pt>
              </c:numCache>
            </c:numRef>
          </c:val>
          <c:extLst>
            <c:ext xmlns:c16="http://schemas.microsoft.com/office/drawing/2014/chart" uri="{C3380CC4-5D6E-409C-BE32-E72D297353CC}">
              <c16:uniqueId val="{00000019-6910-4EEF-8869-DDD862519085}"/>
            </c:ext>
          </c:extLst>
        </c:ser>
        <c:ser>
          <c:idx val="2"/>
          <c:order val="2"/>
          <c:tx>
            <c:strRef>
              <c:f>Sheet1!$D$1</c:f>
              <c:strCache>
                <c:ptCount val="1"/>
                <c:pt idx="0">
                  <c:v>Svært/delvis uenig</c:v>
                </c:pt>
              </c:strCache>
            </c:strRef>
          </c:tx>
          <c:spPr>
            <a:solidFill>
              <a:srgbClr val="FFD7F0"/>
            </a:solidFill>
          </c:spPr>
          <c:invertIfNegative val="0"/>
          <c:dLbls>
            <c:dLbl>
              <c:idx val="0"/>
              <c:tx>
                <c:rich>
                  <a:bodyPr/>
                  <a:lstStyle/>
                  <a:p>
                    <a:pPr>
                      <a:defRPr/>
                    </a:pPr>
                    <a:fld id="{FCFEE59D-E13F-4E8A-95A3-6740E481209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6910-4EEF-8869-DDD862519085}"/>
                </c:ext>
              </c:extLst>
            </c:dLbl>
            <c:dLbl>
              <c:idx val="1"/>
              <c:tx>
                <c:rich>
                  <a:bodyPr/>
                  <a:lstStyle/>
                  <a:p>
                    <a:pPr>
                      <a:defRPr/>
                    </a:pPr>
                    <a:fld id="{C6024C00-F603-4068-992D-8764D360413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6910-4EEF-8869-DDD862519085}"/>
                </c:ext>
              </c:extLst>
            </c:dLbl>
            <c:dLbl>
              <c:idx val="2"/>
              <c:tx>
                <c:rich>
                  <a:bodyPr/>
                  <a:lstStyle/>
                  <a:p>
                    <a:pPr>
                      <a:defRPr/>
                    </a:pPr>
                    <a:fld id="{BBB52B65-2076-4387-8488-8F4F735C495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6910-4EEF-8869-DDD862519085}"/>
                </c:ext>
              </c:extLst>
            </c:dLbl>
            <c:dLbl>
              <c:idx val="3"/>
              <c:tx>
                <c:rich>
                  <a:bodyPr/>
                  <a:lstStyle/>
                  <a:p>
                    <a:pPr>
                      <a:defRPr/>
                    </a:pPr>
                    <a:fld id="{F5F4082A-4774-4575-8E8F-572A46404E5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6910-4EEF-8869-DDD862519085}"/>
                </c:ext>
              </c:extLst>
            </c:dLbl>
            <c:dLbl>
              <c:idx val="4"/>
              <c:tx>
                <c:rich>
                  <a:bodyPr/>
                  <a:lstStyle/>
                  <a:p>
                    <a:pPr>
                      <a:defRPr/>
                    </a:pPr>
                    <a:fld id="{3B0B95A6-E3E3-412A-9D60-D6290710C32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6910-4EEF-8869-DDD862519085}"/>
                </c:ext>
              </c:extLst>
            </c:dLbl>
            <c:dLbl>
              <c:idx val="5"/>
              <c:tx>
                <c:rich>
                  <a:bodyPr/>
                  <a:lstStyle/>
                  <a:p>
                    <a:pPr>
                      <a:defRPr/>
                    </a:pPr>
                    <a:fld id="{3CF96F35-31B9-40D3-9E97-68F4D4551B1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6910-4EEF-8869-DDD862519085}"/>
                </c:ext>
              </c:extLst>
            </c:dLbl>
            <c:dLbl>
              <c:idx val="6"/>
              <c:tx>
                <c:rich>
                  <a:bodyPr/>
                  <a:lstStyle/>
                  <a:p>
                    <a:pPr>
                      <a:defRPr/>
                    </a:pPr>
                    <a:fld id="{ECC1D92D-CE52-411E-82F9-934593CC775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6910-4EEF-8869-DDD862519085}"/>
                </c:ext>
              </c:extLst>
            </c:dLbl>
            <c:dLbl>
              <c:idx val="7"/>
              <c:tx>
                <c:rich>
                  <a:bodyPr/>
                  <a:lstStyle/>
                  <a:p>
                    <a:pPr>
                      <a:defRPr/>
                    </a:pPr>
                    <a:fld id="{1EAA532E-E3BD-4B56-95A5-324B5F0CB73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6910-4EEF-8869-DDD862519085}"/>
                </c:ext>
              </c:extLst>
            </c:dLbl>
            <c:dLbl>
              <c:idx val="8"/>
              <c:tx>
                <c:rich>
                  <a:bodyPr/>
                  <a:lstStyle/>
                  <a:p>
                    <a:pPr>
                      <a:defRPr/>
                    </a:pPr>
                    <a:fld id="{9BFDA0C2-7B66-4F6B-A677-D7AD54559C5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6910-4EEF-8869-DDD862519085}"/>
                </c:ext>
              </c:extLst>
            </c:dLbl>
            <c:dLbl>
              <c:idx val="9"/>
              <c:tx>
                <c:rich>
                  <a:bodyPr/>
                  <a:lstStyle/>
                  <a:p>
                    <a:pPr>
                      <a:defRPr/>
                    </a:pPr>
                    <a:fld id="{56870B12-CEA5-426B-9319-90430C43E91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6910-4EEF-8869-DDD862519085}"/>
                </c:ext>
              </c:extLst>
            </c:dLbl>
            <c:dLbl>
              <c:idx val="10"/>
              <c:tx>
                <c:rich>
                  <a:bodyPr/>
                  <a:lstStyle/>
                  <a:p>
                    <a:pPr>
                      <a:defRPr/>
                    </a:pPr>
                    <a:fld id="{906258A3-0097-4A70-9191-917063B78A3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6910-4EEF-8869-DDD862519085}"/>
                </c:ext>
              </c:extLst>
            </c:dLbl>
            <c:dLbl>
              <c:idx val="11"/>
              <c:tx>
                <c:rich>
                  <a:bodyPr/>
                  <a:lstStyle/>
                  <a:p>
                    <a:pPr>
                      <a:defRPr/>
                    </a:pPr>
                    <a:fld id="{455AAACC-E1A6-406E-A3C4-D1CD2F440D6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6910-4EEF-8869-DDD8625190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Sheet1!$D$2:$D$13</c:f>
              <c:numCache>
                <c:formatCode>0</c:formatCode>
                <c:ptCount val="12"/>
                <c:pt idx="0">
                  <c:v>20</c:v>
                </c:pt>
                <c:pt idx="1">
                  <c:v>38</c:v>
                </c:pt>
                <c:pt idx="2">
                  <c:v>40</c:v>
                </c:pt>
                <c:pt idx="3">
                  <c:v>30</c:v>
                </c:pt>
                <c:pt idx="4">
                  <c:v>31</c:v>
                </c:pt>
                <c:pt idx="5">
                  <c:v>14</c:v>
                </c:pt>
                <c:pt idx="6">
                  <c:v>33</c:v>
                </c:pt>
                <c:pt idx="7">
                  <c:v>27</c:v>
                </c:pt>
                <c:pt idx="8">
                  <c:v>18</c:v>
                </c:pt>
                <c:pt idx="9">
                  <c:v>28</c:v>
                </c:pt>
                <c:pt idx="10">
                  <c:v>29</c:v>
                </c:pt>
                <c:pt idx="11">
                  <c:v>28</c:v>
                </c:pt>
              </c:numCache>
            </c:numRef>
          </c:val>
          <c:extLst>
            <c:ext xmlns:c16="http://schemas.microsoft.com/office/drawing/2014/chart" uri="{C3380CC4-5D6E-409C-BE32-E72D297353CC}">
              <c16:uniqueId val="{00000026-6910-4EEF-8869-DDD862519085}"/>
            </c:ext>
          </c:extLst>
        </c:ser>
        <c:ser>
          <c:idx val="3"/>
          <c:order val="3"/>
          <c:tx>
            <c:strRef>
              <c:f>Sheet1!$E$1</c:f>
              <c:strCache>
                <c:ptCount val="1"/>
                <c:pt idx="0">
                  <c:v>Vet ikke</c:v>
                </c:pt>
              </c:strCache>
            </c:strRef>
          </c:tx>
          <c:spPr>
            <a:solidFill>
              <a:srgbClr val="D8D8D8"/>
            </a:solidFill>
          </c:spPr>
          <c:invertIfNegative val="0"/>
          <c:dLbls>
            <c:dLbl>
              <c:idx val="0"/>
              <c:tx>
                <c:rich>
                  <a:bodyPr/>
                  <a:lstStyle/>
                  <a:p>
                    <a:pPr>
                      <a:defRPr/>
                    </a:pPr>
                    <a:fld id="{6CB6C233-9E98-4DAA-A3C3-091F08C2982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6910-4EEF-8869-DDD862519085}"/>
                </c:ext>
              </c:extLst>
            </c:dLbl>
            <c:dLbl>
              <c:idx val="1"/>
              <c:tx>
                <c:rich>
                  <a:bodyPr/>
                  <a:lstStyle/>
                  <a:p>
                    <a:pPr>
                      <a:defRPr/>
                    </a:pPr>
                    <a:fld id="{02C0DC37-D762-44A2-85DB-5CB157D0D7D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6910-4EEF-8869-DDD862519085}"/>
                </c:ext>
              </c:extLst>
            </c:dLbl>
            <c:dLbl>
              <c:idx val="2"/>
              <c:tx>
                <c:rich>
                  <a:bodyPr/>
                  <a:lstStyle/>
                  <a:p>
                    <a:pPr>
                      <a:defRPr/>
                    </a:pPr>
                    <a:fld id="{595BBB91-CBEB-4F31-BFE0-AFD94D32AFA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6910-4EEF-8869-DDD862519085}"/>
                </c:ext>
              </c:extLst>
            </c:dLbl>
            <c:dLbl>
              <c:idx val="3"/>
              <c:tx>
                <c:rich>
                  <a:bodyPr/>
                  <a:lstStyle/>
                  <a:p>
                    <a:pPr>
                      <a:defRPr/>
                    </a:pPr>
                    <a:fld id="{D276C923-885D-4DDB-BC54-E1FCA5C9910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6910-4EEF-8869-DDD862519085}"/>
                </c:ext>
              </c:extLst>
            </c:dLbl>
            <c:dLbl>
              <c:idx val="4"/>
              <c:tx>
                <c:rich>
                  <a:bodyPr/>
                  <a:lstStyle/>
                  <a:p>
                    <a:pPr>
                      <a:defRPr/>
                    </a:pPr>
                    <a:fld id="{80BB45F8-F879-4CF7-9E5F-A46DE3746AA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6910-4EEF-8869-DDD862519085}"/>
                </c:ext>
              </c:extLst>
            </c:dLbl>
            <c:dLbl>
              <c:idx val="5"/>
              <c:tx>
                <c:rich>
                  <a:bodyPr/>
                  <a:lstStyle/>
                  <a:p>
                    <a:pPr>
                      <a:defRPr/>
                    </a:pPr>
                    <a:fld id="{48F1E246-C252-4315-B597-CA325BC4B78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C-6910-4EEF-8869-DDD862519085}"/>
                </c:ext>
              </c:extLst>
            </c:dLbl>
            <c:dLbl>
              <c:idx val="6"/>
              <c:tx>
                <c:rich>
                  <a:bodyPr/>
                  <a:lstStyle/>
                  <a:p>
                    <a:pPr>
                      <a:defRPr/>
                    </a:pPr>
                    <a:fld id="{9C3E9E68-2DA1-487C-AFC9-261B57437CA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D-6910-4EEF-8869-DDD862519085}"/>
                </c:ext>
              </c:extLst>
            </c:dLbl>
            <c:dLbl>
              <c:idx val="7"/>
              <c:tx>
                <c:rich>
                  <a:bodyPr/>
                  <a:lstStyle/>
                  <a:p>
                    <a:pPr>
                      <a:defRPr/>
                    </a:pPr>
                    <a:fld id="{5D0D484F-FD92-4129-8934-50C773C7684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E-6910-4EEF-8869-DDD862519085}"/>
                </c:ext>
              </c:extLst>
            </c:dLbl>
            <c:dLbl>
              <c:idx val="8"/>
              <c:tx>
                <c:rich>
                  <a:bodyPr/>
                  <a:lstStyle/>
                  <a:p>
                    <a:pPr>
                      <a:defRPr/>
                    </a:pPr>
                    <a:fld id="{6A264241-3F04-4FB3-8B15-0A1A236DB93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F-6910-4EEF-8869-DDD862519085}"/>
                </c:ext>
              </c:extLst>
            </c:dLbl>
            <c:dLbl>
              <c:idx val="9"/>
              <c:tx>
                <c:rich>
                  <a:bodyPr/>
                  <a:lstStyle/>
                  <a:p>
                    <a:pPr>
                      <a:defRPr/>
                    </a:pPr>
                    <a:fld id="{788F26C2-766D-43C0-8D82-0361B9A108C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6910-4EEF-8869-DDD862519085}"/>
                </c:ext>
              </c:extLst>
            </c:dLbl>
            <c:dLbl>
              <c:idx val="10"/>
              <c:tx>
                <c:rich>
                  <a:bodyPr/>
                  <a:lstStyle/>
                  <a:p>
                    <a:pPr>
                      <a:defRPr/>
                    </a:pPr>
                    <a:fld id="{585ED09B-5C99-4D75-8A01-7669D8B1B44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1-6910-4EEF-8869-DDD862519085}"/>
                </c:ext>
              </c:extLst>
            </c:dLbl>
            <c:dLbl>
              <c:idx val="11"/>
              <c:tx>
                <c:rich>
                  <a:bodyPr/>
                  <a:lstStyle/>
                  <a:p>
                    <a:pPr>
                      <a:defRPr/>
                    </a:pPr>
                    <a:fld id="{08498CAB-9473-463C-8B08-0A2CFD3352F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2-6910-4EEF-8869-DDD8625190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Sheet1!$E$2:$E$13</c:f>
              <c:numCache>
                <c:formatCode>0</c:formatCode>
                <c:ptCount val="12"/>
                <c:pt idx="0">
                  <c:v>12</c:v>
                </c:pt>
                <c:pt idx="1">
                  <c:v>20</c:v>
                </c:pt>
                <c:pt idx="2">
                  <c:v>19</c:v>
                </c:pt>
                <c:pt idx="3">
                  <c:v>18</c:v>
                </c:pt>
                <c:pt idx="4">
                  <c:v>8</c:v>
                </c:pt>
                <c:pt idx="5">
                  <c:v>12</c:v>
                </c:pt>
                <c:pt idx="6">
                  <c:v>21</c:v>
                </c:pt>
                <c:pt idx="7">
                  <c:v>12</c:v>
                </c:pt>
                <c:pt idx="8">
                  <c:v>11</c:v>
                </c:pt>
                <c:pt idx="9">
                  <c:v>18</c:v>
                </c:pt>
                <c:pt idx="10">
                  <c:v>15</c:v>
                </c:pt>
                <c:pt idx="11">
                  <c:v>16</c:v>
                </c:pt>
              </c:numCache>
            </c:numRef>
          </c:val>
          <c:extLst>
            <c:ext xmlns:c16="http://schemas.microsoft.com/office/drawing/2014/chart" uri="{C3380CC4-5D6E-409C-BE32-E72D297353CC}">
              <c16:uniqueId val="{00000033-6910-4EEF-8869-DDD862519085}"/>
            </c:ext>
          </c:extLst>
        </c:ser>
        <c:dLbls>
          <c:showLegendKey val="0"/>
          <c:showVal val="0"/>
          <c:showCatName val="0"/>
          <c:showSerName val="0"/>
          <c:showPercent val="0"/>
          <c:showBubbleSize val="0"/>
        </c:dLbls>
        <c:gapWidth val="200"/>
        <c:overlap val="100"/>
        <c:axId val="53549868"/>
        <c:axId val="1965671168"/>
      </c:barChart>
      <c:catAx>
        <c:axId val="53549868"/>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965671168"/>
        <c:crosses val="autoZero"/>
        <c:auto val="0"/>
        <c:lblAlgn val="ctr"/>
        <c:lblOffset val="100"/>
        <c:noMultiLvlLbl val="0"/>
      </c:catAx>
      <c:valAx>
        <c:axId val="1965671168"/>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53549868"/>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Svært/delvis enig</c:v>
                </c:pt>
              </c:strCache>
            </c:strRef>
          </c:tx>
          <c:spPr>
            <a:solidFill>
              <a:srgbClr val="B4D6B2"/>
            </a:solidFill>
          </c:spPr>
          <c:invertIfNegative val="0"/>
          <c:dLbls>
            <c:dLbl>
              <c:idx val="0"/>
              <c:tx>
                <c:rich>
                  <a:bodyPr/>
                  <a:lstStyle/>
                  <a:p>
                    <a:pPr>
                      <a:defRPr/>
                    </a:pPr>
                    <a:fld id="{5B7D5987-10A3-47E6-B5D8-416B53A6D10A}"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5C-4EBB-A3BA-BDC193B78F9F}"/>
                </c:ext>
              </c:extLst>
            </c:dLbl>
            <c:dLbl>
              <c:idx val="1"/>
              <c:tx>
                <c:rich>
                  <a:bodyPr/>
                  <a:lstStyle/>
                  <a:p>
                    <a:pPr>
                      <a:defRPr/>
                    </a:pPr>
                    <a:fld id="{3FC839FB-F809-411A-8885-F9A5453EF15F}"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5C-4EBB-A3BA-BDC193B78F9F}"/>
                </c:ext>
              </c:extLst>
            </c:dLbl>
            <c:dLbl>
              <c:idx val="2"/>
              <c:tx>
                <c:rich>
                  <a:bodyPr/>
                  <a:lstStyle/>
                  <a:p>
                    <a:pPr>
                      <a:defRPr/>
                    </a:pPr>
                    <a:fld id="{0BD9B511-A1B1-456E-876A-2114608F0A51}"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85C-4EBB-A3BA-BDC193B78F9F}"/>
                </c:ext>
              </c:extLst>
            </c:dLbl>
            <c:dLbl>
              <c:idx val="3"/>
              <c:tx>
                <c:rich>
                  <a:bodyPr/>
                  <a:lstStyle/>
                  <a:p>
                    <a:pPr>
                      <a:defRPr/>
                    </a:pPr>
                    <a:fld id="{B20A6B34-27D8-4996-BD1E-453016A7B58D}"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5C-4EBB-A3BA-BDC193B78F9F}"/>
                </c:ext>
              </c:extLst>
            </c:dLbl>
            <c:dLbl>
              <c:idx val="4"/>
              <c:tx>
                <c:rich>
                  <a:bodyPr/>
                  <a:lstStyle/>
                  <a:p>
                    <a:pPr>
                      <a:defRPr/>
                    </a:pPr>
                    <a:fld id="{00036CAD-7D8E-4CBC-A9B6-8F97B54E73C2}"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85C-4EBB-A3BA-BDC193B78F9F}"/>
                </c:ext>
              </c:extLst>
            </c:dLbl>
            <c:dLbl>
              <c:idx val="5"/>
              <c:tx>
                <c:rich>
                  <a:bodyPr/>
                  <a:lstStyle/>
                  <a:p>
                    <a:pPr>
                      <a:defRPr/>
                    </a:pPr>
                    <a:fld id="{6093AD3E-DEE2-4588-85DA-E53E17347CBF}"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85C-4EBB-A3BA-BDC193B78F9F}"/>
                </c:ext>
              </c:extLst>
            </c:dLbl>
            <c:dLbl>
              <c:idx val="6"/>
              <c:tx>
                <c:rich>
                  <a:bodyPr/>
                  <a:lstStyle/>
                  <a:p>
                    <a:pPr>
                      <a:defRPr/>
                    </a:pPr>
                    <a:fld id="{5C1E957D-B855-4499-A63B-B19DB702D305}"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85C-4EBB-A3BA-BDC193B78F9F}"/>
                </c:ext>
              </c:extLst>
            </c:dLbl>
            <c:dLbl>
              <c:idx val="7"/>
              <c:tx>
                <c:rich>
                  <a:bodyPr/>
                  <a:lstStyle/>
                  <a:p>
                    <a:pPr>
                      <a:defRPr/>
                    </a:pPr>
                    <a:fld id="{D32B1B1C-5FE9-43D0-AFA1-9FDFCF1BD50E}"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85C-4EBB-A3BA-BDC193B78F9F}"/>
                </c:ext>
              </c:extLst>
            </c:dLbl>
            <c:dLbl>
              <c:idx val="8"/>
              <c:tx>
                <c:rich>
                  <a:bodyPr/>
                  <a:lstStyle/>
                  <a:p>
                    <a:pPr>
                      <a:defRPr/>
                    </a:pPr>
                    <a:fld id="{16356C8A-8979-4609-A105-A63CAC932026}"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85C-4EBB-A3BA-BDC193B78F9F}"/>
                </c:ext>
              </c:extLst>
            </c:dLbl>
            <c:dLbl>
              <c:idx val="9"/>
              <c:tx>
                <c:rich>
                  <a:bodyPr/>
                  <a:lstStyle/>
                  <a:p>
                    <a:pPr>
                      <a:defRPr/>
                    </a:pPr>
                    <a:fld id="{823B9EC5-1A64-4D4F-8181-D29B18DCAF6A}"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85C-4EBB-A3BA-BDC193B78F9F}"/>
                </c:ext>
              </c:extLst>
            </c:dLbl>
            <c:dLbl>
              <c:idx val="10"/>
              <c:tx>
                <c:rich>
                  <a:bodyPr/>
                  <a:lstStyle/>
                  <a:p>
                    <a:pPr>
                      <a:defRPr/>
                    </a:pPr>
                    <a:fld id="{8B2B5576-375F-4E2B-A4B7-8D4B8AD8B0D0}"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85C-4EBB-A3BA-BDC193B78F9F}"/>
                </c:ext>
              </c:extLst>
            </c:dLbl>
            <c:dLbl>
              <c:idx val="11"/>
              <c:tx>
                <c:rich>
                  <a:bodyPr/>
                  <a:lstStyle/>
                  <a:p>
                    <a:pPr>
                      <a:defRPr/>
                    </a:pPr>
                    <a:fld id="{B4887ECE-A345-4DE7-BAC4-139F9C1DDA5B}"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85C-4EBB-A3BA-BDC193B78F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Sheet1!$B$2:$B$13</c:f>
              <c:numCache>
                <c:formatCode>0</c:formatCode>
                <c:ptCount val="12"/>
                <c:pt idx="0">
                  <c:v>74</c:v>
                </c:pt>
                <c:pt idx="1">
                  <c:v>73</c:v>
                </c:pt>
                <c:pt idx="2">
                  <c:v>62</c:v>
                </c:pt>
                <c:pt idx="3">
                  <c:v>75</c:v>
                </c:pt>
                <c:pt idx="4">
                  <c:v>77</c:v>
                </c:pt>
                <c:pt idx="5">
                  <c:v>76</c:v>
                </c:pt>
                <c:pt idx="6">
                  <c:v>78</c:v>
                </c:pt>
                <c:pt idx="7">
                  <c:v>72</c:v>
                </c:pt>
                <c:pt idx="8">
                  <c:v>62</c:v>
                </c:pt>
                <c:pt idx="9">
                  <c:v>63</c:v>
                </c:pt>
                <c:pt idx="10">
                  <c:v>81</c:v>
                </c:pt>
                <c:pt idx="11">
                  <c:v>73</c:v>
                </c:pt>
              </c:numCache>
            </c:numRef>
          </c:val>
          <c:extLst>
            <c:ext xmlns:c16="http://schemas.microsoft.com/office/drawing/2014/chart" uri="{C3380CC4-5D6E-409C-BE32-E72D297353CC}">
              <c16:uniqueId val="{0000000C-B85C-4EBB-A3BA-BDC193B78F9F}"/>
            </c:ext>
          </c:extLst>
        </c:ser>
        <c:ser>
          <c:idx val="1"/>
          <c:order val="1"/>
          <c:tx>
            <c:strRef>
              <c:f>Sheet1!$C$1</c:f>
              <c:strCache>
                <c:ptCount val="1"/>
                <c:pt idx="0">
                  <c:v>Verken enig eller uenig</c:v>
                </c:pt>
              </c:strCache>
            </c:strRef>
          </c:tx>
          <c:spPr>
            <a:solidFill>
              <a:srgbClr val="FEE197"/>
            </a:solidFill>
          </c:spPr>
          <c:invertIfNegative val="0"/>
          <c:dLbls>
            <c:dLbl>
              <c:idx val="0"/>
              <c:tx>
                <c:rich>
                  <a:bodyPr/>
                  <a:lstStyle/>
                  <a:p>
                    <a:pPr>
                      <a:defRPr/>
                    </a:pPr>
                    <a:fld id="{51F54166-56AD-4331-956C-17C1AAA9C2C3}"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85C-4EBB-A3BA-BDC193B78F9F}"/>
                </c:ext>
              </c:extLst>
            </c:dLbl>
            <c:dLbl>
              <c:idx val="1"/>
              <c:tx>
                <c:rich>
                  <a:bodyPr/>
                  <a:lstStyle/>
                  <a:p>
                    <a:pPr>
                      <a:defRPr/>
                    </a:pPr>
                    <a:fld id="{29536344-5B36-4AD9-AA9B-CF6FACC80D52}"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B85C-4EBB-A3BA-BDC193B78F9F}"/>
                </c:ext>
              </c:extLst>
            </c:dLbl>
            <c:dLbl>
              <c:idx val="2"/>
              <c:tx>
                <c:rich>
                  <a:bodyPr/>
                  <a:lstStyle/>
                  <a:p>
                    <a:pPr>
                      <a:defRPr/>
                    </a:pPr>
                    <a:fld id="{C79135AA-4F31-4B35-AAAE-E83A2F3A75E4}"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85C-4EBB-A3BA-BDC193B78F9F}"/>
                </c:ext>
              </c:extLst>
            </c:dLbl>
            <c:dLbl>
              <c:idx val="3"/>
              <c:tx>
                <c:rich>
                  <a:bodyPr/>
                  <a:lstStyle/>
                  <a:p>
                    <a:pPr>
                      <a:defRPr/>
                    </a:pPr>
                    <a:fld id="{FC7C33F0-4314-4912-97B6-EF2903882088}"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B85C-4EBB-A3BA-BDC193B78F9F}"/>
                </c:ext>
              </c:extLst>
            </c:dLbl>
            <c:dLbl>
              <c:idx val="4"/>
              <c:tx>
                <c:rich>
                  <a:bodyPr/>
                  <a:lstStyle/>
                  <a:p>
                    <a:pPr>
                      <a:defRPr/>
                    </a:pPr>
                    <a:fld id="{2D2A5F28-3491-40A8-A469-5ACA1D4FA82C}"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B85C-4EBB-A3BA-BDC193B78F9F}"/>
                </c:ext>
              </c:extLst>
            </c:dLbl>
            <c:dLbl>
              <c:idx val="5"/>
              <c:tx>
                <c:rich>
                  <a:bodyPr/>
                  <a:lstStyle/>
                  <a:p>
                    <a:pPr>
                      <a:defRPr/>
                    </a:pPr>
                    <a:fld id="{9B31D519-FE43-4A4C-B75D-A9654E8CD8AD}"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B85C-4EBB-A3BA-BDC193B78F9F}"/>
                </c:ext>
              </c:extLst>
            </c:dLbl>
            <c:dLbl>
              <c:idx val="6"/>
              <c:tx>
                <c:rich>
                  <a:bodyPr/>
                  <a:lstStyle/>
                  <a:p>
                    <a:pPr>
                      <a:defRPr/>
                    </a:pPr>
                    <a:fld id="{D71E9717-6E2A-40A1-AB89-706CDF1EE461}"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B85C-4EBB-A3BA-BDC193B78F9F}"/>
                </c:ext>
              </c:extLst>
            </c:dLbl>
            <c:dLbl>
              <c:idx val="7"/>
              <c:tx>
                <c:rich>
                  <a:bodyPr/>
                  <a:lstStyle/>
                  <a:p>
                    <a:pPr>
                      <a:defRPr/>
                    </a:pPr>
                    <a:fld id="{0359C8D0-A78B-410E-8D9C-63DD6AAC34EB}"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B85C-4EBB-A3BA-BDC193B78F9F}"/>
                </c:ext>
              </c:extLst>
            </c:dLbl>
            <c:dLbl>
              <c:idx val="8"/>
              <c:tx>
                <c:rich>
                  <a:bodyPr/>
                  <a:lstStyle/>
                  <a:p>
                    <a:pPr>
                      <a:defRPr/>
                    </a:pPr>
                    <a:fld id="{EB0E7736-AB32-42EC-950C-DE41694C8753}"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85C-4EBB-A3BA-BDC193B78F9F}"/>
                </c:ext>
              </c:extLst>
            </c:dLbl>
            <c:dLbl>
              <c:idx val="9"/>
              <c:tx>
                <c:rich>
                  <a:bodyPr/>
                  <a:lstStyle/>
                  <a:p>
                    <a:pPr>
                      <a:defRPr/>
                    </a:pPr>
                    <a:fld id="{FCEB0A00-B1F1-429B-8AFA-046285D374CE}"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B85C-4EBB-A3BA-BDC193B78F9F}"/>
                </c:ext>
              </c:extLst>
            </c:dLbl>
            <c:dLbl>
              <c:idx val="10"/>
              <c:tx>
                <c:rich>
                  <a:bodyPr/>
                  <a:lstStyle/>
                  <a:p>
                    <a:pPr>
                      <a:defRPr/>
                    </a:pPr>
                    <a:fld id="{00878E7E-F5DA-41B9-BB86-512D0890D289}"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B85C-4EBB-A3BA-BDC193B78F9F}"/>
                </c:ext>
              </c:extLst>
            </c:dLbl>
            <c:dLbl>
              <c:idx val="11"/>
              <c:tx>
                <c:rich>
                  <a:bodyPr/>
                  <a:lstStyle/>
                  <a:p>
                    <a:pPr>
                      <a:defRPr/>
                    </a:pPr>
                    <a:fld id="{920C0E82-708C-438E-A251-DE440757D68D}"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B85C-4EBB-A3BA-BDC193B78F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Sheet1!$C$2:$C$13</c:f>
              <c:numCache>
                <c:formatCode>0</c:formatCode>
                <c:ptCount val="12"/>
                <c:pt idx="0">
                  <c:v>3</c:v>
                </c:pt>
                <c:pt idx="1">
                  <c:v>8</c:v>
                </c:pt>
                <c:pt idx="2">
                  <c:v>12</c:v>
                </c:pt>
                <c:pt idx="3">
                  <c:v>5</c:v>
                </c:pt>
                <c:pt idx="4">
                  <c:v>0</c:v>
                </c:pt>
                <c:pt idx="5">
                  <c:v>2</c:v>
                </c:pt>
                <c:pt idx="6">
                  <c:v>5</c:v>
                </c:pt>
                <c:pt idx="7">
                  <c:v>8</c:v>
                </c:pt>
                <c:pt idx="8">
                  <c:v>2</c:v>
                </c:pt>
                <c:pt idx="9">
                  <c:v>4</c:v>
                </c:pt>
                <c:pt idx="10">
                  <c:v>7</c:v>
                </c:pt>
                <c:pt idx="11">
                  <c:v>5</c:v>
                </c:pt>
              </c:numCache>
            </c:numRef>
          </c:val>
          <c:extLst>
            <c:ext xmlns:c16="http://schemas.microsoft.com/office/drawing/2014/chart" uri="{C3380CC4-5D6E-409C-BE32-E72D297353CC}">
              <c16:uniqueId val="{00000019-B85C-4EBB-A3BA-BDC193B78F9F}"/>
            </c:ext>
          </c:extLst>
        </c:ser>
        <c:ser>
          <c:idx val="2"/>
          <c:order val="2"/>
          <c:tx>
            <c:strRef>
              <c:f>Sheet1!$D$1</c:f>
              <c:strCache>
                <c:ptCount val="1"/>
                <c:pt idx="0">
                  <c:v>Svært/delvis uenig</c:v>
                </c:pt>
              </c:strCache>
            </c:strRef>
          </c:tx>
          <c:spPr>
            <a:solidFill>
              <a:srgbClr val="FFD7F0"/>
            </a:solidFill>
          </c:spPr>
          <c:invertIfNegative val="0"/>
          <c:dLbls>
            <c:dLbl>
              <c:idx val="0"/>
              <c:tx>
                <c:rich>
                  <a:bodyPr/>
                  <a:lstStyle/>
                  <a:p>
                    <a:pPr>
                      <a:defRPr/>
                    </a:pPr>
                    <a:fld id="{3A66C802-EB3F-4F78-801B-B56140FD2FB6}"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B85C-4EBB-A3BA-BDC193B78F9F}"/>
                </c:ext>
              </c:extLst>
            </c:dLbl>
            <c:dLbl>
              <c:idx val="1"/>
              <c:tx>
                <c:rich>
                  <a:bodyPr/>
                  <a:lstStyle/>
                  <a:p>
                    <a:pPr>
                      <a:defRPr/>
                    </a:pPr>
                    <a:fld id="{57DD53C8-8028-48BE-9464-D6C773147D32}"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B85C-4EBB-A3BA-BDC193B78F9F}"/>
                </c:ext>
              </c:extLst>
            </c:dLbl>
            <c:dLbl>
              <c:idx val="2"/>
              <c:tx>
                <c:rich>
                  <a:bodyPr/>
                  <a:lstStyle/>
                  <a:p>
                    <a:pPr>
                      <a:defRPr/>
                    </a:pPr>
                    <a:fld id="{CE5686E9-8778-4FC9-BDDE-C6EF3AD6EE12}"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B85C-4EBB-A3BA-BDC193B78F9F}"/>
                </c:ext>
              </c:extLst>
            </c:dLbl>
            <c:dLbl>
              <c:idx val="3"/>
              <c:tx>
                <c:rich>
                  <a:bodyPr/>
                  <a:lstStyle/>
                  <a:p>
                    <a:pPr>
                      <a:defRPr/>
                    </a:pPr>
                    <a:fld id="{0BB35707-8369-42E6-9B2F-A7F0BB29E794}"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B85C-4EBB-A3BA-BDC193B78F9F}"/>
                </c:ext>
              </c:extLst>
            </c:dLbl>
            <c:dLbl>
              <c:idx val="4"/>
              <c:tx>
                <c:rich>
                  <a:bodyPr/>
                  <a:lstStyle/>
                  <a:p>
                    <a:pPr>
                      <a:defRPr/>
                    </a:pPr>
                    <a:fld id="{F2E3A2BD-855C-4E38-AFC5-F6608A8A239D}"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B85C-4EBB-A3BA-BDC193B78F9F}"/>
                </c:ext>
              </c:extLst>
            </c:dLbl>
            <c:dLbl>
              <c:idx val="5"/>
              <c:tx>
                <c:rich>
                  <a:bodyPr/>
                  <a:lstStyle/>
                  <a:p>
                    <a:pPr>
                      <a:defRPr/>
                    </a:pPr>
                    <a:fld id="{50F786AC-10FA-4A72-BC54-4884BF3C08A0}"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B85C-4EBB-A3BA-BDC193B78F9F}"/>
                </c:ext>
              </c:extLst>
            </c:dLbl>
            <c:dLbl>
              <c:idx val="6"/>
              <c:tx>
                <c:rich>
                  <a:bodyPr/>
                  <a:lstStyle/>
                  <a:p>
                    <a:pPr>
                      <a:defRPr/>
                    </a:pPr>
                    <a:fld id="{6B03FE89-42C5-4D32-874B-AE769023F025}"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B85C-4EBB-A3BA-BDC193B78F9F}"/>
                </c:ext>
              </c:extLst>
            </c:dLbl>
            <c:dLbl>
              <c:idx val="7"/>
              <c:tx>
                <c:rich>
                  <a:bodyPr/>
                  <a:lstStyle/>
                  <a:p>
                    <a:pPr>
                      <a:defRPr/>
                    </a:pPr>
                    <a:fld id="{9181383B-CDD1-424F-BAF2-01E2DE124599}"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B85C-4EBB-A3BA-BDC193B78F9F}"/>
                </c:ext>
              </c:extLst>
            </c:dLbl>
            <c:dLbl>
              <c:idx val="8"/>
              <c:tx>
                <c:rich>
                  <a:bodyPr/>
                  <a:lstStyle/>
                  <a:p>
                    <a:pPr>
                      <a:defRPr/>
                    </a:pPr>
                    <a:fld id="{89C392DA-3424-4572-A719-6DDD47890EEE}"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B85C-4EBB-A3BA-BDC193B78F9F}"/>
                </c:ext>
              </c:extLst>
            </c:dLbl>
            <c:dLbl>
              <c:idx val="9"/>
              <c:tx>
                <c:rich>
                  <a:bodyPr/>
                  <a:lstStyle/>
                  <a:p>
                    <a:pPr>
                      <a:defRPr/>
                    </a:pPr>
                    <a:fld id="{36A6BF01-55F4-4EF0-B1BF-3FA434CFDFEC}"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B85C-4EBB-A3BA-BDC193B78F9F}"/>
                </c:ext>
              </c:extLst>
            </c:dLbl>
            <c:dLbl>
              <c:idx val="10"/>
              <c:tx>
                <c:rich>
                  <a:bodyPr/>
                  <a:lstStyle/>
                  <a:p>
                    <a:pPr>
                      <a:defRPr/>
                    </a:pPr>
                    <a:fld id="{0BB1AFE1-BA99-43BC-9BCA-BD811C38C594}"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B85C-4EBB-A3BA-BDC193B78F9F}"/>
                </c:ext>
              </c:extLst>
            </c:dLbl>
            <c:dLbl>
              <c:idx val="11"/>
              <c:tx>
                <c:rich>
                  <a:bodyPr/>
                  <a:lstStyle/>
                  <a:p>
                    <a:pPr>
                      <a:defRPr/>
                    </a:pPr>
                    <a:fld id="{431025C9-120B-4C35-9711-A9F2366579BC}"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B85C-4EBB-A3BA-BDC193B78F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Sheet1!$D$2:$D$13</c:f>
              <c:numCache>
                <c:formatCode>0</c:formatCode>
                <c:ptCount val="12"/>
                <c:pt idx="0">
                  <c:v>20</c:v>
                </c:pt>
                <c:pt idx="1">
                  <c:v>12</c:v>
                </c:pt>
                <c:pt idx="2">
                  <c:v>14</c:v>
                </c:pt>
                <c:pt idx="3">
                  <c:v>17</c:v>
                </c:pt>
                <c:pt idx="4">
                  <c:v>15</c:v>
                </c:pt>
                <c:pt idx="5">
                  <c:v>16</c:v>
                </c:pt>
                <c:pt idx="6">
                  <c:v>11</c:v>
                </c:pt>
                <c:pt idx="7">
                  <c:v>15</c:v>
                </c:pt>
                <c:pt idx="8">
                  <c:v>33</c:v>
                </c:pt>
                <c:pt idx="9">
                  <c:v>26</c:v>
                </c:pt>
                <c:pt idx="10">
                  <c:v>9</c:v>
                </c:pt>
                <c:pt idx="11">
                  <c:v>16</c:v>
                </c:pt>
              </c:numCache>
            </c:numRef>
          </c:val>
          <c:extLst>
            <c:ext xmlns:c16="http://schemas.microsoft.com/office/drawing/2014/chart" uri="{C3380CC4-5D6E-409C-BE32-E72D297353CC}">
              <c16:uniqueId val="{00000026-B85C-4EBB-A3BA-BDC193B78F9F}"/>
            </c:ext>
          </c:extLst>
        </c:ser>
        <c:ser>
          <c:idx val="3"/>
          <c:order val="3"/>
          <c:tx>
            <c:strRef>
              <c:f>Sheet1!$E$1</c:f>
              <c:strCache>
                <c:ptCount val="1"/>
                <c:pt idx="0">
                  <c:v>Vet ikke</c:v>
                </c:pt>
              </c:strCache>
            </c:strRef>
          </c:tx>
          <c:spPr>
            <a:solidFill>
              <a:srgbClr val="D8D8D8"/>
            </a:solidFill>
          </c:spPr>
          <c:invertIfNegative val="0"/>
          <c:dLbls>
            <c:dLbl>
              <c:idx val="0"/>
              <c:tx>
                <c:rich>
                  <a:bodyPr/>
                  <a:lstStyle/>
                  <a:p>
                    <a:pPr>
                      <a:defRPr/>
                    </a:pPr>
                    <a:fld id="{1AA255B9-3FC6-4829-BB1B-DA90950D691C}"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B85C-4EBB-A3BA-BDC193B78F9F}"/>
                </c:ext>
              </c:extLst>
            </c:dLbl>
            <c:dLbl>
              <c:idx val="1"/>
              <c:tx>
                <c:rich>
                  <a:bodyPr/>
                  <a:lstStyle/>
                  <a:p>
                    <a:pPr>
                      <a:defRPr/>
                    </a:pPr>
                    <a:fld id="{AD5CCDCB-8494-4024-A1C2-B1208FB89C7C}"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B85C-4EBB-A3BA-BDC193B78F9F}"/>
                </c:ext>
              </c:extLst>
            </c:dLbl>
            <c:dLbl>
              <c:idx val="2"/>
              <c:tx>
                <c:rich>
                  <a:bodyPr/>
                  <a:lstStyle/>
                  <a:p>
                    <a:pPr>
                      <a:defRPr/>
                    </a:pPr>
                    <a:fld id="{A464BED0-C34E-4EA1-BF0F-D67FEB956417}"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B85C-4EBB-A3BA-BDC193B78F9F}"/>
                </c:ext>
              </c:extLst>
            </c:dLbl>
            <c:dLbl>
              <c:idx val="3"/>
              <c:tx>
                <c:rich>
                  <a:bodyPr/>
                  <a:lstStyle/>
                  <a:p>
                    <a:pPr>
                      <a:defRPr/>
                    </a:pPr>
                    <a:fld id="{6BBFBA8C-14BB-4DEB-A3BD-DEE5F737394A}"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B85C-4EBB-A3BA-BDC193B78F9F}"/>
                </c:ext>
              </c:extLst>
            </c:dLbl>
            <c:dLbl>
              <c:idx val="4"/>
              <c:tx>
                <c:rich>
                  <a:bodyPr/>
                  <a:lstStyle/>
                  <a:p>
                    <a:pPr>
                      <a:defRPr/>
                    </a:pPr>
                    <a:fld id="{FE2DB6E9-B97C-4095-B37B-869313AA212E}"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B85C-4EBB-A3BA-BDC193B78F9F}"/>
                </c:ext>
              </c:extLst>
            </c:dLbl>
            <c:dLbl>
              <c:idx val="5"/>
              <c:tx>
                <c:rich>
                  <a:bodyPr/>
                  <a:lstStyle/>
                  <a:p>
                    <a:pPr>
                      <a:defRPr/>
                    </a:pPr>
                    <a:fld id="{1A70A04D-B485-4CEA-B623-98517AA12AE1}"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C-B85C-4EBB-A3BA-BDC193B78F9F}"/>
                </c:ext>
              </c:extLst>
            </c:dLbl>
            <c:dLbl>
              <c:idx val="6"/>
              <c:tx>
                <c:rich>
                  <a:bodyPr/>
                  <a:lstStyle/>
                  <a:p>
                    <a:pPr>
                      <a:defRPr/>
                    </a:pPr>
                    <a:fld id="{7C17D663-4247-4BCD-88F2-EE3FFA36F803}"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D-B85C-4EBB-A3BA-BDC193B78F9F}"/>
                </c:ext>
              </c:extLst>
            </c:dLbl>
            <c:dLbl>
              <c:idx val="7"/>
              <c:tx>
                <c:rich>
                  <a:bodyPr/>
                  <a:lstStyle/>
                  <a:p>
                    <a:pPr>
                      <a:defRPr/>
                    </a:pPr>
                    <a:fld id="{FE343F10-1028-4386-915D-184890187E66}"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E-B85C-4EBB-A3BA-BDC193B78F9F}"/>
                </c:ext>
              </c:extLst>
            </c:dLbl>
            <c:dLbl>
              <c:idx val="8"/>
              <c:tx>
                <c:rich>
                  <a:bodyPr/>
                  <a:lstStyle/>
                  <a:p>
                    <a:pPr>
                      <a:defRPr/>
                    </a:pPr>
                    <a:fld id="{4859EE03-70B6-47FF-B8C5-1C22BDFDEBE0}"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F-B85C-4EBB-A3BA-BDC193B78F9F}"/>
                </c:ext>
              </c:extLst>
            </c:dLbl>
            <c:dLbl>
              <c:idx val="9"/>
              <c:tx>
                <c:rich>
                  <a:bodyPr/>
                  <a:lstStyle/>
                  <a:p>
                    <a:pPr>
                      <a:defRPr/>
                    </a:pPr>
                    <a:fld id="{5A83139E-87A8-437F-9524-66D30BDB29B8}"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B85C-4EBB-A3BA-BDC193B78F9F}"/>
                </c:ext>
              </c:extLst>
            </c:dLbl>
            <c:dLbl>
              <c:idx val="10"/>
              <c:tx>
                <c:rich>
                  <a:bodyPr/>
                  <a:lstStyle/>
                  <a:p>
                    <a:pPr>
                      <a:defRPr/>
                    </a:pPr>
                    <a:fld id="{6B6DD22F-832B-4C3C-8AAD-1A103636AA1A}"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1-B85C-4EBB-A3BA-BDC193B78F9F}"/>
                </c:ext>
              </c:extLst>
            </c:dLbl>
            <c:dLbl>
              <c:idx val="11"/>
              <c:tx>
                <c:rich>
                  <a:bodyPr/>
                  <a:lstStyle/>
                  <a:p>
                    <a:pPr>
                      <a:defRPr/>
                    </a:pPr>
                    <a:fld id="{EA6B6D95-27BC-4F2C-8D7E-6745D4540648}"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2-B85C-4EBB-A3BA-BDC193B78F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Sheet1!$E$2:$E$13</c:f>
              <c:numCache>
                <c:formatCode>0</c:formatCode>
                <c:ptCount val="12"/>
                <c:pt idx="0">
                  <c:v>3</c:v>
                </c:pt>
                <c:pt idx="1">
                  <c:v>7</c:v>
                </c:pt>
                <c:pt idx="2">
                  <c:v>12</c:v>
                </c:pt>
                <c:pt idx="3">
                  <c:v>2</c:v>
                </c:pt>
                <c:pt idx="4">
                  <c:v>8</c:v>
                </c:pt>
                <c:pt idx="5">
                  <c:v>6</c:v>
                </c:pt>
                <c:pt idx="6">
                  <c:v>6</c:v>
                </c:pt>
                <c:pt idx="7">
                  <c:v>5</c:v>
                </c:pt>
                <c:pt idx="8">
                  <c:v>2</c:v>
                </c:pt>
                <c:pt idx="9">
                  <c:v>7</c:v>
                </c:pt>
                <c:pt idx="10">
                  <c:v>4</c:v>
                </c:pt>
                <c:pt idx="11">
                  <c:v>5</c:v>
                </c:pt>
              </c:numCache>
            </c:numRef>
          </c:val>
          <c:extLst>
            <c:ext xmlns:c16="http://schemas.microsoft.com/office/drawing/2014/chart" uri="{C3380CC4-5D6E-409C-BE32-E72D297353CC}">
              <c16:uniqueId val="{00000033-B85C-4EBB-A3BA-BDC193B78F9F}"/>
            </c:ext>
          </c:extLst>
        </c:ser>
        <c:dLbls>
          <c:showLegendKey val="0"/>
          <c:showVal val="0"/>
          <c:showCatName val="0"/>
          <c:showSerName val="0"/>
          <c:showPercent val="0"/>
          <c:showBubbleSize val="0"/>
        </c:dLbls>
        <c:gapWidth val="200"/>
        <c:overlap val="100"/>
        <c:axId val="55513321"/>
        <c:axId val="1719368275"/>
      </c:barChart>
      <c:catAx>
        <c:axId val="55513321"/>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719368275"/>
        <c:crosses val="autoZero"/>
        <c:auto val="0"/>
        <c:lblAlgn val="ctr"/>
        <c:lblOffset val="100"/>
        <c:noMultiLvlLbl val="0"/>
      </c:catAx>
      <c:valAx>
        <c:axId val="1719368275"/>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55513321"/>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Hvorfor bruker dere speditør eller tredjepart til å ta seg av formaliteter ved eksport? Flere svar mulig (n=178)</c:v>
                </c:pt>
              </c:strCache>
            </c:strRef>
          </c:tx>
          <c:spPr>
            <a:solidFill>
              <a:srgbClr val="FFD7F0"/>
            </a:solidFill>
          </c:spPr>
          <c:invertIfNegative val="0"/>
          <c:dLbls>
            <c:dLbl>
              <c:idx val="0"/>
              <c:tx>
                <c:rich>
                  <a:bodyPr/>
                  <a:lstStyle/>
                  <a:p>
                    <a:pPr>
                      <a:defRPr/>
                    </a:pPr>
                    <a:fld id="{D30A23E1-62D1-40AD-89C4-FB009089245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AA-43C8-9DDB-1AD3CC70B61A}"/>
                </c:ext>
              </c:extLst>
            </c:dLbl>
            <c:dLbl>
              <c:idx val="1"/>
              <c:tx>
                <c:rich>
                  <a:bodyPr/>
                  <a:lstStyle/>
                  <a:p>
                    <a:pPr>
                      <a:defRPr/>
                    </a:pPr>
                    <a:fld id="{B5748FB2-E81F-4067-9E58-54B3F26D34B3}"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AA-43C8-9DDB-1AD3CC70B61A}"/>
                </c:ext>
              </c:extLst>
            </c:dLbl>
            <c:dLbl>
              <c:idx val="2"/>
              <c:tx>
                <c:rich>
                  <a:bodyPr/>
                  <a:lstStyle/>
                  <a:p>
                    <a:pPr>
                      <a:defRPr/>
                    </a:pPr>
                    <a:fld id="{C5B0C792-C1E4-497B-950B-B7FDF0F8646D}"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4AA-43C8-9DDB-1AD3CC70B61A}"/>
                </c:ext>
              </c:extLst>
            </c:dLbl>
            <c:dLbl>
              <c:idx val="3"/>
              <c:tx>
                <c:rich>
                  <a:bodyPr/>
                  <a:lstStyle/>
                  <a:p>
                    <a:pPr>
                      <a:defRPr/>
                    </a:pPr>
                    <a:fld id="{2FBAA075-CC06-4E9F-B723-0AEE57C10EF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4AA-43C8-9DDB-1AD3CC70B61A}"/>
                </c:ext>
              </c:extLst>
            </c:dLbl>
            <c:dLbl>
              <c:idx val="4"/>
              <c:tx>
                <c:rich>
                  <a:bodyPr/>
                  <a:lstStyle/>
                  <a:p>
                    <a:pPr>
                      <a:defRPr/>
                    </a:pPr>
                    <a:fld id="{04936F32-4656-4C78-9B94-EE845203C96D}"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4AA-43C8-9DDB-1AD3CC70B6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Annet, beskriv</c:v>
                </c:pt>
                <c:pt idx="1">
                  <c:v>Sparer penger</c:v>
                </c:pt>
                <c:pt idx="2">
                  <c:v>Sparer tid</c:v>
                </c:pt>
                <c:pt idx="3">
                  <c:v>Gir tilgang på kompetanse</c:v>
                </c:pt>
                <c:pt idx="4">
                  <c:v>Har ikke nok ressurser internt</c:v>
                </c:pt>
              </c:strCache>
            </c:strRef>
          </c:cat>
          <c:val>
            <c:numRef>
              <c:f>Sheet1!$B$2:$B$6</c:f>
              <c:numCache>
                <c:formatCode>0</c:formatCode>
                <c:ptCount val="5"/>
                <c:pt idx="0">
                  <c:v>3</c:v>
                </c:pt>
                <c:pt idx="1">
                  <c:v>9</c:v>
                </c:pt>
                <c:pt idx="2">
                  <c:v>40</c:v>
                </c:pt>
                <c:pt idx="3">
                  <c:v>50</c:v>
                </c:pt>
                <c:pt idx="4">
                  <c:v>53</c:v>
                </c:pt>
              </c:numCache>
            </c:numRef>
          </c:val>
          <c:extLst>
            <c:ext xmlns:c16="http://schemas.microsoft.com/office/drawing/2014/chart" uri="{C3380CC4-5D6E-409C-BE32-E72D297353CC}">
              <c16:uniqueId val="{00000005-04AA-43C8-9DDB-1AD3CC70B61A}"/>
            </c:ext>
          </c:extLst>
        </c:ser>
        <c:dLbls>
          <c:showLegendKey val="0"/>
          <c:showVal val="0"/>
          <c:showCatName val="0"/>
          <c:showSerName val="0"/>
          <c:showPercent val="0"/>
          <c:showBubbleSize val="0"/>
        </c:dLbls>
        <c:gapWidth val="200"/>
        <c:overlap val="-83"/>
        <c:axId val="623514556"/>
        <c:axId val="1955469821"/>
      </c:barChart>
      <c:catAx>
        <c:axId val="623514556"/>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955469821"/>
        <c:crosses val="autoZero"/>
        <c:auto val="0"/>
        <c:lblAlgn val="ctr"/>
        <c:lblOffset val="100"/>
        <c:noMultiLvlLbl val="0"/>
      </c:catAx>
      <c:valAx>
        <c:axId val="1955469821"/>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623514556"/>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Lavere eksportverdi (n=94)</c:v>
                </c:pt>
              </c:strCache>
            </c:strRef>
          </c:tx>
          <c:spPr>
            <a:solidFill>
              <a:srgbClr val="92BFFF"/>
            </a:solidFill>
          </c:spPr>
          <c:invertIfNegative val="0"/>
          <c:dLbls>
            <c:dLbl>
              <c:idx val="0"/>
              <c:tx>
                <c:rich>
                  <a:bodyPr/>
                  <a:lstStyle/>
                  <a:p>
                    <a:pPr>
                      <a:defRPr/>
                    </a:pPr>
                    <a:fld id="{99229D8C-0E59-4B18-9E0A-51A5AE2FFDE2}"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DD-42ED-835E-04E2B4387845}"/>
                </c:ext>
              </c:extLst>
            </c:dLbl>
            <c:dLbl>
              <c:idx val="1"/>
              <c:tx>
                <c:rich>
                  <a:bodyPr/>
                  <a:lstStyle/>
                  <a:p>
                    <a:pPr>
                      <a:defRPr/>
                    </a:pPr>
                    <a:fld id="{A12132C6-D939-4124-B1A1-C7863B9A95C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DD-42ED-835E-04E2B4387845}"/>
                </c:ext>
              </c:extLst>
            </c:dLbl>
            <c:dLbl>
              <c:idx val="2"/>
              <c:tx>
                <c:rich>
                  <a:bodyPr/>
                  <a:lstStyle/>
                  <a:p>
                    <a:pPr>
                      <a:defRPr/>
                    </a:pPr>
                    <a:fld id="{6BFF1FD9-15F3-409A-B5EF-164BA260DBE3}"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CDD-42ED-835E-04E2B4387845}"/>
                </c:ext>
              </c:extLst>
            </c:dLbl>
            <c:dLbl>
              <c:idx val="3"/>
              <c:tx>
                <c:rich>
                  <a:bodyPr/>
                  <a:lstStyle/>
                  <a:p>
                    <a:pPr>
                      <a:defRPr/>
                    </a:pPr>
                    <a:fld id="{92873204-573D-4053-8187-1B088EFF94CE}"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CDD-42ED-835E-04E2B4387845}"/>
                </c:ext>
              </c:extLst>
            </c:dLbl>
            <c:dLbl>
              <c:idx val="4"/>
              <c:tx>
                <c:rich>
                  <a:bodyPr/>
                  <a:lstStyle/>
                  <a:p>
                    <a:pPr>
                      <a:defRPr/>
                    </a:pPr>
                    <a:fld id="{417A4E40-C447-4C79-A2ED-A8913C28F27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CDD-42ED-835E-04E2B438784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Annet, beskriv</c:v>
                </c:pt>
                <c:pt idx="1">
                  <c:v>Har ikke nok ressurser internt</c:v>
                </c:pt>
                <c:pt idx="2">
                  <c:v>Gir tilgang på kompetanse</c:v>
                </c:pt>
                <c:pt idx="3">
                  <c:v>Sparer penger</c:v>
                </c:pt>
                <c:pt idx="4">
                  <c:v>Sparer tid</c:v>
                </c:pt>
              </c:strCache>
            </c:strRef>
          </c:cat>
          <c:val>
            <c:numRef>
              <c:f>Sheet1!$B$2:$B$6</c:f>
              <c:numCache>
                <c:formatCode>0</c:formatCode>
                <c:ptCount val="5"/>
                <c:pt idx="0">
                  <c:v>3</c:v>
                </c:pt>
                <c:pt idx="1">
                  <c:v>50</c:v>
                </c:pt>
                <c:pt idx="2">
                  <c:v>52</c:v>
                </c:pt>
                <c:pt idx="3">
                  <c:v>7</c:v>
                </c:pt>
                <c:pt idx="4">
                  <c:v>35</c:v>
                </c:pt>
              </c:numCache>
            </c:numRef>
          </c:val>
          <c:extLst>
            <c:ext xmlns:c16="http://schemas.microsoft.com/office/drawing/2014/chart" uri="{C3380CC4-5D6E-409C-BE32-E72D297353CC}">
              <c16:uniqueId val="{00000005-0CDD-42ED-835E-04E2B4387845}"/>
            </c:ext>
          </c:extLst>
        </c:ser>
        <c:ser>
          <c:idx val="1"/>
          <c:order val="1"/>
          <c:tx>
            <c:strRef>
              <c:f>Sheet1!$C$1</c:f>
              <c:strCache>
                <c:ptCount val="1"/>
                <c:pt idx="0">
                  <c:v>Middels eksportverdi (n=56)</c:v>
                </c:pt>
              </c:strCache>
            </c:strRef>
          </c:tx>
          <c:spPr>
            <a:solidFill>
              <a:srgbClr val="004A98"/>
            </a:solidFill>
          </c:spPr>
          <c:invertIfNegative val="0"/>
          <c:dLbls>
            <c:dLbl>
              <c:idx val="0"/>
              <c:tx>
                <c:rich>
                  <a:bodyPr/>
                  <a:lstStyle/>
                  <a:p>
                    <a:pPr>
                      <a:defRPr/>
                    </a:pPr>
                    <a:fld id="{DAC66F25-9D34-4026-AAC8-37EFE27BDD03}"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CDD-42ED-835E-04E2B4387845}"/>
                </c:ext>
              </c:extLst>
            </c:dLbl>
            <c:dLbl>
              <c:idx val="1"/>
              <c:tx>
                <c:rich>
                  <a:bodyPr/>
                  <a:lstStyle/>
                  <a:p>
                    <a:pPr>
                      <a:defRPr/>
                    </a:pPr>
                    <a:fld id="{C3A64890-C0F7-4AFE-92B2-D8FA03FE854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CDD-42ED-835E-04E2B4387845}"/>
                </c:ext>
              </c:extLst>
            </c:dLbl>
            <c:dLbl>
              <c:idx val="2"/>
              <c:tx>
                <c:rich>
                  <a:bodyPr/>
                  <a:lstStyle/>
                  <a:p>
                    <a:pPr>
                      <a:defRPr/>
                    </a:pPr>
                    <a:fld id="{FF732085-99B6-487C-BE88-A6F80447C2DD}"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CDD-42ED-835E-04E2B4387845}"/>
                </c:ext>
              </c:extLst>
            </c:dLbl>
            <c:dLbl>
              <c:idx val="3"/>
              <c:tx>
                <c:rich>
                  <a:bodyPr/>
                  <a:lstStyle/>
                  <a:p>
                    <a:pPr>
                      <a:defRPr/>
                    </a:pPr>
                    <a:fld id="{7C2213DF-0B29-4689-AD59-75B2B9B768E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CDD-42ED-835E-04E2B4387845}"/>
                </c:ext>
              </c:extLst>
            </c:dLbl>
            <c:dLbl>
              <c:idx val="4"/>
              <c:tx>
                <c:rich>
                  <a:bodyPr/>
                  <a:lstStyle/>
                  <a:p>
                    <a:pPr>
                      <a:defRPr/>
                    </a:pPr>
                    <a:fld id="{6855CB70-3126-4976-9D17-8F07B0392964}"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CDD-42ED-835E-04E2B438784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Annet, beskriv</c:v>
                </c:pt>
                <c:pt idx="1">
                  <c:v>Har ikke nok ressurser internt</c:v>
                </c:pt>
                <c:pt idx="2">
                  <c:v>Gir tilgang på kompetanse</c:v>
                </c:pt>
                <c:pt idx="3">
                  <c:v>Sparer penger</c:v>
                </c:pt>
                <c:pt idx="4">
                  <c:v>Sparer tid</c:v>
                </c:pt>
              </c:strCache>
            </c:strRef>
          </c:cat>
          <c:val>
            <c:numRef>
              <c:f>Sheet1!$C$2:$C$6</c:f>
              <c:numCache>
                <c:formatCode>0</c:formatCode>
                <c:ptCount val="5"/>
                <c:pt idx="0">
                  <c:v>2</c:v>
                </c:pt>
                <c:pt idx="1">
                  <c:v>55</c:v>
                </c:pt>
                <c:pt idx="2">
                  <c:v>46</c:v>
                </c:pt>
                <c:pt idx="3">
                  <c:v>16</c:v>
                </c:pt>
                <c:pt idx="4">
                  <c:v>46</c:v>
                </c:pt>
              </c:numCache>
            </c:numRef>
          </c:val>
          <c:extLst>
            <c:ext xmlns:c16="http://schemas.microsoft.com/office/drawing/2014/chart" uri="{C3380CC4-5D6E-409C-BE32-E72D297353CC}">
              <c16:uniqueId val="{0000000B-0CDD-42ED-835E-04E2B4387845}"/>
            </c:ext>
          </c:extLst>
        </c:ser>
        <c:ser>
          <c:idx val="2"/>
          <c:order val="2"/>
          <c:tx>
            <c:strRef>
              <c:f>Sheet1!$D$1</c:f>
              <c:strCache>
                <c:ptCount val="1"/>
                <c:pt idx="0">
                  <c:v>Høyere eksportverdi (n=28)</c:v>
                </c:pt>
              </c:strCache>
            </c:strRef>
          </c:tx>
          <c:spPr>
            <a:solidFill>
              <a:srgbClr val="00ADA8"/>
            </a:solidFill>
          </c:spPr>
          <c:invertIfNegative val="0"/>
          <c:dLbls>
            <c:dLbl>
              <c:idx val="0"/>
              <c:tx>
                <c:rich>
                  <a:bodyPr/>
                  <a:lstStyle/>
                  <a:p>
                    <a:pPr>
                      <a:defRPr/>
                    </a:pPr>
                    <a:fld id="{9E22D59E-BC37-4609-80D6-4BB32058F00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0CDD-42ED-835E-04E2B4387845}"/>
                </c:ext>
              </c:extLst>
            </c:dLbl>
            <c:dLbl>
              <c:idx val="1"/>
              <c:tx>
                <c:rich>
                  <a:bodyPr/>
                  <a:lstStyle/>
                  <a:p>
                    <a:pPr>
                      <a:defRPr/>
                    </a:pPr>
                    <a:fld id="{3EA8E30E-6487-4A41-9B47-1243C70F90A8}"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CDD-42ED-835E-04E2B4387845}"/>
                </c:ext>
              </c:extLst>
            </c:dLbl>
            <c:dLbl>
              <c:idx val="2"/>
              <c:tx>
                <c:rich>
                  <a:bodyPr/>
                  <a:lstStyle/>
                  <a:p>
                    <a:pPr>
                      <a:defRPr/>
                    </a:pPr>
                    <a:fld id="{3A2A3AC8-1D98-4C1B-B4B3-705900BA0CB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0CDD-42ED-835E-04E2B4387845}"/>
                </c:ext>
              </c:extLst>
            </c:dLbl>
            <c:dLbl>
              <c:idx val="3"/>
              <c:tx>
                <c:rich>
                  <a:bodyPr/>
                  <a:lstStyle/>
                  <a:p>
                    <a:pPr>
                      <a:defRPr/>
                    </a:pPr>
                    <a:fld id="{AEEC636A-155E-4021-ACDC-3B81C0ED523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0CDD-42ED-835E-04E2B4387845}"/>
                </c:ext>
              </c:extLst>
            </c:dLbl>
            <c:dLbl>
              <c:idx val="4"/>
              <c:tx>
                <c:rich>
                  <a:bodyPr/>
                  <a:lstStyle/>
                  <a:p>
                    <a:pPr>
                      <a:defRPr/>
                    </a:pPr>
                    <a:fld id="{0A8B91B4-C298-49C3-87F2-CFC8FEBAC49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0CDD-42ED-835E-04E2B438784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Annet, beskriv</c:v>
                </c:pt>
                <c:pt idx="1">
                  <c:v>Har ikke nok ressurser internt</c:v>
                </c:pt>
                <c:pt idx="2">
                  <c:v>Gir tilgang på kompetanse</c:v>
                </c:pt>
                <c:pt idx="3">
                  <c:v>Sparer penger</c:v>
                </c:pt>
                <c:pt idx="4">
                  <c:v>Sparer tid</c:v>
                </c:pt>
              </c:strCache>
            </c:strRef>
          </c:cat>
          <c:val>
            <c:numRef>
              <c:f>Sheet1!$D$2:$D$6</c:f>
              <c:numCache>
                <c:formatCode>0</c:formatCode>
                <c:ptCount val="5"/>
                <c:pt idx="0">
                  <c:v>4</c:v>
                </c:pt>
                <c:pt idx="1">
                  <c:v>57</c:v>
                </c:pt>
                <c:pt idx="2">
                  <c:v>50</c:v>
                </c:pt>
                <c:pt idx="3">
                  <c:v>0</c:v>
                </c:pt>
                <c:pt idx="4">
                  <c:v>43</c:v>
                </c:pt>
              </c:numCache>
            </c:numRef>
          </c:val>
          <c:extLst>
            <c:ext xmlns:c16="http://schemas.microsoft.com/office/drawing/2014/chart" uri="{C3380CC4-5D6E-409C-BE32-E72D297353CC}">
              <c16:uniqueId val="{00000011-0CDD-42ED-835E-04E2B4387845}"/>
            </c:ext>
          </c:extLst>
        </c:ser>
        <c:ser>
          <c:idx val="3"/>
          <c:order val="3"/>
          <c:tx>
            <c:strRef>
              <c:f>Sheet1!$E$1</c:f>
              <c:strCache>
                <c:ptCount val="1"/>
                <c:pt idx="0">
                  <c:v>Total (n=178)</c:v>
                </c:pt>
              </c:strCache>
            </c:strRef>
          </c:tx>
          <c:spPr>
            <a:solidFill>
              <a:srgbClr val="A5A5A5"/>
            </a:solidFill>
          </c:spPr>
          <c:invertIfNegative val="0"/>
          <c:dLbls>
            <c:dLbl>
              <c:idx val="0"/>
              <c:tx>
                <c:rich>
                  <a:bodyPr/>
                  <a:lstStyle/>
                  <a:p>
                    <a:pPr>
                      <a:defRPr/>
                    </a:pPr>
                    <a:fld id="{03EA5E8D-E840-4078-9E3A-41BD44894A9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0CDD-42ED-835E-04E2B4387845}"/>
                </c:ext>
              </c:extLst>
            </c:dLbl>
            <c:dLbl>
              <c:idx val="1"/>
              <c:tx>
                <c:rich>
                  <a:bodyPr/>
                  <a:lstStyle/>
                  <a:p>
                    <a:pPr>
                      <a:defRPr/>
                    </a:pPr>
                    <a:fld id="{51B3FC6E-B496-4C02-8B4A-06D88224CD1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0CDD-42ED-835E-04E2B4387845}"/>
                </c:ext>
              </c:extLst>
            </c:dLbl>
            <c:dLbl>
              <c:idx val="2"/>
              <c:tx>
                <c:rich>
                  <a:bodyPr/>
                  <a:lstStyle/>
                  <a:p>
                    <a:pPr>
                      <a:defRPr/>
                    </a:pPr>
                    <a:fld id="{749D02B0-277B-45D1-B009-AF4C04D2FF8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0CDD-42ED-835E-04E2B4387845}"/>
                </c:ext>
              </c:extLst>
            </c:dLbl>
            <c:dLbl>
              <c:idx val="3"/>
              <c:tx>
                <c:rich>
                  <a:bodyPr/>
                  <a:lstStyle/>
                  <a:p>
                    <a:pPr>
                      <a:defRPr/>
                    </a:pPr>
                    <a:fld id="{49346254-C8E3-4083-B9A9-74FB39D7A14E}"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0CDD-42ED-835E-04E2B4387845}"/>
                </c:ext>
              </c:extLst>
            </c:dLbl>
            <c:dLbl>
              <c:idx val="4"/>
              <c:tx>
                <c:rich>
                  <a:bodyPr/>
                  <a:lstStyle/>
                  <a:p>
                    <a:pPr>
                      <a:defRPr/>
                    </a:pPr>
                    <a:fld id="{1EF97F28-F4A5-493C-964E-2B1BE9AB9673}"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0CDD-42ED-835E-04E2B438784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Annet, beskriv</c:v>
                </c:pt>
                <c:pt idx="1">
                  <c:v>Har ikke nok ressurser internt</c:v>
                </c:pt>
                <c:pt idx="2">
                  <c:v>Gir tilgang på kompetanse</c:v>
                </c:pt>
                <c:pt idx="3">
                  <c:v>Sparer penger</c:v>
                </c:pt>
                <c:pt idx="4">
                  <c:v>Sparer tid</c:v>
                </c:pt>
              </c:strCache>
            </c:strRef>
          </c:cat>
          <c:val>
            <c:numRef>
              <c:f>Sheet1!$E$2:$E$6</c:f>
              <c:numCache>
                <c:formatCode>0</c:formatCode>
                <c:ptCount val="5"/>
                <c:pt idx="0">
                  <c:v>3</c:v>
                </c:pt>
                <c:pt idx="1">
                  <c:v>53</c:v>
                </c:pt>
                <c:pt idx="2">
                  <c:v>50</c:v>
                </c:pt>
                <c:pt idx="3">
                  <c:v>9</c:v>
                </c:pt>
                <c:pt idx="4">
                  <c:v>40</c:v>
                </c:pt>
              </c:numCache>
            </c:numRef>
          </c:val>
          <c:extLst>
            <c:ext xmlns:c16="http://schemas.microsoft.com/office/drawing/2014/chart" uri="{C3380CC4-5D6E-409C-BE32-E72D297353CC}">
              <c16:uniqueId val="{00000017-0CDD-42ED-835E-04E2B4387845}"/>
            </c:ext>
          </c:extLst>
        </c:ser>
        <c:dLbls>
          <c:showLegendKey val="0"/>
          <c:showVal val="0"/>
          <c:showCatName val="0"/>
          <c:showSerName val="0"/>
          <c:showPercent val="0"/>
          <c:showBubbleSize val="0"/>
        </c:dLbls>
        <c:gapWidth val="200"/>
        <c:overlap val="-83"/>
        <c:axId val="1223666359"/>
        <c:axId val="1897206147"/>
      </c:barChart>
      <c:catAx>
        <c:axId val="1223666359"/>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897206147"/>
        <c:crosses val="autoZero"/>
        <c:auto val="0"/>
        <c:lblAlgn val="ctr"/>
        <c:lblOffset val="100"/>
        <c:noMultiLvlLbl val="0"/>
      </c:catAx>
      <c:valAx>
        <c:axId val="1897206147"/>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223666359"/>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Øvrige (transport, rådgivning, IT, forvaltning og rest.) (n=26)</c:v>
                </c:pt>
              </c:strCache>
            </c:strRef>
          </c:tx>
          <c:spPr>
            <a:solidFill>
              <a:srgbClr val="ABECFA"/>
            </a:solidFill>
          </c:spPr>
          <c:invertIfNegative val="0"/>
          <c:dLbls>
            <c:dLbl>
              <c:idx val="0"/>
              <c:tx>
                <c:rich>
                  <a:bodyPr/>
                  <a:lstStyle/>
                  <a:p>
                    <a:pPr>
                      <a:defRPr/>
                    </a:pPr>
                    <a:fld id="{269DE8E9-1971-4E1C-9671-32A0D21EC961}"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EA-4D42-8134-E80246C177DE}"/>
                </c:ext>
              </c:extLst>
            </c:dLbl>
            <c:dLbl>
              <c:idx val="1"/>
              <c:tx>
                <c:rich>
                  <a:bodyPr/>
                  <a:lstStyle/>
                  <a:p>
                    <a:pPr>
                      <a:defRPr/>
                    </a:pPr>
                    <a:fld id="{E1174F4B-C8CC-4E2A-B32F-F8D4062A4F05}"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EA-4D42-8134-E80246C177DE}"/>
                </c:ext>
              </c:extLst>
            </c:dLbl>
            <c:dLbl>
              <c:idx val="2"/>
              <c:tx>
                <c:rich>
                  <a:bodyPr/>
                  <a:lstStyle/>
                  <a:p>
                    <a:pPr>
                      <a:defRPr/>
                    </a:pPr>
                    <a:fld id="{E3A15631-1874-4E30-8DE5-30BEDD737CF3}"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3EA-4D42-8134-E80246C177DE}"/>
                </c:ext>
              </c:extLst>
            </c:dLbl>
            <c:dLbl>
              <c:idx val="3"/>
              <c:tx>
                <c:rich>
                  <a:bodyPr/>
                  <a:lstStyle/>
                  <a:p>
                    <a:pPr>
                      <a:defRPr/>
                    </a:pPr>
                    <a:fld id="{1DBB08EB-12C4-4E27-8732-B9F308E964D2}"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EA-4D42-8134-E80246C177DE}"/>
                </c:ext>
              </c:extLst>
            </c:dLbl>
            <c:dLbl>
              <c:idx val="4"/>
              <c:tx>
                <c:rich>
                  <a:bodyPr/>
                  <a:lstStyle/>
                  <a:p>
                    <a:pPr>
                      <a:defRPr/>
                    </a:pPr>
                    <a:fld id="{A90C7C38-048F-4F94-ADDD-36BBEDA48D9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3EA-4D42-8134-E80246C177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Annet, beskriv</c:v>
                </c:pt>
                <c:pt idx="1">
                  <c:v>Har ikke nok ressurser internt</c:v>
                </c:pt>
                <c:pt idx="2">
                  <c:v>Gir tilgang på kompetanse</c:v>
                </c:pt>
                <c:pt idx="3">
                  <c:v>Sparer penger</c:v>
                </c:pt>
                <c:pt idx="4">
                  <c:v>Sparer tid</c:v>
                </c:pt>
              </c:strCache>
            </c:strRef>
          </c:cat>
          <c:val>
            <c:numRef>
              <c:f>Sheet1!$B$2:$B$6</c:f>
              <c:numCache>
                <c:formatCode>0</c:formatCode>
                <c:ptCount val="5"/>
                <c:pt idx="0">
                  <c:v>4</c:v>
                </c:pt>
                <c:pt idx="1">
                  <c:v>62</c:v>
                </c:pt>
                <c:pt idx="2">
                  <c:v>65</c:v>
                </c:pt>
                <c:pt idx="3">
                  <c:v>19</c:v>
                </c:pt>
                <c:pt idx="4">
                  <c:v>31</c:v>
                </c:pt>
              </c:numCache>
            </c:numRef>
          </c:val>
          <c:extLst>
            <c:ext xmlns:c16="http://schemas.microsoft.com/office/drawing/2014/chart" uri="{C3380CC4-5D6E-409C-BE32-E72D297353CC}">
              <c16:uniqueId val="{00000005-F3EA-4D42-8134-E80246C177DE}"/>
            </c:ext>
          </c:extLst>
        </c:ser>
        <c:ser>
          <c:idx val="1"/>
          <c:order val="1"/>
          <c:tx>
            <c:strRef>
              <c:f>Sheet1!$C$1</c:f>
              <c:strCache>
                <c:ptCount val="1"/>
                <c:pt idx="0">
                  <c:v>Industri (uten næringsmidler og utvinning) (n=100)</c:v>
                </c:pt>
              </c:strCache>
            </c:strRef>
          </c:tx>
          <c:spPr>
            <a:solidFill>
              <a:srgbClr val="92BFFF"/>
            </a:solidFill>
          </c:spPr>
          <c:invertIfNegative val="0"/>
          <c:dLbls>
            <c:dLbl>
              <c:idx val="0"/>
              <c:tx>
                <c:rich>
                  <a:bodyPr/>
                  <a:lstStyle/>
                  <a:p>
                    <a:pPr>
                      <a:defRPr/>
                    </a:pPr>
                    <a:fld id="{CC8010EA-1193-416F-982D-EB6EE070557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3EA-4D42-8134-E80246C177DE}"/>
                </c:ext>
              </c:extLst>
            </c:dLbl>
            <c:dLbl>
              <c:idx val="1"/>
              <c:tx>
                <c:rich>
                  <a:bodyPr/>
                  <a:lstStyle/>
                  <a:p>
                    <a:pPr>
                      <a:defRPr/>
                    </a:pPr>
                    <a:fld id="{446DDE1B-2643-4F3A-A264-AC54FFAE4AED}"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EA-4D42-8134-E80246C177DE}"/>
                </c:ext>
              </c:extLst>
            </c:dLbl>
            <c:dLbl>
              <c:idx val="2"/>
              <c:tx>
                <c:rich>
                  <a:bodyPr/>
                  <a:lstStyle/>
                  <a:p>
                    <a:pPr>
                      <a:defRPr/>
                    </a:pPr>
                    <a:fld id="{3DE5DE6D-0A61-4990-9D94-79918D06D41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3EA-4D42-8134-E80246C177DE}"/>
                </c:ext>
              </c:extLst>
            </c:dLbl>
            <c:dLbl>
              <c:idx val="3"/>
              <c:tx>
                <c:rich>
                  <a:bodyPr/>
                  <a:lstStyle/>
                  <a:p>
                    <a:pPr>
                      <a:defRPr/>
                    </a:pPr>
                    <a:fld id="{F4623D6F-3DFE-465B-AFBE-189B0F959C73}"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3EA-4D42-8134-E80246C177DE}"/>
                </c:ext>
              </c:extLst>
            </c:dLbl>
            <c:dLbl>
              <c:idx val="4"/>
              <c:tx>
                <c:rich>
                  <a:bodyPr/>
                  <a:lstStyle/>
                  <a:p>
                    <a:pPr>
                      <a:defRPr/>
                    </a:pPr>
                    <a:fld id="{CEEB6E00-0F46-4EB7-9DCE-A1E7CE33250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3EA-4D42-8134-E80246C177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Annet, beskriv</c:v>
                </c:pt>
                <c:pt idx="1">
                  <c:v>Har ikke nok ressurser internt</c:v>
                </c:pt>
                <c:pt idx="2">
                  <c:v>Gir tilgang på kompetanse</c:v>
                </c:pt>
                <c:pt idx="3">
                  <c:v>Sparer penger</c:v>
                </c:pt>
                <c:pt idx="4">
                  <c:v>Sparer tid</c:v>
                </c:pt>
              </c:strCache>
            </c:strRef>
          </c:cat>
          <c:val>
            <c:numRef>
              <c:f>Sheet1!$C$2:$C$6</c:f>
              <c:numCache>
                <c:formatCode>0</c:formatCode>
                <c:ptCount val="5"/>
                <c:pt idx="0">
                  <c:v>3</c:v>
                </c:pt>
                <c:pt idx="1">
                  <c:v>52</c:v>
                </c:pt>
                <c:pt idx="2">
                  <c:v>49</c:v>
                </c:pt>
                <c:pt idx="3">
                  <c:v>9</c:v>
                </c:pt>
                <c:pt idx="4">
                  <c:v>40</c:v>
                </c:pt>
              </c:numCache>
            </c:numRef>
          </c:val>
          <c:extLst>
            <c:ext xmlns:c16="http://schemas.microsoft.com/office/drawing/2014/chart" uri="{C3380CC4-5D6E-409C-BE32-E72D297353CC}">
              <c16:uniqueId val="{0000000B-F3EA-4D42-8134-E80246C177DE}"/>
            </c:ext>
          </c:extLst>
        </c:ser>
        <c:ser>
          <c:idx val="2"/>
          <c:order val="2"/>
          <c:tx>
            <c:strRef>
              <c:f>Sheet1!$D$1</c:f>
              <c:strCache>
                <c:ptCount val="1"/>
                <c:pt idx="0">
                  <c:v>Utvinning (olje, gass og mineraler) (n=10)</c:v>
                </c:pt>
              </c:strCache>
            </c:strRef>
          </c:tx>
          <c:spPr>
            <a:solidFill>
              <a:srgbClr val="004A98"/>
            </a:solidFill>
          </c:spPr>
          <c:invertIfNegative val="0"/>
          <c:dLbls>
            <c:dLbl>
              <c:idx val="0"/>
              <c:tx>
                <c:rich>
                  <a:bodyPr/>
                  <a:lstStyle/>
                  <a:p>
                    <a:pPr>
                      <a:defRPr/>
                    </a:pPr>
                    <a:fld id="{4844A047-B179-45DB-8481-B119B0761292}"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F3EA-4D42-8134-E80246C177DE}"/>
                </c:ext>
              </c:extLst>
            </c:dLbl>
            <c:dLbl>
              <c:idx val="1"/>
              <c:tx>
                <c:rich>
                  <a:bodyPr/>
                  <a:lstStyle/>
                  <a:p>
                    <a:pPr>
                      <a:defRPr/>
                    </a:pPr>
                    <a:fld id="{4662CACF-3C40-45D8-9F37-B3F3B1735FB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3EA-4D42-8134-E80246C177DE}"/>
                </c:ext>
              </c:extLst>
            </c:dLbl>
            <c:dLbl>
              <c:idx val="2"/>
              <c:tx>
                <c:rich>
                  <a:bodyPr/>
                  <a:lstStyle/>
                  <a:p>
                    <a:pPr>
                      <a:defRPr/>
                    </a:pPr>
                    <a:fld id="{28B05A58-71F1-4B3F-81E2-CB8850C5E45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F3EA-4D42-8134-E80246C177DE}"/>
                </c:ext>
              </c:extLst>
            </c:dLbl>
            <c:dLbl>
              <c:idx val="3"/>
              <c:tx>
                <c:rich>
                  <a:bodyPr/>
                  <a:lstStyle/>
                  <a:p>
                    <a:pPr>
                      <a:defRPr/>
                    </a:pPr>
                    <a:fld id="{64494BF1-5605-4642-9020-698F23450BFE}"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3EA-4D42-8134-E80246C177DE}"/>
                </c:ext>
              </c:extLst>
            </c:dLbl>
            <c:dLbl>
              <c:idx val="4"/>
              <c:tx>
                <c:rich>
                  <a:bodyPr/>
                  <a:lstStyle/>
                  <a:p>
                    <a:pPr>
                      <a:defRPr/>
                    </a:pPr>
                    <a:fld id="{5DE2D17C-396A-4C8B-9216-49254EA27B8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F3EA-4D42-8134-E80246C177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Annet, beskriv</c:v>
                </c:pt>
                <c:pt idx="1">
                  <c:v>Har ikke nok ressurser internt</c:v>
                </c:pt>
                <c:pt idx="2">
                  <c:v>Gir tilgang på kompetanse</c:v>
                </c:pt>
                <c:pt idx="3">
                  <c:v>Sparer penger</c:v>
                </c:pt>
                <c:pt idx="4">
                  <c:v>Sparer tid</c:v>
                </c:pt>
              </c:strCache>
            </c:strRef>
          </c:cat>
          <c:val>
            <c:numRef>
              <c:f>Sheet1!$D$2:$D$6</c:f>
              <c:numCache>
                <c:formatCode>0</c:formatCode>
                <c:ptCount val="5"/>
                <c:pt idx="0">
                  <c:v>0</c:v>
                </c:pt>
                <c:pt idx="1">
                  <c:v>40</c:v>
                </c:pt>
                <c:pt idx="2">
                  <c:v>60</c:v>
                </c:pt>
                <c:pt idx="3">
                  <c:v>10</c:v>
                </c:pt>
                <c:pt idx="4">
                  <c:v>40</c:v>
                </c:pt>
              </c:numCache>
            </c:numRef>
          </c:val>
          <c:extLst>
            <c:ext xmlns:c16="http://schemas.microsoft.com/office/drawing/2014/chart" uri="{C3380CC4-5D6E-409C-BE32-E72D297353CC}">
              <c16:uniqueId val="{00000011-F3EA-4D42-8134-E80246C177DE}"/>
            </c:ext>
          </c:extLst>
        </c:ser>
        <c:ser>
          <c:idx val="3"/>
          <c:order val="3"/>
          <c:tx>
            <c:strRef>
              <c:f>Sheet1!$E$1</c:f>
              <c:strCache>
                <c:ptCount val="1"/>
                <c:pt idx="0">
                  <c:v>Næringsmidler (herunder fisk og landbruk) (n=38)</c:v>
                </c:pt>
              </c:strCache>
            </c:strRef>
          </c:tx>
          <c:spPr>
            <a:solidFill>
              <a:srgbClr val="00ADA8"/>
            </a:solidFill>
          </c:spPr>
          <c:invertIfNegative val="0"/>
          <c:dLbls>
            <c:dLbl>
              <c:idx val="0"/>
              <c:tx>
                <c:rich>
                  <a:bodyPr/>
                  <a:lstStyle/>
                  <a:p>
                    <a:pPr>
                      <a:defRPr/>
                    </a:pPr>
                    <a:fld id="{839C95F0-7455-4311-B3DC-5021AD8C1B8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F3EA-4D42-8134-E80246C177DE}"/>
                </c:ext>
              </c:extLst>
            </c:dLbl>
            <c:dLbl>
              <c:idx val="1"/>
              <c:tx>
                <c:rich>
                  <a:bodyPr/>
                  <a:lstStyle/>
                  <a:p>
                    <a:pPr>
                      <a:defRPr/>
                    </a:pPr>
                    <a:fld id="{1D74F8C2-6B8A-461F-A87C-94FF9B7B3F4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F3EA-4D42-8134-E80246C177DE}"/>
                </c:ext>
              </c:extLst>
            </c:dLbl>
            <c:dLbl>
              <c:idx val="2"/>
              <c:tx>
                <c:rich>
                  <a:bodyPr/>
                  <a:lstStyle/>
                  <a:p>
                    <a:pPr>
                      <a:defRPr/>
                    </a:pPr>
                    <a:fld id="{842D890B-8D33-4D1A-BCDC-C9C12B29247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F3EA-4D42-8134-E80246C177DE}"/>
                </c:ext>
              </c:extLst>
            </c:dLbl>
            <c:dLbl>
              <c:idx val="3"/>
              <c:tx>
                <c:rich>
                  <a:bodyPr/>
                  <a:lstStyle/>
                  <a:p>
                    <a:pPr>
                      <a:defRPr/>
                    </a:pPr>
                    <a:fld id="{5500A95D-B10F-41C4-918C-9B81773F06C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F3EA-4D42-8134-E80246C177DE}"/>
                </c:ext>
              </c:extLst>
            </c:dLbl>
            <c:dLbl>
              <c:idx val="4"/>
              <c:tx>
                <c:rich>
                  <a:bodyPr/>
                  <a:lstStyle/>
                  <a:p>
                    <a:pPr>
                      <a:defRPr/>
                    </a:pPr>
                    <a:fld id="{05EED16A-5E97-434B-951B-8E2B32389C6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3EA-4D42-8134-E80246C177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Annet, beskriv</c:v>
                </c:pt>
                <c:pt idx="1">
                  <c:v>Har ikke nok ressurser internt</c:v>
                </c:pt>
                <c:pt idx="2">
                  <c:v>Gir tilgang på kompetanse</c:v>
                </c:pt>
                <c:pt idx="3">
                  <c:v>Sparer penger</c:v>
                </c:pt>
                <c:pt idx="4">
                  <c:v>Sparer tid</c:v>
                </c:pt>
              </c:strCache>
            </c:strRef>
          </c:cat>
          <c:val>
            <c:numRef>
              <c:f>Sheet1!$E$2:$E$6</c:f>
              <c:numCache>
                <c:formatCode>0</c:formatCode>
                <c:ptCount val="5"/>
                <c:pt idx="0">
                  <c:v>3</c:v>
                </c:pt>
                <c:pt idx="1">
                  <c:v>50</c:v>
                </c:pt>
                <c:pt idx="2">
                  <c:v>37</c:v>
                </c:pt>
                <c:pt idx="3">
                  <c:v>0</c:v>
                </c:pt>
                <c:pt idx="4">
                  <c:v>45</c:v>
                </c:pt>
              </c:numCache>
            </c:numRef>
          </c:val>
          <c:extLst>
            <c:ext xmlns:c16="http://schemas.microsoft.com/office/drawing/2014/chart" uri="{C3380CC4-5D6E-409C-BE32-E72D297353CC}">
              <c16:uniqueId val="{00000017-F3EA-4D42-8134-E80246C177DE}"/>
            </c:ext>
          </c:extLst>
        </c:ser>
        <c:ser>
          <c:idx val="4"/>
          <c:order val="4"/>
          <c:tx>
            <c:strRef>
              <c:f>Sheet1!$F$1</c:f>
              <c:strCache>
                <c:ptCount val="1"/>
                <c:pt idx="0">
                  <c:v>Total (n=178)</c:v>
                </c:pt>
              </c:strCache>
            </c:strRef>
          </c:tx>
          <c:spPr>
            <a:solidFill>
              <a:srgbClr val="A5A5A5"/>
            </a:solidFill>
          </c:spPr>
          <c:invertIfNegative val="0"/>
          <c:dLbls>
            <c:dLbl>
              <c:idx val="0"/>
              <c:tx>
                <c:rich>
                  <a:bodyPr/>
                  <a:lstStyle/>
                  <a:p>
                    <a:pPr>
                      <a:defRPr/>
                    </a:pPr>
                    <a:fld id="{1D023649-F0C5-4A40-BC3C-3F938779A785}"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F3EA-4D42-8134-E80246C177DE}"/>
                </c:ext>
              </c:extLst>
            </c:dLbl>
            <c:dLbl>
              <c:idx val="1"/>
              <c:tx>
                <c:rich>
                  <a:bodyPr/>
                  <a:lstStyle/>
                  <a:p>
                    <a:pPr>
                      <a:defRPr/>
                    </a:pPr>
                    <a:fld id="{539B4FDC-9755-4EC4-BA0A-026A7A38FAFE}"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F3EA-4D42-8134-E80246C177DE}"/>
                </c:ext>
              </c:extLst>
            </c:dLbl>
            <c:dLbl>
              <c:idx val="2"/>
              <c:tx>
                <c:rich>
                  <a:bodyPr/>
                  <a:lstStyle/>
                  <a:p>
                    <a:pPr>
                      <a:defRPr/>
                    </a:pPr>
                    <a:fld id="{82E0AF62-4DED-45FA-B4AA-E466675F84C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F3EA-4D42-8134-E80246C177DE}"/>
                </c:ext>
              </c:extLst>
            </c:dLbl>
            <c:dLbl>
              <c:idx val="3"/>
              <c:tx>
                <c:rich>
                  <a:bodyPr/>
                  <a:lstStyle/>
                  <a:p>
                    <a:pPr>
                      <a:defRPr/>
                    </a:pPr>
                    <a:fld id="{48EB4348-5368-4747-BE5F-F8562AE825E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F3EA-4D42-8134-E80246C177DE}"/>
                </c:ext>
              </c:extLst>
            </c:dLbl>
            <c:dLbl>
              <c:idx val="4"/>
              <c:tx>
                <c:rich>
                  <a:bodyPr/>
                  <a:lstStyle/>
                  <a:p>
                    <a:pPr>
                      <a:defRPr/>
                    </a:pPr>
                    <a:fld id="{6FA8386E-FCBD-4C75-8B5C-0824578E22D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F3EA-4D42-8134-E80246C177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Annet, beskriv</c:v>
                </c:pt>
                <c:pt idx="1">
                  <c:v>Har ikke nok ressurser internt</c:v>
                </c:pt>
                <c:pt idx="2">
                  <c:v>Gir tilgang på kompetanse</c:v>
                </c:pt>
                <c:pt idx="3">
                  <c:v>Sparer penger</c:v>
                </c:pt>
                <c:pt idx="4">
                  <c:v>Sparer tid</c:v>
                </c:pt>
              </c:strCache>
            </c:strRef>
          </c:cat>
          <c:val>
            <c:numRef>
              <c:f>Sheet1!$F$2:$F$6</c:f>
              <c:numCache>
                <c:formatCode>0</c:formatCode>
                <c:ptCount val="5"/>
                <c:pt idx="0">
                  <c:v>3</c:v>
                </c:pt>
                <c:pt idx="1">
                  <c:v>53</c:v>
                </c:pt>
                <c:pt idx="2">
                  <c:v>50</c:v>
                </c:pt>
                <c:pt idx="3">
                  <c:v>9</c:v>
                </c:pt>
                <c:pt idx="4">
                  <c:v>40</c:v>
                </c:pt>
              </c:numCache>
            </c:numRef>
          </c:val>
          <c:extLst>
            <c:ext xmlns:c16="http://schemas.microsoft.com/office/drawing/2014/chart" uri="{C3380CC4-5D6E-409C-BE32-E72D297353CC}">
              <c16:uniqueId val="{0000001D-F3EA-4D42-8134-E80246C177DE}"/>
            </c:ext>
          </c:extLst>
        </c:ser>
        <c:dLbls>
          <c:showLegendKey val="0"/>
          <c:showVal val="0"/>
          <c:showCatName val="0"/>
          <c:showSerName val="0"/>
          <c:showPercent val="0"/>
          <c:showBubbleSize val="0"/>
        </c:dLbls>
        <c:gapWidth val="200"/>
        <c:overlap val="-83"/>
        <c:axId val="1922607819"/>
        <c:axId val="649768706"/>
      </c:barChart>
      <c:catAx>
        <c:axId val="1922607819"/>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649768706"/>
        <c:crosses val="autoZero"/>
        <c:auto val="0"/>
        <c:lblAlgn val="ctr"/>
        <c:lblOffset val="100"/>
        <c:noMultiLvlLbl val="0"/>
      </c:catAx>
      <c:valAx>
        <c:axId val="649768706"/>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922607819"/>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Svært ofte</c:v>
                </c:pt>
              </c:strCache>
            </c:strRef>
          </c:tx>
          <c:spPr>
            <a:solidFill>
              <a:srgbClr val="00411E"/>
            </a:solidFill>
          </c:spPr>
          <c:invertIfNegative val="0"/>
          <c:dLbls>
            <c:dLbl>
              <c:idx val="0"/>
              <c:tx>
                <c:rich>
                  <a:bodyPr/>
                  <a:lstStyle/>
                  <a:p>
                    <a:pPr>
                      <a:defRPr/>
                    </a:pPr>
                    <a:fld id="{9C9E730B-3479-4CF6-AE20-23728D49C911}"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EE-4731-B8C5-D3F58810ED6E}"/>
                </c:ext>
              </c:extLst>
            </c:dLbl>
            <c:dLbl>
              <c:idx val="1"/>
              <c:tx>
                <c:rich>
                  <a:bodyPr/>
                  <a:lstStyle/>
                  <a:p>
                    <a:pPr>
                      <a:defRPr/>
                    </a:pPr>
                    <a:fld id="{3F8D0772-23B5-4A98-B7EC-C58A75F6CA53}"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FEE-4731-B8C5-D3F58810ED6E}"/>
                </c:ext>
              </c:extLst>
            </c:dLbl>
            <c:dLbl>
              <c:idx val="2"/>
              <c:tx>
                <c:rich>
                  <a:bodyPr/>
                  <a:lstStyle/>
                  <a:p>
                    <a:pPr>
                      <a:defRPr/>
                    </a:pPr>
                    <a:fld id="{6E24D338-7397-48C6-B085-D3D60C9A1D39}"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FEE-4731-B8C5-D3F58810ED6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Større bedrifter (over 50 ansatte) (n=103)</c:v>
                </c:pt>
                <c:pt idx="1">
                  <c:v>Mindre bedrifter (0-50 ansatte) (n=135)</c:v>
                </c:pt>
                <c:pt idx="2">
                  <c:v>Total (n=243)</c:v>
                </c:pt>
              </c:strCache>
            </c:strRef>
          </c:cat>
          <c:val>
            <c:numRef>
              <c:f>Sheet1!$B$2:$B$4</c:f>
              <c:numCache>
                <c:formatCode>0</c:formatCode>
                <c:ptCount val="3"/>
                <c:pt idx="0">
                  <c:v>26</c:v>
                </c:pt>
                <c:pt idx="1">
                  <c:v>35</c:v>
                </c:pt>
                <c:pt idx="2">
                  <c:v>31</c:v>
                </c:pt>
              </c:numCache>
            </c:numRef>
          </c:val>
          <c:extLst>
            <c:ext xmlns:c16="http://schemas.microsoft.com/office/drawing/2014/chart" uri="{C3380CC4-5D6E-409C-BE32-E72D297353CC}">
              <c16:uniqueId val="{00000003-6FEE-4731-B8C5-D3F58810ED6E}"/>
            </c:ext>
          </c:extLst>
        </c:ser>
        <c:ser>
          <c:idx val="1"/>
          <c:order val="1"/>
          <c:tx>
            <c:strRef>
              <c:f>Sheet1!$C$1</c:f>
              <c:strCache>
                <c:ptCount val="1"/>
                <c:pt idx="0">
                  <c:v>Ganske ofte</c:v>
                </c:pt>
              </c:strCache>
            </c:strRef>
          </c:tx>
          <c:spPr>
            <a:solidFill>
              <a:srgbClr val="B4D6B2"/>
            </a:solidFill>
          </c:spPr>
          <c:invertIfNegative val="0"/>
          <c:dLbls>
            <c:dLbl>
              <c:idx val="0"/>
              <c:tx>
                <c:rich>
                  <a:bodyPr/>
                  <a:lstStyle/>
                  <a:p>
                    <a:pPr>
                      <a:defRPr/>
                    </a:pPr>
                    <a:fld id="{CD8BF5DB-844E-4E3B-8E66-432E378C6CC6}"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FEE-4731-B8C5-D3F58810ED6E}"/>
                </c:ext>
              </c:extLst>
            </c:dLbl>
            <c:dLbl>
              <c:idx val="1"/>
              <c:tx>
                <c:rich>
                  <a:bodyPr/>
                  <a:lstStyle/>
                  <a:p>
                    <a:pPr>
                      <a:defRPr/>
                    </a:pPr>
                    <a:fld id="{98116126-FFC1-46EB-8377-35A78538D207}"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FEE-4731-B8C5-D3F58810ED6E}"/>
                </c:ext>
              </c:extLst>
            </c:dLbl>
            <c:dLbl>
              <c:idx val="2"/>
              <c:tx>
                <c:rich>
                  <a:bodyPr/>
                  <a:lstStyle/>
                  <a:p>
                    <a:pPr>
                      <a:defRPr/>
                    </a:pPr>
                    <a:fld id="{DE05B387-B0EF-4A9F-9C69-BF2201EC47C7}"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FEE-4731-B8C5-D3F58810ED6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Større bedrifter (over 50 ansatte) (n=103)</c:v>
                </c:pt>
                <c:pt idx="1">
                  <c:v>Mindre bedrifter (0-50 ansatte) (n=135)</c:v>
                </c:pt>
                <c:pt idx="2">
                  <c:v>Total (n=243)</c:v>
                </c:pt>
              </c:strCache>
            </c:strRef>
          </c:cat>
          <c:val>
            <c:numRef>
              <c:f>Sheet1!$C$2:$C$4</c:f>
              <c:numCache>
                <c:formatCode>0</c:formatCode>
                <c:ptCount val="3"/>
                <c:pt idx="0">
                  <c:v>14</c:v>
                </c:pt>
                <c:pt idx="1">
                  <c:v>13</c:v>
                </c:pt>
                <c:pt idx="2">
                  <c:v>15</c:v>
                </c:pt>
              </c:numCache>
            </c:numRef>
          </c:val>
          <c:extLst>
            <c:ext xmlns:c16="http://schemas.microsoft.com/office/drawing/2014/chart" uri="{C3380CC4-5D6E-409C-BE32-E72D297353CC}">
              <c16:uniqueId val="{00000007-6FEE-4731-B8C5-D3F58810ED6E}"/>
            </c:ext>
          </c:extLst>
        </c:ser>
        <c:ser>
          <c:idx val="2"/>
          <c:order val="2"/>
          <c:tx>
            <c:strRef>
              <c:f>Sheet1!$D$1</c:f>
              <c:strCache>
                <c:ptCount val="1"/>
                <c:pt idx="0">
                  <c:v>Av og til</c:v>
                </c:pt>
              </c:strCache>
            </c:strRef>
          </c:tx>
          <c:spPr>
            <a:solidFill>
              <a:srgbClr val="FEE197"/>
            </a:solidFill>
          </c:spPr>
          <c:invertIfNegative val="0"/>
          <c:dLbls>
            <c:dLbl>
              <c:idx val="0"/>
              <c:tx>
                <c:rich>
                  <a:bodyPr/>
                  <a:lstStyle/>
                  <a:p>
                    <a:pPr>
                      <a:defRPr/>
                    </a:pPr>
                    <a:fld id="{52FD9ED5-DC18-4EC8-89ED-2D7B7E46990C}"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FEE-4731-B8C5-D3F58810ED6E}"/>
                </c:ext>
              </c:extLst>
            </c:dLbl>
            <c:dLbl>
              <c:idx val="1"/>
              <c:tx>
                <c:rich>
                  <a:bodyPr/>
                  <a:lstStyle/>
                  <a:p>
                    <a:pPr>
                      <a:defRPr/>
                    </a:pPr>
                    <a:fld id="{AA3B1B83-3753-4878-A63F-B942589A1ECE}"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FEE-4731-B8C5-D3F58810ED6E}"/>
                </c:ext>
              </c:extLst>
            </c:dLbl>
            <c:dLbl>
              <c:idx val="2"/>
              <c:tx>
                <c:rich>
                  <a:bodyPr/>
                  <a:lstStyle/>
                  <a:p>
                    <a:pPr>
                      <a:defRPr/>
                    </a:pPr>
                    <a:fld id="{6C4C4247-6E1D-4B3E-8AA4-552E9B8C0E29}"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FEE-4731-B8C5-D3F58810ED6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Større bedrifter (over 50 ansatte) (n=103)</c:v>
                </c:pt>
                <c:pt idx="1">
                  <c:v>Mindre bedrifter (0-50 ansatte) (n=135)</c:v>
                </c:pt>
                <c:pt idx="2">
                  <c:v>Total (n=243)</c:v>
                </c:pt>
              </c:strCache>
            </c:strRef>
          </c:cat>
          <c:val>
            <c:numRef>
              <c:f>Sheet1!$D$2:$D$4</c:f>
              <c:numCache>
                <c:formatCode>0</c:formatCode>
                <c:ptCount val="3"/>
                <c:pt idx="0">
                  <c:v>9</c:v>
                </c:pt>
                <c:pt idx="1">
                  <c:v>9</c:v>
                </c:pt>
                <c:pt idx="2">
                  <c:v>9</c:v>
                </c:pt>
              </c:numCache>
            </c:numRef>
          </c:val>
          <c:extLst>
            <c:ext xmlns:c16="http://schemas.microsoft.com/office/drawing/2014/chart" uri="{C3380CC4-5D6E-409C-BE32-E72D297353CC}">
              <c16:uniqueId val="{0000000B-6FEE-4731-B8C5-D3F58810ED6E}"/>
            </c:ext>
          </c:extLst>
        </c:ser>
        <c:ser>
          <c:idx val="3"/>
          <c:order val="3"/>
          <c:tx>
            <c:strRef>
              <c:f>Sheet1!$E$1</c:f>
              <c:strCache>
                <c:ptCount val="1"/>
                <c:pt idx="0">
                  <c:v>Sjeldent</c:v>
                </c:pt>
              </c:strCache>
            </c:strRef>
          </c:tx>
          <c:spPr>
            <a:solidFill>
              <a:srgbClr val="DA9695"/>
            </a:solidFill>
          </c:spPr>
          <c:invertIfNegative val="0"/>
          <c:dLbls>
            <c:dLbl>
              <c:idx val="0"/>
              <c:tx>
                <c:rich>
                  <a:bodyPr/>
                  <a:lstStyle/>
                  <a:p>
                    <a:pPr>
                      <a:defRPr/>
                    </a:pPr>
                    <a:fld id="{4D0F7A01-19C5-4AA8-8D57-7B256F7AA544}"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6FEE-4731-B8C5-D3F58810ED6E}"/>
                </c:ext>
              </c:extLst>
            </c:dLbl>
            <c:dLbl>
              <c:idx val="1"/>
              <c:tx>
                <c:rich>
                  <a:bodyPr/>
                  <a:lstStyle/>
                  <a:p>
                    <a:pPr>
                      <a:defRPr/>
                    </a:pPr>
                    <a:fld id="{C1001056-F6EE-41A7-B420-5EC2519EB36F}"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FEE-4731-B8C5-D3F58810ED6E}"/>
                </c:ext>
              </c:extLst>
            </c:dLbl>
            <c:dLbl>
              <c:idx val="2"/>
              <c:tx>
                <c:rich>
                  <a:bodyPr/>
                  <a:lstStyle/>
                  <a:p>
                    <a:pPr>
                      <a:defRPr/>
                    </a:pPr>
                    <a:fld id="{3D26CE4F-B366-4689-AF4A-15F01C0C92A1}"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6FEE-4731-B8C5-D3F58810ED6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Større bedrifter (over 50 ansatte) (n=103)</c:v>
                </c:pt>
                <c:pt idx="1">
                  <c:v>Mindre bedrifter (0-50 ansatte) (n=135)</c:v>
                </c:pt>
                <c:pt idx="2">
                  <c:v>Total (n=243)</c:v>
                </c:pt>
              </c:strCache>
            </c:strRef>
          </c:cat>
          <c:val>
            <c:numRef>
              <c:f>Sheet1!$E$2:$E$4</c:f>
              <c:numCache>
                <c:formatCode>0</c:formatCode>
                <c:ptCount val="3"/>
                <c:pt idx="0">
                  <c:v>16</c:v>
                </c:pt>
                <c:pt idx="1">
                  <c:v>11</c:v>
                </c:pt>
                <c:pt idx="2">
                  <c:v>13</c:v>
                </c:pt>
              </c:numCache>
            </c:numRef>
          </c:val>
          <c:extLst>
            <c:ext xmlns:c16="http://schemas.microsoft.com/office/drawing/2014/chart" uri="{C3380CC4-5D6E-409C-BE32-E72D297353CC}">
              <c16:uniqueId val="{0000000F-6FEE-4731-B8C5-D3F58810ED6E}"/>
            </c:ext>
          </c:extLst>
        </c:ser>
        <c:ser>
          <c:idx val="4"/>
          <c:order val="4"/>
          <c:tx>
            <c:strRef>
              <c:f>Sheet1!$F$1</c:f>
              <c:strCache>
                <c:ptCount val="1"/>
                <c:pt idx="0">
                  <c:v>Aldri</c:v>
                </c:pt>
              </c:strCache>
            </c:strRef>
          </c:tx>
          <c:spPr>
            <a:solidFill>
              <a:srgbClr val="9B0028"/>
            </a:solidFill>
          </c:spPr>
          <c:invertIfNegative val="0"/>
          <c:dLbls>
            <c:dLbl>
              <c:idx val="0"/>
              <c:tx>
                <c:rich>
                  <a:bodyPr/>
                  <a:lstStyle/>
                  <a:p>
                    <a:pPr>
                      <a:defRPr/>
                    </a:pPr>
                    <a:fld id="{2E5944BF-1AF6-4366-9101-F439216E5EC1}"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6FEE-4731-B8C5-D3F58810ED6E}"/>
                </c:ext>
              </c:extLst>
            </c:dLbl>
            <c:dLbl>
              <c:idx val="1"/>
              <c:tx>
                <c:rich>
                  <a:bodyPr/>
                  <a:lstStyle/>
                  <a:p>
                    <a:pPr>
                      <a:defRPr/>
                    </a:pPr>
                    <a:fld id="{162F1D1A-895B-4A60-862C-6058B819A6E9}"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6FEE-4731-B8C5-D3F58810ED6E}"/>
                </c:ext>
              </c:extLst>
            </c:dLbl>
            <c:dLbl>
              <c:idx val="2"/>
              <c:tx>
                <c:rich>
                  <a:bodyPr/>
                  <a:lstStyle/>
                  <a:p>
                    <a:pPr>
                      <a:defRPr/>
                    </a:pPr>
                    <a:fld id="{ECE99ADF-C567-44CA-B297-5D8315BE40C5}"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6FEE-4731-B8C5-D3F58810ED6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Større bedrifter (over 50 ansatte) (n=103)</c:v>
                </c:pt>
                <c:pt idx="1">
                  <c:v>Mindre bedrifter (0-50 ansatte) (n=135)</c:v>
                </c:pt>
                <c:pt idx="2">
                  <c:v>Total (n=243)</c:v>
                </c:pt>
              </c:strCache>
            </c:strRef>
          </c:cat>
          <c:val>
            <c:numRef>
              <c:f>Sheet1!$F$2:$F$4</c:f>
              <c:numCache>
                <c:formatCode>0</c:formatCode>
                <c:ptCount val="3"/>
                <c:pt idx="0">
                  <c:v>22</c:v>
                </c:pt>
                <c:pt idx="1">
                  <c:v>24</c:v>
                </c:pt>
                <c:pt idx="2">
                  <c:v>23</c:v>
                </c:pt>
              </c:numCache>
            </c:numRef>
          </c:val>
          <c:extLst>
            <c:ext xmlns:c16="http://schemas.microsoft.com/office/drawing/2014/chart" uri="{C3380CC4-5D6E-409C-BE32-E72D297353CC}">
              <c16:uniqueId val="{00000013-6FEE-4731-B8C5-D3F58810ED6E}"/>
            </c:ext>
          </c:extLst>
        </c:ser>
        <c:ser>
          <c:idx val="5"/>
          <c:order val="5"/>
          <c:tx>
            <c:strRef>
              <c:f>Sheet1!$G$1</c:f>
              <c:strCache>
                <c:ptCount val="1"/>
                <c:pt idx="0">
                  <c:v>Vet ikke</c:v>
                </c:pt>
              </c:strCache>
            </c:strRef>
          </c:tx>
          <c:spPr>
            <a:solidFill>
              <a:srgbClr val="BFBFBF"/>
            </a:solidFill>
          </c:spPr>
          <c:invertIfNegative val="0"/>
          <c:dLbls>
            <c:dLbl>
              <c:idx val="0"/>
              <c:tx>
                <c:rich>
                  <a:bodyPr/>
                  <a:lstStyle/>
                  <a:p>
                    <a:pPr>
                      <a:defRPr/>
                    </a:pPr>
                    <a:fld id="{C00C8FB3-FA2F-4989-B1B3-D1F4A80517D0}"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6FEE-4731-B8C5-D3F58810ED6E}"/>
                </c:ext>
              </c:extLst>
            </c:dLbl>
            <c:dLbl>
              <c:idx val="1"/>
              <c:tx>
                <c:rich>
                  <a:bodyPr/>
                  <a:lstStyle/>
                  <a:p>
                    <a:pPr>
                      <a:defRPr/>
                    </a:pPr>
                    <a:fld id="{D38CFFEB-2925-4633-B88E-4E0C1D4786B9}"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6FEE-4731-B8C5-D3F58810ED6E}"/>
                </c:ext>
              </c:extLst>
            </c:dLbl>
            <c:dLbl>
              <c:idx val="2"/>
              <c:tx>
                <c:rich>
                  <a:bodyPr/>
                  <a:lstStyle/>
                  <a:p>
                    <a:pPr>
                      <a:defRPr/>
                    </a:pPr>
                    <a:fld id="{C168E6A7-1F79-4264-BF48-0740B043072F}"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6FEE-4731-B8C5-D3F58810ED6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Større bedrifter (over 50 ansatte) (n=103)</c:v>
                </c:pt>
                <c:pt idx="1">
                  <c:v>Mindre bedrifter (0-50 ansatte) (n=135)</c:v>
                </c:pt>
                <c:pt idx="2">
                  <c:v>Total (n=243)</c:v>
                </c:pt>
              </c:strCache>
            </c:strRef>
          </c:cat>
          <c:val>
            <c:numRef>
              <c:f>Sheet1!$G$2:$G$4</c:f>
              <c:numCache>
                <c:formatCode>0</c:formatCode>
                <c:ptCount val="3"/>
                <c:pt idx="0">
                  <c:v>14</c:v>
                </c:pt>
                <c:pt idx="1">
                  <c:v>8</c:v>
                </c:pt>
                <c:pt idx="2">
                  <c:v>10</c:v>
                </c:pt>
              </c:numCache>
            </c:numRef>
          </c:val>
          <c:extLst>
            <c:ext xmlns:c16="http://schemas.microsoft.com/office/drawing/2014/chart" uri="{C3380CC4-5D6E-409C-BE32-E72D297353CC}">
              <c16:uniqueId val="{00000017-6FEE-4731-B8C5-D3F58810ED6E}"/>
            </c:ext>
          </c:extLst>
        </c:ser>
        <c:dLbls>
          <c:showLegendKey val="0"/>
          <c:showVal val="0"/>
          <c:showCatName val="0"/>
          <c:showSerName val="0"/>
          <c:showPercent val="0"/>
          <c:showBubbleSize val="0"/>
        </c:dLbls>
        <c:gapWidth val="200"/>
        <c:overlap val="100"/>
        <c:axId val="1453135080"/>
        <c:axId val="1518348003"/>
      </c:barChart>
      <c:catAx>
        <c:axId val="1453135080"/>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518348003"/>
        <c:crosses val="autoZero"/>
        <c:auto val="0"/>
        <c:lblAlgn val="ctr"/>
        <c:lblOffset val="100"/>
        <c:noMultiLvlLbl val="0"/>
      </c:catAx>
      <c:valAx>
        <c:axId val="1518348003"/>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453135080"/>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Ja</c:v>
                </c:pt>
              </c:strCache>
            </c:strRef>
          </c:tx>
          <c:spPr>
            <a:solidFill>
              <a:srgbClr val="B4D6B2"/>
            </a:solidFill>
          </c:spPr>
          <c:invertIfNegative val="0"/>
          <c:dLbls>
            <c:dLbl>
              <c:idx val="0"/>
              <c:tx>
                <c:rich>
                  <a:bodyPr/>
                  <a:lstStyle/>
                  <a:p>
                    <a:pPr>
                      <a:defRPr/>
                    </a:pPr>
                    <a:fld id="{E7328861-7D98-4DB5-923C-4F5E3496948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F2-4EA5-98A5-DCBA10796BB9}"/>
                </c:ext>
              </c:extLst>
            </c:dLbl>
            <c:dLbl>
              <c:idx val="1"/>
              <c:tx>
                <c:rich>
                  <a:bodyPr/>
                  <a:lstStyle/>
                  <a:p>
                    <a:pPr>
                      <a:defRPr/>
                    </a:pPr>
                    <a:fld id="{6AA109C1-1AF8-4E39-AF91-EC4ADABA2DD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F2-4EA5-98A5-DCBA10796BB9}"/>
                </c:ext>
              </c:extLst>
            </c:dLbl>
            <c:dLbl>
              <c:idx val="2"/>
              <c:tx>
                <c:rich>
                  <a:bodyPr/>
                  <a:lstStyle/>
                  <a:p>
                    <a:pPr>
                      <a:defRPr/>
                    </a:pPr>
                    <a:fld id="{6DCEDD1F-CAB1-4C82-8B3D-9D764BB28F3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DF2-4EA5-98A5-DCBA10796BB9}"/>
                </c:ext>
              </c:extLst>
            </c:dLbl>
            <c:dLbl>
              <c:idx val="3"/>
              <c:tx>
                <c:rich>
                  <a:bodyPr/>
                  <a:lstStyle/>
                  <a:p>
                    <a:pPr>
                      <a:defRPr/>
                    </a:pPr>
                    <a:fld id="{79C88B38-73E5-45C2-9960-4C8D3CB633D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F2-4EA5-98A5-DCBA10796BB9}"/>
                </c:ext>
              </c:extLst>
            </c:dLbl>
            <c:dLbl>
              <c:idx val="4"/>
              <c:tx>
                <c:rich>
                  <a:bodyPr/>
                  <a:lstStyle/>
                  <a:p>
                    <a:pPr>
                      <a:defRPr/>
                    </a:pPr>
                    <a:fld id="{7784AC7B-9B5F-417E-8F46-7E623935982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DF2-4EA5-98A5-DCBA10796BB9}"/>
                </c:ext>
              </c:extLst>
            </c:dLbl>
            <c:dLbl>
              <c:idx val="5"/>
              <c:tx>
                <c:rich>
                  <a:bodyPr/>
                  <a:lstStyle/>
                  <a:p>
                    <a:pPr>
                      <a:defRPr/>
                    </a:pPr>
                    <a:fld id="{AB94866C-3842-4E77-92B4-34112C69705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F2-4EA5-98A5-DCBA10796BB9}"/>
                </c:ext>
              </c:extLst>
            </c:dLbl>
            <c:dLbl>
              <c:idx val="6"/>
              <c:tx>
                <c:rich>
                  <a:bodyPr/>
                  <a:lstStyle/>
                  <a:p>
                    <a:pPr>
                      <a:defRPr/>
                    </a:pPr>
                    <a:fld id="{8E72A611-3E7C-4DD2-929C-E676DE9359C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DF2-4EA5-98A5-DCBA10796BB9}"/>
                </c:ext>
              </c:extLst>
            </c:dLbl>
            <c:dLbl>
              <c:idx val="7"/>
              <c:tx>
                <c:rich>
                  <a:bodyPr/>
                  <a:lstStyle/>
                  <a:p>
                    <a:pPr>
                      <a:defRPr/>
                    </a:pPr>
                    <a:fld id="{197AFD92-49C6-4C26-A060-3DAD01D911D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DF2-4EA5-98A5-DCBA10796BB9}"/>
                </c:ext>
              </c:extLst>
            </c:dLbl>
            <c:dLbl>
              <c:idx val="8"/>
              <c:tx>
                <c:rich>
                  <a:bodyPr/>
                  <a:lstStyle/>
                  <a:p>
                    <a:pPr>
                      <a:defRPr/>
                    </a:pPr>
                    <a:fld id="{48063DF3-F150-4378-9063-3F2403EE6FC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DF2-4EA5-98A5-DCBA10796BB9}"/>
                </c:ext>
              </c:extLst>
            </c:dLbl>
            <c:dLbl>
              <c:idx val="9"/>
              <c:tx>
                <c:rich>
                  <a:bodyPr/>
                  <a:lstStyle/>
                  <a:p>
                    <a:pPr>
                      <a:defRPr/>
                    </a:pPr>
                    <a:fld id="{45D93163-C7B7-4A70-941B-A570978A01E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DF2-4EA5-98A5-DCBA10796BB9}"/>
                </c:ext>
              </c:extLst>
            </c:dLbl>
            <c:dLbl>
              <c:idx val="10"/>
              <c:tx>
                <c:rich>
                  <a:bodyPr/>
                  <a:lstStyle/>
                  <a:p>
                    <a:pPr>
                      <a:defRPr/>
                    </a:pPr>
                    <a:fld id="{05F20DB6-DA0E-4A7C-A033-8D789CBF6F0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DF2-4EA5-98A5-DCBA10796BB9}"/>
                </c:ext>
              </c:extLst>
            </c:dLbl>
            <c:dLbl>
              <c:idx val="11"/>
              <c:tx>
                <c:rich>
                  <a:bodyPr/>
                  <a:lstStyle/>
                  <a:p>
                    <a:pPr>
                      <a:defRPr/>
                    </a:pPr>
                    <a:fld id="{421D04F6-5A67-42CD-9BAA-E9B70096DC0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DF2-4EA5-98A5-DCBA10796BB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(n=95)</c:v>
                </c:pt>
                <c:pt idx="1">
                  <c:v>Ikke-godkjent eksportør (n=83)</c:v>
                </c:pt>
                <c:pt idx="2">
                  <c:v>Øvrige (transport, rådgivning, IT, forvaltning og rest.) (n=26)</c:v>
                </c:pt>
                <c:pt idx="3">
                  <c:v>Industri (uten næringsmidler og utvinning) (n=100)</c:v>
                </c:pt>
                <c:pt idx="4">
                  <c:v>Utvinning (olje, gass og mineraler) (n=10)</c:v>
                </c:pt>
                <c:pt idx="5">
                  <c:v>Næringsmidler (herunder fisk og landbruk) (n=38)</c:v>
                </c:pt>
                <c:pt idx="6">
                  <c:v>Lavere eksportverdi (n=94)</c:v>
                </c:pt>
                <c:pt idx="7">
                  <c:v>Middels eksportverdi (n=56)</c:v>
                </c:pt>
                <c:pt idx="8">
                  <c:v>Høyere eksportverdi (n=28)</c:v>
                </c:pt>
                <c:pt idx="9">
                  <c:v>Større bedrifter (over 50 ansatte) (n=65)</c:v>
                </c:pt>
                <c:pt idx="10">
                  <c:v>Mindre bedrifter (0-50 ansatte) (n=109)</c:v>
                </c:pt>
                <c:pt idx="11">
                  <c:v>Total (n=178)</c:v>
                </c:pt>
              </c:strCache>
            </c:strRef>
          </c:cat>
          <c:val>
            <c:numRef>
              <c:f>Sheet1!$B$2:$B$13</c:f>
              <c:numCache>
                <c:formatCode>0</c:formatCode>
                <c:ptCount val="12"/>
                <c:pt idx="0">
                  <c:v>43</c:v>
                </c:pt>
                <c:pt idx="1">
                  <c:v>25</c:v>
                </c:pt>
                <c:pt idx="2">
                  <c:v>31</c:v>
                </c:pt>
                <c:pt idx="3">
                  <c:v>34</c:v>
                </c:pt>
                <c:pt idx="4">
                  <c:v>50</c:v>
                </c:pt>
                <c:pt idx="5">
                  <c:v>37</c:v>
                </c:pt>
                <c:pt idx="6">
                  <c:v>31</c:v>
                </c:pt>
                <c:pt idx="7">
                  <c:v>32</c:v>
                </c:pt>
                <c:pt idx="8">
                  <c:v>54</c:v>
                </c:pt>
                <c:pt idx="9">
                  <c:v>43</c:v>
                </c:pt>
                <c:pt idx="10">
                  <c:v>30</c:v>
                </c:pt>
                <c:pt idx="11">
                  <c:v>35</c:v>
                </c:pt>
              </c:numCache>
            </c:numRef>
          </c:val>
          <c:extLst>
            <c:ext xmlns:c16="http://schemas.microsoft.com/office/drawing/2014/chart" uri="{C3380CC4-5D6E-409C-BE32-E72D297353CC}">
              <c16:uniqueId val="{0000000C-3DF2-4EA5-98A5-DCBA10796BB9}"/>
            </c:ext>
          </c:extLst>
        </c:ser>
        <c:ser>
          <c:idx val="1"/>
          <c:order val="1"/>
          <c:tx>
            <c:strRef>
              <c:f>Sheet1!$C$1</c:f>
              <c:strCache>
                <c:ptCount val="1"/>
                <c:pt idx="0">
                  <c:v>Nei</c:v>
                </c:pt>
              </c:strCache>
            </c:strRef>
          </c:tx>
          <c:spPr>
            <a:solidFill>
              <a:srgbClr val="ED6666"/>
            </a:solidFill>
          </c:spPr>
          <c:invertIfNegative val="0"/>
          <c:dLbls>
            <c:dLbl>
              <c:idx val="0"/>
              <c:tx>
                <c:rich>
                  <a:bodyPr/>
                  <a:lstStyle/>
                  <a:p>
                    <a:pPr>
                      <a:defRPr/>
                    </a:pPr>
                    <a:fld id="{9BE862D0-2F7F-47A4-AABC-F36BE15FF01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DF2-4EA5-98A5-DCBA10796BB9}"/>
                </c:ext>
              </c:extLst>
            </c:dLbl>
            <c:dLbl>
              <c:idx val="1"/>
              <c:tx>
                <c:rich>
                  <a:bodyPr/>
                  <a:lstStyle/>
                  <a:p>
                    <a:pPr>
                      <a:defRPr/>
                    </a:pPr>
                    <a:fld id="{DDC6A1A8-EEC7-47AE-BF8A-5ABD59B0321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3DF2-4EA5-98A5-DCBA10796BB9}"/>
                </c:ext>
              </c:extLst>
            </c:dLbl>
            <c:dLbl>
              <c:idx val="2"/>
              <c:tx>
                <c:rich>
                  <a:bodyPr/>
                  <a:lstStyle/>
                  <a:p>
                    <a:pPr>
                      <a:defRPr/>
                    </a:pPr>
                    <a:fld id="{11FDA13C-651F-4AC9-8070-4AEFC0785FF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3DF2-4EA5-98A5-DCBA10796BB9}"/>
                </c:ext>
              </c:extLst>
            </c:dLbl>
            <c:dLbl>
              <c:idx val="3"/>
              <c:tx>
                <c:rich>
                  <a:bodyPr/>
                  <a:lstStyle/>
                  <a:p>
                    <a:pPr>
                      <a:defRPr/>
                    </a:pPr>
                    <a:fld id="{FB25D50A-7FC5-4B21-82D8-79474ABFCED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3DF2-4EA5-98A5-DCBA10796BB9}"/>
                </c:ext>
              </c:extLst>
            </c:dLbl>
            <c:dLbl>
              <c:idx val="4"/>
              <c:tx>
                <c:rich>
                  <a:bodyPr/>
                  <a:lstStyle/>
                  <a:p>
                    <a:pPr>
                      <a:defRPr/>
                    </a:pPr>
                    <a:fld id="{39F1F11F-426C-4353-BCC7-CDB6CEABEB7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3DF2-4EA5-98A5-DCBA10796BB9}"/>
                </c:ext>
              </c:extLst>
            </c:dLbl>
            <c:dLbl>
              <c:idx val="5"/>
              <c:tx>
                <c:rich>
                  <a:bodyPr/>
                  <a:lstStyle/>
                  <a:p>
                    <a:pPr>
                      <a:defRPr/>
                    </a:pPr>
                    <a:fld id="{0A79EF1F-0153-4658-807F-EC06C79C4C4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3DF2-4EA5-98A5-DCBA10796BB9}"/>
                </c:ext>
              </c:extLst>
            </c:dLbl>
            <c:dLbl>
              <c:idx val="6"/>
              <c:tx>
                <c:rich>
                  <a:bodyPr/>
                  <a:lstStyle/>
                  <a:p>
                    <a:pPr>
                      <a:defRPr/>
                    </a:pPr>
                    <a:fld id="{FA84A6CF-26AC-45E2-B6AB-EF14CAB63ED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3DF2-4EA5-98A5-DCBA10796BB9}"/>
                </c:ext>
              </c:extLst>
            </c:dLbl>
            <c:dLbl>
              <c:idx val="7"/>
              <c:tx>
                <c:rich>
                  <a:bodyPr/>
                  <a:lstStyle/>
                  <a:p>
                    <a:pPr>
                      <a:defRPr/>
                    </a:pPr>
                    <a:fld id="{AA9A31CF-8037-4F37-A261-03C8C8C6AD8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3DF2-4EA5-98A5-DCBA10796BB9}"/>
                </c:ext>
              </c:extLst>
            </c:dLbl>
            <c:dLbl>
              <c:idx val="8"/>
              <c:tx>
                <c:rich>
                  <a:bodyPr/>
                  <a:lstStyle/>
                  <a:p>
                    <a:pPr>
                      <a:defRPr/>
                    </a:pPr>
                    <a:fld id="{4D466522-B722-4741-892B-028AACF7C33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3DF2-4EA5-98A5-DCBA10796BB9}"/>
                </c:ext>
              </c:extLst>
            </c:dLbl>
            <c:dLbl>
              <c:idx val="9"/>
              <c:tx>
                <c:rich>
                  <a:bodyPr/>
                  <a:lstStyle/>
                  <a:p>
                    <a:pPr>
                      <a:defRPr/>
                    </a:pPr>
                    <a:fld id="{7DC56376-FDC4-41D1-817C-BC281A21EA5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3DF2-4EA5-98A5-DCBA10796BB9}"/>
                </c:ext>
              </c:extLst>
            </c:dLbl>
            <c:dLbl>
              <c:idx val="10"/>
              <c:tx>
                <c:rich>
                  <a:bodyPr/>
                  <a:lstStyle/>
                  <a:p>
                    <a:pPr>
                      <a:defRPr/>
                    </a:pPr>
                    <a:fld id="{38C706F4-86AF-463D-9CA1-CEA60439A78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3DF2-4EA5-98A5-DCBA10796BB9}"/>
                </c:ext>
              </c:extLst>
            </c:dLbl>
            <c:dLbl>
              <c:idx val="11"/>
              <c:tx>
                <c:rich>
                  <a:bodyPr/>
                  <a:lstStyle/>
                  <a:p>
                    <a:pPr>
                      <a:defRPr/>
                    </a:pPr>
                    <a:fld id="{57190D8C-0942-4DA2-B48A-1D605437BD3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3DF2-4EA5-98A5-DCBA10796BB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(n=95)</c:v>
                </c:pt>
                <c:pt idx="1">
                  <c:v>Ikke-godkjent eksportør (n=83)</c:v>
                </c:pt>
                <c:pt idx="2">
                  <c:v>Øvrige (transport, rådgivning, IT, forvaltning og rest.) (n=26)</c:v>
                </c:pt>
                <c:pt idx="3">
                  <c:v>Industri (uten næringsmidler og utvinning) (n=100)</c:v>
                </c:pt>
                <c:pt idx="4">
                  <c:v>Utvinning (olje, gass og mineraler) (n=10)</c:v>
                </c:pt>
                <c:pt idx="5">
                  <c:v>Næringsmidler (herunder fisk og landbruk) (n=38)</c:v>
                </c:pt>
                <c:pt idx="6">
                  <c:v>Lavere eksportverdi (n=94)</c:v>
                </c:pt>
                <c:pt idx="7">
                  <c:v>Middels eksportverdi (n=56)</c:v>
                </c:pt>
                <c:pt idx="8">
                  <c:v>Høyere eksportverdi (n=28)</c:v>
                </c:pt>
                <c:pt idx="9">
                  <c:v>Større bedrifter (over 50 ansatte) (n=65)</c:v>
                </c:pt>
                <c:pt idx="10">
                  <c:v>Mindre bedrifter (0-50 ansatte) (n=109)</c:v>
                </c:pt>
                <c:pt idx="11">
                  <c:v>Total (n=178)</c:v>
                </c:pt>
              </c:strCache>
            </c:strRef>
          </c:cat>
          <c:val>
            <c:numRef>
              <c:f>Sheet1!$C$2:$C$13</c:f>
              <c:numCache>
                <c:formatCode>0</c:formatCode>
                <c:ptCount val="12"/>
                <c:pt idx="0">
                  <c:v>41</c:v>
                </c:pt>
                <c:pt idx="1">
                  <c:v>49</c:v>
                </c:pt>
                <c:pt idx="2">
                  <c:v>54</c:v>
                </c:pt>
                <c:pt idx="3">
                  <c:v>42</c:v>
                </c:pt>
                <c:pt idx="4">
                  <c:v>30</c:v>
                </c:pt>
                <c:pt idx="5">
                  <c:v>50</c:v>
                </c:pt>
                <c:pt idx="6">
                  <c:v>45</c:v>
                </c:pt>
                <c:pt idx="7">
                  <c:v>55</c:v>
                </c:pt>
                <c:pt idx="8">
                  <c:v>25</c:v>
                </c:pt>
                <c:pt idx="9">
                  <c:v>31</c:v>
                </c:pt>
                <c:pt idx="10">
                  <c:v>53</c:v>
                </c:pt>
                <c:pt idx="11">
                  <c:v>45</c:v>
                </c:pt>
              </c:numCache>
            </c:numRef>
          </c:val>
          <c:extLst>
            <c:ext xmlns:c16="http://schemas.microsoft.com/office/drawing/2014/chart" uri="{C3380CC4-5D6E-409C-BE32-E72D297353CC}">
              <c16:uniqueId val="{00000019-3DF2-4EA5-98A5-DCBA10796BB9}"/>
            </c:ext>
          </c:extLst>
        </c:ser>
        <c:ser>
          <c:idx val="2"/>
          <c:order val="2"/>
          <c:tx>
            <c:strRef>
              <c:f>Sheet1!$D$1</c:f>
              <c:strCache>
                <c:ptCount val="1"/>
                <c:pt idx="0">
                  <c:v>Vet ikke</c:v>
                </c:pt>
              </c:strCache>
            </c:strRef>
          </c:tx>
          <c:spPr>
            <a:solidFill>
              <a:srgbClr val="D8D8D8"/>
            </a:solidFill>
          </c:spPr>
          <c:invertIfNegative val="0"/>
          <c:dLbls>
            <c:dLbl>
              <c:idx val="0"/>
              <c:tx>
                <c:rich>
                  <a:bodyPr/>
                  <a:lstStyle/>
                  <a:p>
                    <a:pPr>
                      <a:defRPr/>
                    </a:pPr>
                    <a:fld id="{6EE69747-700E-4A5A-B00D-13288E9F610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3DF2-4EA5-98A5-DCBA10796BB9}"/>
                </c:ext>
              </c:extLst>
            </c:dLbl>
            <c:dLbl>
              <c:idx val="1"/>
              <c:tx>
                <c:rich>
                  <a:bodyPr/>
                  <a:lstStyle/>
                  <a:p>
                    <a:pPr>
                      <a:defRPr/>
                    </a:pPr>
                    <a:fld id="{5E111967-F358-402E-8F1B-32F7C35F576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3DF2-4EA5-98A5-DCBA10796BB9}"/>
                </c:ext>
              </c:extLst>
            </c:dLbl>
            <c:dLbl>
              <c:idx val="2"/>
              <c:tx>
                <c:rich>
                  <a:bodyPr/>
                  <a:lstStyle/>
                  <a:p>
                    <a:pPr>
                      <a:defRPr/>
                    </a:pPr>
                    <a:fld id="{D49261EC-E8E6-4800-AE53-B57E94A8804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3DF2-4EA5-98A5-DCBA10796BB9}"/>
                </c:ext>
              </c:extLst>
            </c:dLbl>
            <c:dLbl>
              <c:idx val="3"/>
              <c:tx>
                <c:rich>
                  <a:bodyPr/>
                  <a:lstStyle/>
                  <a:p>
                    <a:pPr>
                      <a:defRPr/>
                    </a:pPr>
                    <a:fld id="{5494A167-1BAB-428C-942B-6BAFA8A8224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3DF2-4EA5-98A5-DCBA10796BB9}"/>
                </c:ext>
              </c:extLst>
            </c:dLbl>
            <c:dLbl>
              <c:idx val="4"/>
              <c:tx>
                <c:rich>
                  <a:bodyPr/>
                  <a:lstStyle/>
                  <a:p>
                    <a:pPr>
                      <a:defRPr/>
                    </a:pPr>
                    <a:fld id="{C482526D-5A49-4527-9574-355C35DB247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DF2-4EA5-98A5-DCBA10796BB9}"/>
                </c:ext>
              </c:extLst>
            </c:dLbl>
            <c:dLbl>
              <c:idx val="5"/>
              <c:tx>
                <c:rich>
                  <a:bodyPr/>
                  <a:lstStyle/>
                  <a:p>
                    <a:pPr>
                      <a:defRPr/>
                    </a:pPr>
                    <a:fld id="{CF728827-F555-434D-8E03-490B6553BB4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DF2-4EA5-98A5-DCBA10796BB9}"/>
                </c:ext>
              </c:extLst>
            </c:dLbl>
            <c:dLbl>
              <c:idx val="6"/>
              <c:tx>
                <c:rich>
                  <a:bodyPr/>
                  <a:lstStyle/>
                  <a:p>
                    <a:pPr>
                      <a:defRPr/>
                    </a:pPr>
                    <a:fld id="{53F5FE53-A46A-43A2-982A-32FA2E3D1B2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DF2-4EA5-98A5-DCBA10796BB9}"/>
                </c:ext>
              </c:extLst>
            </c:dLbl>
            <c:dLbl>
              <c:idx val="7"/>
              <c:tx>
                <c:rich>
                  <a:bodyPr/>
                  <a:lstStyle/>
                  <a:p>
                    <a:pPr>
                      <a:defRPr/>
                    </a:pPr>
                    <a:fld id="{71DA3708-C13E-41D2-A117-F047B7DCB71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3DF2-4EA5-98A5-DCBA10796BB9}"/>
                </c:ext>
              </c:extLst>
            </c:dLbl>
            <c:dLbl>
              <c:idx val="8"/>
              <c:tx>
                <c:rich>
                  <a:bodyPr/>
                  <a:lstStyle/>
                  <a:p>
                    <a:pPr>
                      <a:defRPr/>
                    </a:pPr>
                    <a:fld id="{790BE21B-0155-488D-9516-FB1F4092C49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3DF2-4EA5-98A5-DCBA10796BB9}"/>
                </c:ext>
              </c:extLst>
            </c:dLbl>
            <c:dLbl>
              <c:idx val="9"/>
              <c:tx>
                <c:rich>
                  <a:bodyPr/>
                  <a:lstStyle/>
                  <a:p>
                    <a:pPr>
                      <a:defRPr/>
                    </a:pPr>
                    <a:fld id="{3743CC9D-A264-4727-9FFE-EA99A73AC9F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3DF2-4EA5-98A5-DCBA10796BB9}"/>
                </c:ext>
              </c:extLst>
            </c:dLbl>
            <c:dLbl>
              <c:idx val="10"/>
              <c:tx>
                <c:rich>
                  <a:bodyPr/>
                  <a:lstStyle/>
                  <a:p>
                    <a:pPr>
                      <a:defRPr/>
                    </a:pPr>
                    <a:fld id="{DAE6CDD5-B7E2-4B44-A0EB-86895843451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3DF2-4EA5-98A5-DCBA10796BB9}"/>
                </c:ext>
              </c:extLst>
            </c:dLbl>
            <c:dLbl>
              <c:idx val="11"/>
              <c:tx>
                <c:rich>
                  <a:bodyPr/>
                  <a:lstStyle/>
                  <a:p>
                    <a:pPr>
                      <a:defRPr/>
                    </a:pPr>
                    <a:fld id="{BF7079C2-3726-4B03-A0BC-4D21A4701B3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3DF2-4EA5-98A5-DCBA10796BB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(n=95)</c:v>
                </c:pt>
                <c:pt idx="1">
                  <c:v>Ikke-godkjent eksportør (n=83)</c:v>
                </c:pt>
                <c:pt idx="2">
                  <c:v>Øvrige (transport, rådgivning, IT, forvaltning og rest.) (n=26)</c:v>
                </c:pt>
                <c:pt idx="3">
                  <c:v>Industri (uten næringsmidler og utvinning) (n=100)</c:v>
                </c:pt>
                <c:pt idx="4">
                  <c:v>Utvinning (olje, gass og mineraler) (n=10)</c:v>
                </c:pt>
                <c:pt idx="5">
                  <c:v>Næringsmidler (herunder fisk og landbruk) (n=38)</c:v>
                </c:pt>
                <c:pt idx="6">
                  <c:v>Lavere eksportverdi (n=94)</c:v>
                </c:pt>
                <c:pt idx="7">
                  <c:v>Middels eksportverdi (n=56)</c:v>
                </c:pt>
                <c:pt idx="8">
                  <c:v>Høyere eksportverdi (n=28)</c:v>
                </c:pt>
                <c:pt idx="9">
                  <c:v>Større bedrifter (over 50 ansatte) (n=65)</c:v>
                </c:pt>
                <c:pt idx="10">
                  <c:v>Mindre bedrifter (0-50 ansatte) (n=109)</c:v>
                </c:pt>
                <c:pt idx="11">
                  <c:v>Total (n=178)</c:v>
                </c:pt>
              </c:strCache>
            </c:strRef>
          </c:cat>
          <c:val>
            <c:numRef>
              <c:f>Sheet1!$D$2:$D$13</c:f>
              <c:numCache>
                <c:formatCode>0</c:formatCode>
                <c:ptCount val="12"/>
                <c:pt idx="0">
                  <c:v>16</c:v>
                </c:pt>
                <c:pt idx="1">
                  <c:v>25</c:v>
                </c:pt>
                <c:pt idx="2">
                  <c:v>15</c:v>
                </c:pt>
                <c:pt idx="3">
                  <c:v>24</c:v>
                </c:pt>
                <c:pt idx="4">
                  <c:v>20</c:v>
                </c:pt>
                <c:pt idx="5">
                  <c:v>13</c:v>
                </c:pt>
                <c:pt idx="6">
                  <c:v>24</c:v>
                </c:pt>
                <c:pt idx="7">
                  <c:v>13</c:v>
                </c:pt>
                <c:pt idx="8">
                  <c:v>21</c:v>
                </c:pt>
                <c:pt idx="9">
                  <c:v>26</c:v>
                </c:pt>
                <c:pt idx="10">
                  <c:v>17</c:v>
                </c:pt>
                <c:pt idx="11">
                  <c:v>20</c:v>
                </c:pt>
              </c:numCache>
            </c:numRef>
          </c:val>
          <c:extLst>
            <c:ext xmlns:c16="http://schemas.microsoft.com/office/drawing/2014/chart" uri="{C3380CC4-5D6E-409C-BE32-E72D297353CC}">
              <c16:uniqueId val="{00000026-3DF2-4EA5-98A5-DCBA10796BB9}"/>
            </c:ext>
          </c:extLst>
        </c:ser>
        <c:dLbls>
          <c:showLegendKey val="0"/>
          <c:showVal val="0"/>
          <c:showCatName val="0"/>
          <c:showSerName val="0"/>
          <c:showPercent val="0"/>
          <c:showBubbleSize val="0"/>
        </c:dLbls>
        <c:gapWidth val="200"/>
        <c:overlap val="100"/>
        <c:axId val="58660265"/>
        <c:axId val="1680158705"/>
      </c:barChart>
      <c:catAx>
        <c:axId val="58660265"/>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680158705"/>
        <c:crosses val="autoZero"/>
        <c:auto val="0"/>
        <c:lblAlgn val="ctr"/>
        <c:lblOffset val="100"/>
        <c:noMultiLvlLbl val="0"/>
      </c:catAx>
      <c:valAx>
        <c:axId val="1680158705"/>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58660265"/>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Svært/delvis enig</c:v>
                </c:pt>
              </c:strCache>
            </c:strRef>
          </c:tx>
          <c:spPr>
            <a:solidFill>
              <a:srgbClr val="B4D6B2"/>
            </a:solidFill>
          </c:spPr>
          <c:invertIfNegative val="0"/>
          <c:dLbls>
            <c:dLbl>
              <c:idx val="0"/>
              <c:tx>
                <c:rich>
                  <a:bodyPr/>
                  <a:lstStyle/>
                  <a:p>
                    <a:pPr>
                      <a:defRPr/>
                    </a:pPr>
                    <a:fld id="{09FD9FC2-E53C-4A19-A6B8-50B2D810A30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A2-48B7-90F1-B4BF0779227E}"/>
                </c:ext>
              </c:extLst>
            </c:dLbl>
            <c:dLbl>
              <c:idx val="1"/>
              <c:tx>
                <c:rich>
                  <a:bodyPr/>
                  <a:lstStyle/>
                  <a:p>
                    <a:pPr>
                      <a:defRPr/>
                    </a:pPr>
                    <a:fld id="{9D3CD437-0444-4745-A83D-4E0CAD02E9F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A2-48B7-90F1-B4BF0779227E}"/>
                </c:ext>
              </c:extLst>
            </c:dLbl>
            <c:dLbl>
              <c:idx val="2"/>
              <c:tx>
                <c:rich>
                  <a:bodyPr/>
                  <a:lstStyle/>
                  <a:p>
                    <a:pPr>
                      <a:defRPr/>
                    </a:pPr>
                    <a:fld id="{54CD95C3-B500-4611-BBDB-4A8FCAB32DF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A2-48B7-90F1-B4BF0779227E}"/>
                </c:ext>
              </c:extLst>
            </c:dLbl>
            <c:dLbl>
              <c:idx val="3"/>
              <c:tx>
                <c:rich>
                  <a:bodyPr/>
                  <a:lstStyle/>
                  <a:p>
                    <a:pPr>
                      <a:defRPr/>
                    </a:pPr>
                    <a:fld id="{665D7135-6DF3-434B-AD84-B839E5C7625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EA2-48B7-90F1-B4BF0779227E}"/>
                </c:ext>
              </c:extLst>
            </c:dLbl>
            <c:dLbl>
              <c:idx val="4"/>
              <c:tx>
                <c:rich>
                  <a:bodyPr/>
                  <a:lstStyle/>
                  <a:p>
                    <a:pPr>
                      <a:defRPr/>
                    </a:pPr>
                    <a:fld id="{D1798672-7B04-4878-A95B-551E38CF32E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EA2-48B7-90F1-B4BF0779227E}"/>
                </c:ext>
              </c:extLst>
            </c:dLbl>
            <c:dLbl>
              <c:idx val="5"/>
              <c:tx>
                <c:rich>
                  <a:bodyPr/>
                  <a:lstStyle/>
                  <a:p>
                    <a:pPr>
                      <a:defRPr/>
                    </a:pPr>
                    <a:fld id="{E090A931-5092-40DA-9794-30E90723654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EA2-48B7-90F1-B4BF0779227E}"/>
                </c:ext>
              </c:extLst>
            </c:dLbl>
            <c:dLbl>
              <c:idx val="6"/>
              <c:tx>
                <c:rich>
                  <a:bodyPr/>
                  <a:lstStyle/>
                  <a:p>
                    <a:pPr>
                      <a:defRPr/>
                    </a:pPr>
                    <a:fld id="{6E7C682D-C7C5-43F2-AF6E-FDF66C37774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EA2-48B7-90F1-B4BF0779227E}"/>
                </c:ext>
              </c:extLst>
            </c:dLbl>
            <c:dLbl>
              <c:idx val="7"/>
              <c:tx>
                <c:rich>
                  <a:bodyPr/>
                  <a:lstStyle/>
                  <a:p>
                    <a:pPr>
                      <a:defRPr/>
                    </a:pPr>
                    <a:fld id="{85E7937F-6E6C-4CC3-B029-564990C1AF2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EA2-48B7-90F1-B4BF0779227E}"/>
                </c:ext>
              </c:extLst>
            </c:dLbl>
            <c:dLbl>
              <c:idx val="8"/>
              <c:tx>
                <c:rich>
                  <a:bodyPr/>
                  <a:lstStyle/>
                  <a:p>
                    <a:pPr>
                      <a:defRPr/>
                    </a:pPr>
                    <a:fld id="{746C19DB-C6EC-4A7F-A164-71ADB2F6F61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EA2-48B7-90F1-B4BF0779227E}"/>
                </c:ext>
              </c:extLst>
            </c:dLbl>
            <c:dLbl>
              <c:idx val="9"/>
              <c:tx>
                <c:rich>
                  <a:bodyPr/>
                  <a:lstStyle/>
                  <a:p>
                    <a:pPr>
                      <a:defRPr/>
                    </a:pPr>
                    <a:fld id="{0B3B7F68-10FF-42F5-8E60-AEE208EE1FC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EA2-48B7-90F1-B4BF0779227E}"/>
                </c:ext>
              </c:extLst>
            </c:dLbl>
            <c:dLbl>
              <c:idx val="10"/>
              <c:tx>
                <c:rich>
                  <a:bodyPr/>
                  <a:lstStyle/>
                  <a:p>
                    <a:pPr>
                      <a:defRPr/>
                    </a:pPr>
                    <a:fld id="{9AFB4A10-18DB-445E-8527-83BB5F2830C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1EA2-48B7-90F1-B4BF0779227E}"/>
                </c:ext>
              </c:extLst>
            </c:dLbl>
            <c:dLbl>
              <c:idx val="11"/>
              <c:tx>
                <c:rich>
                  <a:bodyPr/>
                  <a:lstStyle/>
                  <a:p>
                    <a:pPr>
                      <a:defRPr/>
                    </a:pPr>
                    <a:fld id="{3658063F-D46E-48BB-AF5F-91D96B8B2F3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EA2-48B7-90F1-B4BF0779227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Sheet1!$B$2:$B$13</c:f>
              <c:numCache>
                <c:formatCode>0</c:formatCode>
                <c:ptCount val="12"/>
                <c:pt idx="0">
                  <c:v>71</c:v>
                </c:pt>
                <c:pt idx="1">
                  <c:v>42</c:v>
                </c:pt>
                <c:pt idx="2">
                  <c:v>29</c:v>
                </c:pt>
                <c:pt idx="3">
                  <c:v>56</c:v>
                </c:pt>
                <c:pt idx="4">
                  <c:v>69</c:v>
                </c:pt>
                <c:pt idx="5">
                  <c:v>82</c:v>
                </c:pt>
                <c:pt idx="6">
                  <c:v>48</c:v>
                </c:pt>
                <c:pt idx="7">
                  <c:v>62</c:v>
                </c:pt>
                <c:pt idx="8">
                  <c:v>76</c:v>
                </c:pt>
                <c:pt idx="9">
                  <c:v>52</c:v>
                </c:pt>
                <c:pt idx="10">
                  <c:v>61</c:v>
                </c:pt>
                <c:pt idx="11">
                  <c:v>57</c:v>
                </c:pt>
              </c:numCache>
            </c:numRef>
          </c:val>
          <c:extLst>
            <c:ext xmlns:c16="http://schemas.microsoft.com/office/drawing/2014/chart" uri="{C3380CC4-5D6E-409C-BE32-E72D297353CC}">
              <c16:uniqueId val="{0000000C-1EA2-48B7-90F1-B4BF0779227E}"/>
            </c:ext>
          </c:extLst>
        </c:ser>
        <c:ser>
          <c:idx val="1"/>
          <c:order val="1"/>
          <c:tx>
            <c:strRef>
              <c:f>Sheet1!$C$1</c:f>
              <c:strCache>
                <c:ptCount val="1"/>
                <c:pt idx="0">
                  <c:v>Verken enig eller uenig</c:v>
                </c:pt>
              </c:strCache>
            </c:strRef>
          </c:tx>
          <c:spPr>
            <a:solidFill>
              <a:srgbClr val="FEE197"/>
            </a:solidFill>
          </c:spPr>
          <c:invertIfNegative val="0"/>
          <c:dLbls>
            <c:dLbl>
              <c:idx val="0"/>
              <c:tx>
                <c:rich>
                  <a:bodyPr/>
                  <a:lstStyle/>
                  <a:p>
                    <a:pPr>
                      <a:defRPr/>
                    </a:pPr>
                    <a:fld id="{217C86F9-304C-4EBD-B147-05EECB9D6D2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1EA2-48B7-90F1-B4BF0779227E}"/>
                </c:ext>
              </c:extLst>
            </c:dLbl>
            <c:dLbl>
              <c:idx val="1"/>
              <c:tx>
                <c:rich>
                  <a:bodyPr/>
                  <a:lstStyle/>
                  <a:p>
                    <a:pPr>
                      <a:defRPr/>
                    </a:pPr>
                    <a:fld id="{F6C9DDF0-6F0B-4222-865C-9B64574460B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1EA2-48B7-90F1-B4BF0779227E}"/>
                </c:ext>
              </c:extLst>
            </c:dLbl>
            <c:dLbl>
              <c:idx val="2"/>
              <c:tx>
                <c:rich>
                  <a:bodyPr/>
                  <a:lstStyle/>
                  <a:p>
                    <a:pPr>
                      <a:defRPr/>
                    </a:pPr>
                    <a:fld id="{3AB5DC6F-25B4-4F40-914A-EC349E648D6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1EA2-48B7-90F1-B4BF0779227E}"/>
                </c:ext>
              </c:extLst>
            </c:dLbl>
            <c:dLbl>
              <c:idx val="3"/>
              <c:tx>
                <c:rich>
                  <a:bodyPr/>
                  <a:lstStyle/>
                  <a:p>
                    <a:pPr>
                      <a:defRPr/>
                    </a:pPr>
                    <a:fld id="{63D2D1A5-FA54-4428-8D2F-84716F4F55E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1EA2-48B7-90F1-B4BF0779227E}"/>
                </c:ext>
              </c:extLst>
            </c:dLbl>
            <c:dLbl>
              <c:idx val="4"/>
              <c:tx>
                <c:rich>
                  <a:bodyPr/>
                  <a:lstStyle/>
                  <a:p>
                    <a:pPr>
                      <a:defRPr/>
                    </a:pPr>
                    <a:fld id="{82394130-F3DD-40A0-924A-3A673BBBE41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1EA2-48B7-90F1-B4BF0779227E}"/>
                </c:ext>
              </c:extLst>
            </c:dLbl>
            <c:dLbl>
              <c:idx val="5"/>
              <c:tx>
                <c:rich>
                  <a:bodyPr/>
                  <a:lstStyle/>
                  <a:p>
                    <a:pPr>
                      <a:defRPr/>
                    </a:pPr>
                    <a:fld id="{F48308C8-EA8E-41A0-8CBD-B72B196A2D9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1EA2-48B7-90F1-B4BF0779227E}"/>
                </c:ext>
              </c:extLst>
            </c:dLbl>
            <c:dLbl>
              <c:idx val="6"/>
              <c:tx>
                <c:rich>
                  <a:bodyPr/>
                  <a:lstStyle/>
                  <a:p>
                    <a:pPr>
                      <a:defRPr/>
                    </a:pPr>
                    <a:fld id="{74DFE0E0-365C-4D73-95C5-2579E405A01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1EA2-48B7-90F1-B4BF0779227E}"/>
                </c:ext>
              </c:extLst>
            </c:dLbl>
            <c:dLbl>
              <c:idx val="7"/>
              <c:tx>
                <c:rich>
                  <a:bodyPr/>
                  <a:lstStyle/>
                  <a:p>
                    <a:pPr>
                      <a:defRPr/>
                    </a:pPr>
                    <a:fld id="{17AD58D4-FE79-4366-B857-2DA1655F6B5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1EA2-48B7-90F1-B4BF0779227E}"/>
                </c:ext>
              </c:extLst>
            </c:dLbl>
            <c:dLbl>
              <c:idx val="8"/>
              <c:tx>
                <c:rich>
                  <a:bodyPr/>
                  <a:lstStyle/>
                  <a:p>
                    <a:pPr>
                      <a:defRPr/>
                    </a:pPr>
                    <a:fld id="{D34309C3-92D5-4EC0-B104-2800446EE69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1EA2-48B7-90F1-B4BF0779227E}"/>
                </c:ext>
              </c:extLst>
            </c:dLbl>
            <c:dLbl>
              <c:idx val="9"/>
              <c:tx>
                <c:rich>
                  <a:bodyPr/>
                  <a:lstStyle/>
                  <a:p>
                    <a:pPr>
                      <a:defRPr/>
                    </a:pPr>
                    <a:fld id="{9FFD614D-BFDC-4632-A495-B14C7140BCE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1EA2-48B7-90F1-B4BF0779227E}"/>
                </c:ext>
              </c:extLst>
            </c:dLbl>
            <c:dLbl>
              <c:idx val="10"/>
              <c:tx>
                <c:rich>
                  <a:bodyPr/>
                  <a:lstStyle/>
                  <a:p>
                    <a:pPr>
                      <a:defRPr/>
                    </a:pPr>
                    <a:fld id="{0D42AB7F-C5A3-4841-94E5-0ADD72CA666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1EA2-48B7-90F1-B4BF0779227E}"/>
                </c:ext>
              </c:extLst>
            </c:dLbl>
            <c:dLbl>
              <c:idx val="11"/>
              <c:tx>
                <c:rich>
                  <a:bodyPr/>
                  <a:lstStyle/>
                  <a:p>
                    <a:pPr>
                      <a:defRPr/>
                    </a:pPr>
                    <a:fld id="{370CF742-C1A5-4814-9297-EB8D1061368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1EA2-48B7-90F1-B4BF0779227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Sheet1!$C$2:$C$13</c:f>
              <c:numCache>
                <c:formatCode>0</c:formatCode>
                <c:ptCount val="12"/>
                <c:pt idx="0">
                  <c:v>10</c:v>
                </c:pt>
                <c:pt idx="1">
                  <c:v>20</c:v>
                </c:pt>
                <c:pt idx="2">
                  <c:v>24</c:v>
                </c:pt>
                <c:pt idx="3">
                  <c:v>14</c:v>
                </c:pt>
                <c:pt idx="4">
                  <c:v>8</c:v>
                </c:pt>
                <c:pt idx="5">
                  <c:v>10</c:v>
                </c:pt>
                <c:pt idx="6">
                  <c:v>19</c:v>
                </c:pt>
                <c:pt idx="7">
                  <c:v>13</c:v>
                </c:pt>
                <c:pt idx="8">
                  <c:v>7</c:v>
                </c:pt>
                <c:pt idx="9">
                  <c:v>14</c:v>
                </c:pt>
                <c:pt idx="10">
                  <c:v>15</c:v>
                </c:pt>
                <c:pt idx="11">
                  <c:v>15</c:v>
                </c:pt>
              </c:numCache>
            </c:numRef>
          </c:val>
          <c:extLst>
            <c:ext xmlns:c16="http://schemas.microsoft.com/office/drawing/2014/chart" uri="{C3380CC4-5D6E-409C-BE32-E72D297353CC}">
              <c16:uniqueId val="{00000019-1EA2-48B7-90F1-B4BF0779227E}"/>
            </c:ext>
          </c:extLst>
        </c:ser>
        <c:ser>
          <c:idx val="2"/>
          <c:order val="2"/>
          <c:tx>
            <c:strRef>
              <c:f>Sheet1!$D$1</c:f>
              <c:strCache>
                <c:ptCount val="1"/>
                <c:pt idx="0">
                  <c:v>Svært/delvis uenig</c:v>
                </c:pt>
              </c:strCache>
            </c:strRef>
          </c:tx>
          <c:spPr>
            <a:solidFill>
              <a:srgbClr val="FFD7F0"/>
            </a:solidFill>
          </c:spPr>
          <c:invertIfNegative val="0"/>
          <c:dLbls>
            <c:dLbl>
              <c:idx val="0"/>
              <c:tx>
                <c:rich>
                  <a:bodyPr/>
                  <a:lstStyle/>
                  <a:p>
                    <a:pPr>
                      <a:defRPr/>
                    </a:pPr>
                    <a:fld id="{0335C609-9036-4A1E-A9A2-1E90BB60C3B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1EA2-48B7-90F1-B4BF0779227E}"/>
                </c:ext>
              </c:extLst>
            </c:dLbl>
            <c:dLbl>
              <c:idx val="1"/>
              <c:tx>
                <c:rich>
                  <a:bodyPr/>
                  <a:lstStyle/>
                  <a:p>
                    <a:pPr>
                      <a:defRPr/>
                    </a:pPr>
                    <a:fld id="{AB41094D-9360-48E5-9471-DADD8A39469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1EA2-48B7-90F1-B4BF0779227E}"/>
                </c:ext>
              </c:extLst>
            </c:dLbl>
            <c:dLbl>
              <c:idx val="2"/>
              <c:tx>
                <c:rich>
                  <a:bodyPr/>
                  <a:lstStyle/>
                  <a:p>
                    <a:pPr>
                      <a:defRPr/>
                    </a:pPr>
                    <a:fld id="{3B346D8C-AD02-46A3-8C38-2BC50C1167D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1EA2-48B7-90F1-B4BF0779227E}"/>
                </c:ext>
              </c:extLst>
            </c:dLbl>
            <c:dLbl>
              <c:idx val="3"/>
              <c:tx>
                <c:rich>
                  <a:bodyPr/>
                  <a:lstStyle/>
                  <a:p>
                    <a:pPr>
                      <a:defRPr/>
                    </a:pPr>
                    <a:fld id="{CB84FB80-B386-4E92-8A57-0447C750762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1EA2-48B7-90F1-B4BF0779227E}"/>
                </c:ext>
              </c:extLst>
            </c:dLbl>
            <c:dLbl>
              <c:idx val="4"/>
              <c:tx>
                <c:rich>
                  <a:bodyPr/>
                  <a:lstStyle/>
                  <a:p>
                    <a:pPr>
                      <a:defRPr/>
                    </a:pPr>
                    <a:fld id="{3E165388-B430-4F29-96EE-32EA31BB1A0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1EA2-48B7-90F1-B4BF0779227E}"/>
                </c:ext>
              </c:extLst>
            </c:dLbl>
            <c:dLbl>
              <c:idx val="5"/>
              <c:tx>
                <c:rich>
                  <a:bodyPr/>
                  <a:lstStyle/>
                  <a:p>
                    <a:pPr>
                      <a:defRPr/>
                    </a:pPr>
                    <a:fld id="{BF7937CC-1F59-4BD4-8F96-6B8D8554F96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1EA2-48B7-90F1-B4BF0779227E}"/>
                </c:ext>
              </c:extLst>
            </c:dLbl>
            <c:dLbl>
              <c:idx val="6"/>
              <c:tx>
                <c:rich>
                  <a:bodyPr/>
                  <a:lstStyle/>
                  <a:p>
                    <a:pPr>
                      <a:defRPr/>
                    </a:pPr>
                    <a:fld id="{52565B60-E4A7-4A10-A91D-FDDB46CB1E3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1EA2-48B7-90F1-B4BF0779227E}"/>
                </c:ext>
              </c:extLst>
            </c:dLbl>
            <c:dLbl>
              <c:idx val="7"/>
              <c:tx>
                <c:rich>
                  <a:bodyPr/>
                  <a:lstStyle/>
                  <a:p>
                    <a:pPr>
                      <a:defRPr/>
                    </a:pPr>
                    <a:fld id="{9748624F-2333-41A5-AB46-23AF39A38DF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1EA2-48B7-90F1-B4BF0779227E}"/>
                </c:ext>
              </c:extLst>
            </c:dLbl>
            <c:dLbl>
              <c:idx val="8"/>
              <c:tx>
                <c:rich>
                  <a:bodyPr/>
                  <a:lstStyle/>
                  <a:p>
                    <a:pPr>
                      <a:defRPr/>
                    </a:pPr>
                    <a:fld id="{FF04DFD1-E3B3-46CF-99EB-A3EBBFF0C35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1EA2-48B7-90F1-B4BF0779227E}"/>
                </c:ext>
              </c:extLst>
            </c:dLbl>
            <c:dLbl>
              <c:idx val="9"/>
              <c:tx>
                <c:rich>
                  <a:bodyPr/>
                  <a:lstStyle/>
                  <a:p>
                    <a:pPr>
                      <a:defRPr/>
                    </a:pPr>
                    <a:fld id="{0B05F692-78F1-429F-BADC-E4D7A8A0C0E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1EA2-48B7-90F1-B4BF0779227E}"/>
                </c:ext>
              </c:extLst>
            </c:dLbl>
            <c:dLbl>
              <c:idx val="10"/>
              <c:tx>
                <c:rich>
                  <a:bodyPr/>
                  <a:lstStyle/>
                  <a:p>
                    <a:pPr>
                      <a:defRPr/>
                    </a:pPr>
                    <a:fld id="{09CBDD77-8BBC-40C7-BD4C-9CEF02C5DCD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1EA2-48B7-90F1-B4BF0779227E}"/>
                </c:ext>
              </c:extLst>
            </c:dLbl>
            <c:dLbl>
              <c:idx val="11"/>
              <c:tx>
                <c:rich>
                  <a:bodyPr/>
                  <a:lstStyle/>
                  <a:p>
                    <a:pPr>
                      <a:defRPr/>
                    </a:pPr>
                    <a:fld id="{FF452C48-609A-49F2-8FB4-DF8CA2CFD78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1EA2-48B7-90F1-B4BF0779227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Sheet1!$D$2:$D$13</c:f>
              <c:numCache>
                <c:formatCode>0</c:formatCode>
                <c:ptCount val="12"/>
                <c:pt idx="0">
                  <c:v>12</c:v>
                </c:pt>
                <c:pt idx="1">
                  <c:v>24</c:v>
                </c:pt>
                <c:pt idx="2">
                  <c:v>26</c:v>
                </c:pt>
                <c:pt idx="3">
                  <c:v>21</c:v>
                </c:pt>
                <c:pt idx="4">
                  <c:v>23</c:v>
                </c:pt>
                <c:pt idx="5">
                  <c:v>0</c:v>
                </c:pt>
                <c:pt idx="6">
                  <c:v>18</c:v>
                </c:pt>
                <c:pt idx="7">
                  <c:v>18</c:v>
                </c:pt>
                <c:pt idx="8">
                  <c:v>13</c:v>
                </c:pt>
                <c:pt idx="9">
                  <c:v>20</c:v>
                </c:pt>
                <c:pt idx="10">
                  <c:v>16</c:v>
                </c:pt>
                <c:pt idx="11">
                  <c:v>17</c:v>
                </c:pt>
              </c:numCache>
            </c:numRef>
          </c:val>
          <c:extLst>
            <c:ext xmlns:c16="http://schemas.microsoft.com/office/drawing/2014/chart" uri="{C3380CC4-5D6E-409C-BE32-E72D297353CC}">
              <c16:uniqueId val="{00000026-1EA2-48B7-90F1-B4BF0779227E}"/>
            </c:ext>
          </c:extLst>
        </c:ser>
        <c:ser>
          <c:idx val="3"/>
          <c:order val="3"/>
          <c:tx>
            <c:strRef>
              <c:f>Sheet1!$E$1</c:f>
              <c:strCache>
                <c:ptCount val="1"/>
                <c:pt idx="0">
                  <c:v>Vet ikke</c:v>
                </c:pt>
              </c:strCache>
            </c:strRef>
          </c:tx>
          <c:spPr>
            <a:solidFill>
              <a:srgbClr val="D8D8D8"/>
            </a:solidFill>
          </c:spPr>
          <c:invertIfNegative val="0"/>
          <c:dLbls>
            <c:dLbl>
              <c:idx val="0"/>
              <c:tx>
                <c:rich>
                  <a:bodyPr/>
                  <a:lstStyle/>
                  <a:p>
                    <a:pPr>
                      <a:defRPr/>
                    </a:pPr>
                    <a:fld id="{8B7A1E42-3DD5-4C3E-9696-36FBDDD4AC1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1EA2-48B7-90F1-B4BF0779227E}"/>
                </c:ext>
              </c:extLst>
            </c:dLbl>
            <c:dLbl>
              <c:idx val="1"/>
              <c:tx>
                <c:rich>
                  <a:bodyPr/>
                  <a:lstStyle/>
                  <a:p>
                    <a:pPr>
                      <a:defRPr/>
                    </a:pPr>
                    <a:fld id="{76C46C76-536C-4CF5-8623-1EEB9DE8C7D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1EA2-48B7-90F1-B4BF0779227E}"/>
                </c:ext>
              </c:extLst>
            </c:dLbl>
            <c:dLbl>
              <c:idx val="2"/>
              <c:tx>
                <c:rich>
                  <a:bodyPr/>
                  <a:lstStyle/>
                  <a:p>
                    <a:pPr>
                      <a:defRPr/>
                    </a:pPr>
                    <a:fld id="{6DD641F2-4709-4615-A988-89D5C566A21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1EA2-48B7-90F1-B4BF0779227E}"/>
                </c:ext>
              </c:extLst>
            </c:dLbl>
            <c:dLbl>
              <c:idx val="3"/>
              <c:tx>
                <c:rich>
                  <a:bodyPr/>
                  <a:lstStyle/>
                  <a:p>
                    <a:pPr>
                      <a:defRPr/>
                    </a:pPr>
                    <a:fld id="{7B2497BC-7489-41B6-8CB2-A0F3EA1CE90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1EA2-48B7-90F1-B4BF0779227E}"/>
                </c:ext>
              </c:extLst>
            </c:dLbl>
            <c:dLbl>
              <c:idx val="4"/>
              <c:tx>
                <c:rich>
                  <a:bodyPr/>
                  <a:lstStyle/>
                  <a:p>
                    <a:pPr>
                      <a:defRPr/>
                    </a:pPr>
                    <a:fld id="{D6969AAB-CF51-47E7-B522-CFC040C3A3D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1EA2-48B7-90F1-B4BF0779227E}"/>
                </c:ext>
              </c:extLst>
            </c:dLbl>
            <c:dLbl>
              <c:idx val="5"/>
              <c:tx>
                <c:rich>
                  <a:bodyPr/>
                  <a:lstStyle/>
                  <a:p>
                    <a:pPr>
                      <a:defRPr/>
                    </a:pPr>
                    <a:fld id="{47891841-DC7A-4583-8510-C8510BEF180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C-1EA2-48B7-90F1-B4BF0779227E}"/>
                </c:ext>
              </c:extLst>
            </c:dLbl>
            <c:dLbl>
              <c:idx val="6"/>
              <c:tx>
                <c:rich>
                  <a:bodyPr/>
                  <a:lstStyle/>
                  <a:p>
                    <a:pPr>
                      <a:defRPr/>
                    </a:pPr>
                    <a:fld id="{49019912-2B34-4FCE-B65B-5EC389EA0B7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D-1EA2-48B7-90F1-B4BF0779227E}"/>
                </c:ext>
              </c:extLst>
            </c:dLbl>
            <c:dLbl>
              <c:idx val="7"/>
              <c:tx>
                <c:rich>
                  <a:bodyPr/>
                  <a:lstStyle/>
                  <a:p>
                    <a:pPr>
                      <a:defRPr/>
                    </a:pPr>
                    <a:fld id="{385CAC1D-CD16-4941-ADD3-F44C382474E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E-1EA2-48B7-90F1-B4BF0779227E}"/>
                </c:ext>
              </c:extLst>
            </c:dLbl>
            <c:dLbl>
              <c:idx val="8"/>
              <c:tx>
                <c:rich>
                  <a:bodyPr/>
                  <a:lstStyle/>
                  <a:p>
                    <a:pPr>
                      <a:defRPr/>
                    </a:pPr>
                    <a:fld id="{3498BE5D-655A-4FD4-BD0B-BB99D659145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F-1EA2-48B7-90F1-B4BF0779227E}"/>
                </c:ext>
              </c:extLst>
            </c:dLbl>
            <c:dLbl>
              <c:idx val="9"/>
              <c:tx>
                <c:rich>
                  <a:bodyPr/>
                  <a:lstStyle/>
                  <a:p>
                    <a:pPr>
                      <a:defRPr/>
                    </a:pPr>
                    <a:fld id="{568DAD76-8551-4014-9C4F-3E5BCB9432E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1EA2-48B7-90F1-B4BF0779227E}"/>
                </c:ext>
              </c:extLst>
            </c:dLbl>
            <c:dLbl>
              <c:idx val="10"/>
              <c:tx>
                <c:rich>
                  <a:bodyPr/>
                  <a:lstStyle/>
                  <a:p>
                    <a:pPr>
                      <a:defRPr/>
                    </a:pPr>
                    <a:fld id="{5EF55124-0534-46D4-90EC-5DA50C49B1F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1-1EA2-48B7-90F1-B4BF0779227E}"/>
                </c:ext>
              </c:extLst>
            </c:dLbl>
            <c:dLbl>
              <c:idx val="11"/>
              <c:tx>
                <c:rich>
                  <a:bodyPr/>
                  <a:lstStyle/>
                  <a:p>
                    <a:pPr>
                      <a:defRPr/>
                    </a:pPr>
                    <a:fld id="{C067B691-28AA-40E8-A2B5-09C3EFCF094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2-1EA2-48B7-90F1-B4BF0779227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Sheet1!$E$2:$E$13</c:f>
              <c:numCache>
                <c:formatCode>0</c:formatCode>
                <c:ptCount val="12"/>
                <c:pt idx="0">
                  <c:v>8</c:v>
                </c:pt>
                <c:pt idx="1">
                  <c:v>14</c:v>
                </c:pt>
                <c:pt idx="2">
                  <c:v>21</c:v>
                </c:pt>
                <c:pt idx="3">
                  <c:v>10</c:v>
                </c:pt>
                <c:pt idx="4">
                  <c:v>0</c:v>
                </c:pt>
                <c:pt idx="5">
                  <c:v>8</c:v>
                </c:pt>
                <c:pt idx="6">
                  <c:v>15</c:v>
                </c:pt>
                <c:pt idx="7">
                  <c:v>8</c:v>
                </c:pt>
                <c:pt idx="8">
                  <c:v>4</c:v>
                </c:pt>
                <c:pt idx="9">
                  <c:v>14</c:v>
                </c:pt>
                <c:pt idx="10">
                  <c:v>9</c:v>
                </c:pt>
                <c:pt idx="11">
                  <c:v>11</c:v>
                </c:pt>
              </c:numCache>
            </c:numRef>
          </c:val>
          <c:extLst>
            <c:ext xmlns:c16="http://schemas.microsoft.com/office/drawing/2014/chart" uri="{C3380CC4-5D6E-409C-BE32-E72D297353CC}">
              <c16:uniqueId val="{00000033-1EA2-48B7-90F1-B4BF0779227E}"/>
            </c:ext>
          </c:extLst>
        </c:ser>
        <c:dLbls>
          <c:showLegendKey val="0"/>
          <c:showVal val="0"/>
          <c:showCatName val="0"/>
          <c:showSerName val="0"/>
          <c:showPercent val="0"/>
          <c:showBubbleSize val="0"/>
        </c:dLbls>
        <c:gapWidth val="200"/>
        <c:overlap val="100"/>
        <c:axId val="159275414"/>
        <c:axId val="2056619738"/>
      </c:barChart>
      <c:catAx>
        <c:axId val="159275414"/>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2056619738"/>
        <c:crosses val="autoZero"/>
        <c:auto val="0"/>
        <c:lblAlgn val="ctr"/>
        <c:lblOffset val="100"/>
        <c:noMultiLvlLbl val="0"/>
      </c:catAx>
      <c:valAx>
        <c:axId val="2056619738"/>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59275414"/>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Hvorfor er det avgjørende for eksport fra din bedrift at eksportvarene har opprinnelse i Norge eller EØS? Flere svar mulig (n=139)</c:v>
                </c:pt>
              </c:strCache>
            </c:strRef>
          </c:tx>
          <c:spPr>
            <a:solidFill>
              <a:srgbClr val="B4D6B2"/>
            </a:solidFill>
          </c:spPr>
          <c:invertIfNegative val="0"/>
          <c:dLbls>
            <c:dLbl>
              <c:idx val="0"/>
              <c:tx>
                <c:rich>
                  <a:bodyPr/>
                  <a:lstStyle/>
                  <a:p>
                    <a:pPr>
                      <a:defRPr/>
                    </a:pPr>
                    <a:fld id="{0CB311B9-F974-4021-BED4-BFC53E12C3B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FC7-4EA7-9CEA-C2834F8F8F57}"/>
                </c:ext>
              </c:extLst>
            </c:dLbl>
            <c:dLbl>
              <c:idx val="1"/>
              <c:tx>
                <c:rich>
                  <a:bodyPr/>
                  <a:lstStyle/>
                  <a:p>
                    <a:pPr>
                      <a:defRPr/>
                    </a:pPr>
                    <a:fld id="{1541BD31-0C77-407F-A2AE-D6B96C1D3BC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FC7-4EA7-9CEA-C2834F8F8F57}"/>
                </c:ext>
              </c:extLst>
            </c:dLbl>
            <c:dLbl>
              <c:idx val="2"/>
              <c:tx>
                <c:rich>
                  <a:bodyPr/>
                  <a:lstStyle/>
                  <a:p>
                    <a:pPr>
                      <a:defRPr/>
                    </a:pPr>
                    <a:fld id="{58297BC6-05AB-4A9E-892A-91C9CCF30F79}"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FC7-4EA7-9CEA-C2834F8F8F57}"/>
                </c:ext>
              </c:extLst>
            </c:dLbl>
            <c:dLbl>
              <c:idx val="3"/>
              <c:tx>
                <c:rich>
                  <a:bodyPr/>
                  <a:lstStyle/>
                  <a:p>
                    <a:pPr>
                      <a:defRPr/>
                    </a:pPr>
                    <a:fld id="{76BDE889-2272-438A-AE50-E5A1ACEB6E1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FC7-4EA7-9CEA-C2834F8F8F57}"/>
                </c:ext>
              </c:extLst>
            </c:dLbl>
            <c:dLbl>
              <c:idx val="4"/>
              <c:tx>
                <c:rich>
                  <a:bodyPr/>
                  <a:lstStyle/>
                  <a:p>
                    <a:pPr>
                      <a:defRPr/>
                    </a:pPr>
                    <a:fld id="{B10AD869-23A4-4B69-B481-788D934EF52E}"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FC7-4EA7-9CEA-C2834F8F8F57}"/>
                </c:ext>
              </c:extLst>
            </c:dLbl>
            <c:dLbl>
              <c:idx val="5"/>
              <c:tx>
                <c:rich>
                  <a:bodyPr/>
                  <a:lstStyle/>
                  <a:p>
                    <a:pPr>
                      <a:defRPr/>
                    </a:pPr>
                    <a:fld id="{A0099EA9-6FF0-43B0-9163-0731328AA2D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FC7-4EA7-9CEA-C2834F8F8F57}"/>
                </c:ext>
              </c:extLst>
            </c:dLbl>
            <c:dLbl>
              <c:idx val="6"/>
              <c:tx>
                <c:rich>
                  <a:bodyPr/>
                  <a:lstStyle/>
                  <a:p>
                    <a:pPr>
                      <a:defRPr/>
                    </a:pPr>
                    <a:fld id="{224F6B5F-5A7E-457B-93A3-CC325D69FE6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FC7-4EA7-9CEA-C2834F8F8F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Annet, beskriv</c:v>
                </c:pt>
                <c:pt idx="1">
                  <c:v>Vi regulerer i kontrakten med kunden at eksportproduktene har opprinnelse i Norge eller EØS</c:v>
                </c:pt>
                <c:pt idx="2">
                  <c:v>Det er vanlig i bransjen</c:v>
                </c:pt>
                <c:pt idx="3">
                  <c:v>Det er lønnsomt for oss</c:v>
                </c:pt>
                <c:pt idx="4">
                  <c:v>Vi vet at kunden vil kreve preferansetoll ved import</c:v>
                </c:pt>
                <c:pt idx="5">
                  <c:v>Norsk opprinnelse er et kvalitetsstempel</c:v>
                </c:pt>
                <c:pt idx="6">
                  <c:v>Kundene våre forventer at vi oppfyller opprinnelsesreglene</c:v>
                </c:pt>
              </c:strCache>
            </c:strRef>
          </c:cat>
          <c:val>
            <c:numRef>
              <c:f>Sheet1!$B$2:$B$8</c:f>
              <c:numCache>
                <c:formatCode>0</c:formatCode>
                <c:ptCount val="7"/>
                <c:pt idx="0">
                  <c:v>6</c:v>
                </c:pt>
                <c:pt idx="1">
                  <c:v>14</c:v>
                </c:pt>
                <c:pt idx="2">
                  <c:v>15</c:v>
                </c:pt>
                <c:pt idx="3">
                  <c:v>19</c:v>
                </c:pt>
                <c:pt idx="4">
                  <c:v>26</c:v>
                </c:pt>
                <c:pt idx="5">
                  <c:v>47</c:v>
                </c:pt>
                <c:pt idx="6">
                  <c:v>52</c:v>
                </c:pt>
              </c:numCache>
            </c:numRef>
          </c:val>
          <c:extLst>
            <c:ext xmlns:c16="http://schemas.microsoft.com/office/drawing/2014/chart" uri="{C3380CC4-5D6E-409C-BE32-E72D297353CC}">
              <c16:uniqueId val="{00000007-1FC7-4EA7-9CEA-C2834F8F8F57}"/>
            </c:ext>
          </c:extLst>
        </c:ser>
        <c:dLbls>
          <c:showLegendKey val="0"/>
          <c:showVal val="0"/>
          <c:showCatName val="0"/>
          <c:showSerName val="0"/>
          <c:showPercent val="0"/>
          <c:showBubbleSize val="0"/>
        </c:dLbls>
        <c:gapWidth val="200"/>
        <c:overlap val="-83"/>
        <c:axId val="1439371917"/>
        <c:axId val="396517808"/>
      </c:barChart>
      <c:catAx>
        <c:axId val="1439371917"/>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396517808"/>
        <c:crosses val="autoZero"/>
        <c:auto val="0"/>
        <c:lblAlgn val="ctr"/>
        <c:lblOffset val="100"/>
        <c:noMultiLvlLbl val="0"/>
      </c:catAx>
      <c:valAx>
        <c:axId val="396517808"/>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439371917"/>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Hvorfor er det ikke avgjørende for eksport fra din bedrift at eksportvarene har opprinnelse i Norge eller EØS? Flere svar mulig (n=75)</c:v>
                </c:pt>
              </c:strCache>
            </c:strRef>
          </c:tx>
          <c:spPr>
            <a:solidFill>
              <a:srgbClr val="B4D6B2"/>
            </a:solidFill>
          </c:spPr>
          <c:invertIfNegative val="0"/>
          <c:dLbls>
            <c:dLbl>
              <c:idx val="0"/>
              <c:tx>
                <c:rich>
                  <a:bodyPr/>
                  <a:lstStyle/>
                  <a:p>
                    <a:pPr>
                      <a:defRPr/>
                    </a:pPr>
                    <a:fld id="{64B2CCF3-4712-4BF7-841D-E11DD9C2FC9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F19-4DEF-AD56-20F1C2B97C51}"/>
                </c:ext>
              </c:extLst>
            </c:dLbl>
            <c:dLbl>
              <c:idx val="1"/>
              <c:tx>
                <c:rich>
                  <a:bodyPr/>
                  <a:lstStyle/>
                  <a:p>
                    <a:pPr>
                      <a:defRPr/>
                    </a:pPr>
                    <a:fld id="{521C5769-53A0-4FC7-8281-BBA8BDBE86B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F19-4DEF-AD56-20F1C2B97C51}"/>
                </c:ext>
              </c:extLst>
            </c:dLbl>
            <c:dLbl>
              <c:idx val="2"/>
              <c:tx>
                <c:rich>
                  <a:bodyPr/>
                  <a:lstStyle/>
                  <a:p>
                    <a:pPr>
                      <a:defRPr/>
                    </a:pPr>
                    <a:fld id="{9F7A3F16-2B49-470A-9847-BBEF898C3B9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F19-4DEF-AD56-20F1C2B97C51}"/>
                </c:ext>
              </c:extLst>
            </c:dLbl>
            <c:dLbl>
              <c:idx val="3"/>
              <c:tx>
                <c:rich>
                  <a:bodyPr/>
                  <a:lstStyle/>
                  <a:p>
                    <a:pPr>
                      <a:defRPr/>
                    </a:pPr>
                    <a:fld id="{5DBDC0DF-EFCC-4520-A362-AE9B7174CFB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F19-4DEF-AD56-20F1C2B97C51}"/>
                </c:ext>
              </c:extLst>
            </c:dLbl>
            <c:dLbl>
              <c:idx val="4"/>
              <c:tx>
                <c:rich>
                  <a:bodyPr/>
                  <a:lstStyle/>
                  <a:p>
                    <a:pPr>
                      <a:defRPr/>
                    </a:pPr>
                    <a:fld id="{3066E244-54C2-4E34-AE94-773295CD6B9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F19-4DEF-AD56-20F1C2B97C51}"/>
                </c:ext>
              </c:extLst>
            </c:dLbl>
            <c:dLbl>
              <c:idx val="5"/>
              <c:tx>
                <c:rich>
                  <a:bodyPr/>
                  <a:lstStyle/>
                  <a:p>
                    <a:pPr>
                      <a:defRPr/>
                    </a:pPr>
                    <a:fld id="{5C73CF31-7915-4243-B48A-8066D5EEFC2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F19-4DEF-AD56-20F1C2B97C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Opprinnelsesregler er for komplisert</c:v>
                </c:pt>
                <c:pt idx="1">
                  <c:v>Annet, beskriv</c:v>
                </c:pt>
                <c:pt idx="2">
                  <c:v>Opprinnelsen er ikke så viktig for lønnsomheten til min bedrift</c:v>
                </c:pt>
                <c:pt idx="3">
                  <c:v>Kundene våre bryr seg ikke om varen har opprinnelse i Norge eller EØS</c:v>
                </c:pt>
                <c:pt idx="4">
                  <c:v>Varen har ikke opprinnelse i Norge eller EØS</c:v>
                </c:pt>
                <c:pt idx="5">
                  <c:v>Det er uansett lav toll eller nulltoll inn til eksportmarkedet</c:v>
                </c:pt>
              </c:strCache>
            </c:strRef>
          </c:cat>
          <c:val>
            <c:numRef>
              <c:f>Sheet1!$B$2:$B$7</c:f>
              <c:numCache>
                <c:formatCode>0</c:formatCode>
                <c:ptCount val="6"/>
                <c:pt idx="0">
                  <c:v>5</c:v>
                </c:pt>
                <c:pt idx="1">
                  <c:v>12</c:v>
                </c:pt>
                <c:pt idx="2">
                  <c:v>19</c:v>
                </c:pt>
                <c:pt idx="3">
                  <c:v>25</c:v>
                </c:pt>
                <c:pt idx="4">
                  <c:v>27</c:v>
                </c:pt>
                <c:pt idx="5">
                  <c:v>37</c:v>
                </c:pt>
              </c:numCache>
            </c:numRef>
          </c:val>
          <c:extLst>
            <c:ext xmlns:c16="http://schemas.microsoft.com/office/drawing/2014/chart" uri="{C3380CC4-5D6E-409C-BE32-E72D297353CC}">
              <c16:uniqueId val="{00000006-1F19-4DEF-AD56-20F1C2B97C51}"/>
            </c:ext>
          </c:extLst>
        </c:ser>
        <c:dLbls>
          <c:showLegendKey val="0"/>
          <c:showVal val="0"/>
          <c:showCatName val="0"/>
          <c:showSerName val="0"/>
          <c:showPercent val="0"/>
          <c:showBubbleSize val="0"/>
        </c:dLbls>
        <c:gapWidth val="200"/>
        <c:overlap val="-83"/>
        <c:axId val="1785405704"/>
        <c:axId val="849565598"/>
      </c:barChart>
      <c:catAx>
        <c:axId val="1785405704"/>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849565598"/>
        <c:crosses val="autoZero"/>
        <c:auto val="0"/>
        <c:lblAlgn val="ctr"/>
        <c:lblOffset val="100"/>
        <c:noMultiLvlLbl val="0"/>
      </c:catAx>
      <c:valAx>
        <c:axId val="849565598"/>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785405704"/>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Svært/delvis enig</c:v>
                </c:pt>
              </c:strCache>
            </c:strRef>
          </c:tx>
          <c:spPr>
            <a:solidFill>
              <a:srgbClr val="B4D6B2"/>
            </a:solidFill>
          </c:spPr>
          <c:invertIfNegative val="0"/>
          <c:dLbls>
            <c:dLbl>
              <c:idx val="0"/>
              <c:tx>
                <c:rich>
                  <a:bodyPr/>
                  <a:lstStyle/>
                  <a:p>
                    <a:pPr>
                      <a:defRPr/>
                    </a:pPr>
                    <a:fld id="{1507239D-EE19-4270-9F3A-2A126FD875F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E29-4CA5-8A45-A1766E5ABED6}"/>
                </c:ext>
              </c:extLst>
            </c:dLbl>
            <c:dLbl>
              <c:idx val="1"/>
              <c:tx>
                <c:rich>
                  <a:bodyPr/>
                  <a:lstStyle/>
                  <a:p>
                    <a:pPr>
                      <a:defRPr/>
                    </a:pPr>
                    <a:fld id="{4FC4F621-3167-4EE0-B1E6-0AF8A29D414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29-4CA5-8A45-A1766E5ABED6}"/>
                </c:ext>
              </c:extLst>
            </c:dLbl>
            <c:dLbl>
              <c:idx val="2"/>
              <c:tx>
                <c:rich>
                  <a:bodyPr/>
                  <a:lstStyle/>
                  <a:p>
                    <a:pPr>
                      <a:defRPr/>
                    </a:pPr>
                    <a:fld id="{45C58D21-AEC0-465E-80B0-38F35021351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E29-4CA5-8A45-A1766E5ABED6}"/>
                </c:ext>
              </c:extLst>
            </c:dLbl>
            <c:dLbl>
              <c:idx val="3"/>
              <c:tx>
                <c:rich>
                  <a:bodyPr/>
                  <a:lstStyle/>
                  <a:p>
                    <a:pPr>
                      <a:defRPr/>
                    </a:pPr>
                    <a:fld id="{FA652F8D-CA8F-46F7-953B-D2770A3D552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E29-4CA5-8A45-A1766E5ABED6}"/>
                </c:ext>
              </c:extLst>
            </c:dLbl>
            <c:dLbl>
              <c:idx val="4"/>
              <c:tx>
                <c:rich>
                  <a:bodyPr/>
                  <a:lstStyle/>
                  <a:p>
                    <a:pPr>
                      <a:defRPr/>
                    </a:pPr>
                    <a:fld id="{FA018802-C0BA-4C05-BBC7-148D39C91F1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E29-4CA5-8A45-A1766E5ABED6}"/>
                </c:ext>
              </c:extLst>
            </c:dLbl>
            <c:dLbl>
              <c:idx val="5"/>
              <c:tx>
                <c:rich>
                  <a:bodyPr/>
                  <a:lstStyle/>
                  <a:p>
                    <a:pPr>
                      <a:defRPr/>
                    </a:pPr>
                    <a:fld id="{F608A9D4-6495-4479-B23D-8D27DC9ACA8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E29-4CA5-8A45-A1766E5ABED6}"/>
                </c:ext>
              </c:extLst>
            </c:dLbl>
            <c:dLbl>
              <c:idx val="6"/>
              <c:tx>
                <c:rich>
                  <a:bodyPr/>
                  <a:lstStyle/>
                  <a:p>
                    <a:pPr>
                      <a:defRPr/>
                    </a:pPr>
                    <a:fld id="{A4EA4976-DD0D-443A-91C7-C7992FE780B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E29-4CA5-8A45-A1766E5ABED6}"/>
                </c:ext>
              </c:extLst>
            </c:dLbl>
            <c:dLbl>
              <c:idx val="7"/>
              <c:tx>
                <c:rich>
                  <a:bodyPr/>
                  <a:lstStyle/>
                  <a:p>
                    <a:pPr>
                      <a:defRPr/>
                    </a:pPr>
                    <a:fld id="{5AAF034D-08B1-431E-B756-FD1ED570BF4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E29-4CA5-8A45-A1766E5ABED6}"/>
                </c:ext>
              </c:extLst>
            </c:dLbl>
            <c:dLbl>
              <c:idx val="8"/>
              <c:tx>
                <c:rich>
                  <a:bodyPr/>
                  <a:lstStyle/>
                  <a:p>
                    <a:pPr>
                      <a:defRPr/>
                    </a:pPr>
                    <a:fld id="{3A181F68-6E37-4345-8B34-BE6C733BC6D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E29-4CA5-8A45-A1766E5ABED6}"/>
                </c:ext>
              </c:extLst>
            </c:dLbl>
            <c:dLbl>
              <c:idx val="9"/>
              <c:tx>
                <c:rich>
                  <a:bodyPr/>
                  <a:lstStyle/>
                  <a:p>
                    <a:pPr>
                      <a:defRPr/>
                    </a:pPr>
                    <a:fld id="{D62217BC-C21D-4607-A1AA-DC2FAEA7869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E29-4CA5-8A45-A1766E5ABED6}"/>
                </c:ext>
              </c:extLst>
            </c:dLbl>
            <c:dLbl>
              <c:idx val="10"/>
              <c:tx>
                <c:rich>
                  <a:bodyPr/>
                  <a:lstStyle/>
                  <a:p>
                    <a:pPr>
                      <a:defRPr/>
                    </a:pPr>
                    <a:fld id="{B30BDE2D-6188-435C-A23F-ED5BF45F0B9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E29-4CA5-8A45-A1766E5ABED6}"/>
                </c:ext>
              </c:extLst>
            </c:dLbl>
            <c:dLbl>
              <c:idx val="11"/>
              <c:tx>
                <c:rich>
                  <a:bodyPr/>
                  <a:lstStyle/>
                  <a:p>
                    <a:pPr>
                      <a:defRPr/>
                    </a:pPr>
                    <a:fld id="{EC57F8F0-79D0-4D3A-ADDE-62317073FAB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E29-4CA5-8A45-A1766E5ABE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Sheet1!$B$2:$B$13</c:f>
              <c:numCache>
                <c:formatCode>0</c:formatCode>
                <c:ptCount val="12"/>
                <c:pt idx="0">
                  <c:v>47</c:v>
                </c:pt>
                <c:pt idx="1">
                  <c:v>24</c:v>
                </c:pt>
                <c:pt idx="2">
                  <c:v>24</c:v>
                </c:pt>
                <c:pt idx="3">
                  <c:v>44</c:v>
                </c:pt>
                <c:pt idx="4">
                  <c:v>15</c:v>
                </c:pt>
                <c:pt idx="5">
                  <c:v>30</c:v>
                </c:pt>
                <c:pt idx="6">
                  <c:v>29</c:v>
                </c:pt>
                <c:pt idx="7">
                  <c:v>44</c:v>
                </c:pt>
                <c:pt idx="8">
                  <c:v>42</c:v>
                </c:pt>
                <c:pt idx="9">
                  <c:v>34</c:v>
                </c:pt>
                <c:pt idx="10">
                  <c:v>38</c:v>
                </c:pt>
                <c:pt idx="11">
                  <c:v>36</c:v>
                </c:pt>
              </c:numCache>
            </c:numRef>
          </c:val>
          <c:extLst>
            <c:ext xmlns:c16="http://schemas.microsoft.com/office/drawing/2014/chart" uri="{C3380CC4-5D6E-409C-BE32-E72D297353CC}">
              <c16:uniqueId val="{0000000C-7E29-4CA5-8A45-A1766E5ABED6}"/>
            </c:ext>
          </c:extLst>
        </c:ser>
        <c:ser>
          <c:idx val="1"/>
          <c:order val="1"/>
          <c:tx>
            <c:strRef>
              <c:f>Sheet1!$C$1</c:f>
              <c:strCache>
                <c:ptCount val="1"/>
                <c:pt idx="0">
                  <c:v>Verken enig eller uenig</c:v>
                </c:pt>
              </c:strCache>
            </c:strRef>
          </c:tx>
          <c:spPr>
            <a:solidFill>
              <a:srgbClr val="FEE197"/>
            </a:solidFill>
          </c:spPr>
          <c:invertIfNegative val="0"/>
          <c:dLbls>
            <c:dLbl>
              <c:idx val="0"/>
              <c:tx>
                <c:rich>
                  <a:bodyPr/>
                  <a:lstStyle/>
                  <a:p>
                    <a:pPr>
                      <a:defRPr/>
                    </a:pPr>
                    <a:fld id="{082B1E35-0090-4217-AD3E-3F8CA70DBA1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E29-4CA5-8A45-A1766E5ABED6}"/>
                </c:ext>
              </c:extLst>
            </c:dLbl>
            <c:dLbl>
              <c:idx val="1"/>
              <c:tx>
                <c:rich>
                  <a:bodyPr/>
                  <a:lstStyle/>
                  <a:p>
                    <a:pPr>
                      <a:defRPr/>
                    </a:pPr>
                    <a:fld id="{48FA88C1-9B04-4373-A452-13112AFD512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E29-4CA5-8A45-A1766E5ABED6}"/>
                </c:ext>
              </c:extLst>
            </c:dLbl>
            <c:dLbl>
              <c:idx val="2"/>
              <c:tx>
                <c:rich>
                  <a:bodyPr/>
                  <a:lstStyle/>
                  <a:p>
                    <a:pPr>
                      <a:defRPr/>
                    </a:pPr>
                    <a:fld id="{A58377D6-4CD3-4FDA-8DC6-8C6A29D05BA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E29-4CA5-8A45-A1766E5ABED6}"/>
                </c:ext>
              </c:extLst>
            </c:dLbl>
            <c:dLbl>
              <c:idx val="3"/>
              <c:tx>
                <c:rich>
                  <a:bodyPr/>
                  <a:lstStyle/>
                  <a:p>
                    <a:pPr>
                      <a:defRPr/>
                    </a:pPr>
                    <a:fld id="{3A7C2F4F-6054-461F-B900-7F2B4CC2582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7E29-4CA5-8A45-A1766E5ABED6}"/>
                </c:ext>
              </c:extLst>
            </c:dLbl>
            <c:dLbl>
              <c:idx val="4"/>
              <c:tx>
                <c:rich>
                  <a:bodyPr/>
                  <a:lstStyle/>
                  <a:p>
                    <a:pPr>
                      <a:defRPr/>
                    </a:pPr>
                    <a:fld id="{8FCE74FA-5B2B-4805-85EB-3520257E195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7E29-4CA5-8A45-A1766E5ABED6}"/>
                </c:ext>
              </c:extLst>
            </c:dLbl>
            <c:dLbl>
              <c:idx val="5"/>
              <c:tx>
                <c:rich>
                  <a:bodyPr/>
                  <a:lstStyle/>
                  <a:p>
                    <a:pPr>
                      <a:defRPr/>
                    </a:pPr>
                    <a:fld id="{FF0C7E67-D71E-41DB-A522-6A40CDFF7F7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7E29-4CA5-8A45-A1766E5ABED6}"/>
                </c:ext>
              </c:extLst>
            </c:dLbl>
            <c:dLbl>
              <c:idx val="6"/>
              <c:tx>
                <c:rich>
                  <a:bodyPr/>
                  <a:lstStyle/>
                  <a:p>
                    <a:pPr>
                      <a:defRPr/>
                    </a:pPr>
                    <a:fld id="{635C5C38-1B2E-4213-9B1D-9C88B865C24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7E29-4CA5-8A45-A1766E5ABED6}"/>
                </c:ext>
              </c:extLst>
            </c:dLbl>
            <c:dLbl>
              <c:idx val="7"/>
              <c:tx>
                <c:rich>
                  <a:bodyPr/>
                  <a:lstStyle/>
                  <a:p>
                    <a:pPr>
                      <a:defRPr/>
                    </a:pPr>
                    <a:fld id="{6234FECF-1CA1-41FB-9A2B-169779B0CA5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E29-4CA5-8A45-A1766E5ABED6}"/>
                </c:ext>
              </c:extLst>
            </c:dLbl>
            <c:dLbl>
              <c:idx val="8"/>
              <c:tx>
                <c:rich>
                  <a:bodyPr/>
                  <a:lstStyle/>
                  <a:p>
                    <a:pPr>
                      <a:defRPr/>
                    </a:pPr>
                    <a:fld id="{E3797DAB-E890-46E4-9057-7C095C1A1A2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7E29-4CA5-8A45-A1766E5ABED6}"/>
                </c:ext>
              </c:extLst>
            </c:dLbl>
            <c:dLbl>
              <c:idx val="9"/>
              <c:tx>
                <c:rich>
                  <a:bodyPr/>
                  <a:lstStyle/>
                  <a:p>
                    <a:pPr>
                      <a:defRPr/>
                    </a:pPr>
                    <a:fld id="{90627ADE-B6E7-403D-A6A8-4D02B4AF42E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7E29-4CA5-8A45-A1766E5ABED6}"/>
                </c:ext>
              </c:extLst>
            </c:dLbl>
            <c:dLbl>
              <c:idx val="10"/>
              <c:tx>
                <c:rich>
                  <a:bodyPr/>
                  <a:lstStyle/>
                  <a:p>
                    <a:pPr>
                      <a:defRPr/>
                    </a:pPr>
                    <a:fld id="{D0668CC4-19C7-4C71-BE88-40B7B15086F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7E29-4CA5-8A45-A1766E5ABED6}"/>
                </c:ext>
              </c:extLst>
            </c:dLbl>
            <c:dLbl>
              <c:idx val="11"/>
              <c:tx>
                <c:rich>
                  <a:bodyPr/>
                  <a:lstStyle/>
                  <a:p>
                    <a:pPr>
                      <a:defRPr/>
                    </a:pPr>
                    <a:fld id="{60573DE6-299B-4756-A831-16D1FB46B56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7E29-4CA5-8A45-A1766E5ABE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Sheet1!$C$2:$C$13</c:f>
              <c:numCache>
                <c:formatCode>0</c:formatCode>
                <c:ptCount val="12"/>
                <c:pt idx="0">
                  <c:v>20</c:v>
                </c:pt>
                <c:pt idx="1">
                  <c:v>26</c:v>
                </c:pt>
                <c:pt idx="2">
                  <c:v>19</c:v>
                </c:pt>
                <c:pt idx="3">
                  <c:v>20</c:v>
                </c:pt>
                <c:pt idx="4">
                  <c:v>38</c:v>
                </c:pt>
                <c:pt idx="5">
                  <c:v>26</c:v>
                </c:pt>
                <c:pt idx="6">
                  <c:v>24</c:v>
                </c:pt>
                <c:pt idx="7">
                  <c:v>18</c:v>
                </c:pt>
                <c:pt idx="8">
                  <c:v>29</c:v>
                </c:pt>
                <c:pt idx="9">
                  <c:v>20</c:v>
                </c:pt>
                <c:pt idx="10">
                  <c:v>24</c:v>
                </c:pt>
                <c:pt idx="11">
                  <c:v>23</c:v>
                </c:pt>
              </c:numCache>
            </c:numRef>
          </c:val>
          <c:extLst>
            <c:ext xmlns:c16="http://schemas.microsoft.com/office/drawing/2014/chart" uri="{C3380CC4-5D6E-409C-BE32-E72D297353CC}">
              <c16:uniqueId val="{00000019-7E29-4CA5-8A45-A1766E5ABED6}"/>
            </c:ext>
          </c:extLst>
        </c:ser>
        <c:ser>
          <c:idx val="2"/>
          <c:order val="2"/>
          <c:tx>
            <c:strRef>
              <c:f>Sheet1!$D$1</c:f>
              <c:strCache>
                <c:ptCount val="1"/>
                <c:pt idx="0">
                  <c:v>Svært/delvis uenig</c:v>
                </c:pt>
              </c:strCache>
            </c:strRef>
          </c:tx>
          <c:spPr>
            <a:solidFill>
              <a:srgbClr val="FFD7F0"/>
            </a:solidFill>
          </c:spPr>
          <c:invertIfNegative val="0"/>
          <c:dLbls>
            <c:dLbl>
              <c:idx val="0"/>
              <c:tx>
                <c:rich>
                  <a:bodyPr/>
                  <a:lstStyle/>
                  <a:p>
                    <a:pPr>
                      <a:defRPr/>
                    </a:pPr>
                    <a:fld id="{6BD0CFE4-A795-4420-BB32-76896B4D051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7E29-4CA5-8A45-A1766E5ABED6}"/>
                </c:ext>
              </c:extLst>
            </c:dLbl>
            <c:dLbl>
              <c:idx val="1"/>
              <c:tx>
                <c:rich>
                  <a:bodyPr/>
                  <a:lstStyle/>
                  <a:p>
                    <a:pPr>
                      <a:defRPr/>
                    </a:pPr>
                    <a:fld id="{8FEAA789-B1A7-4E6F-839C-1C3E36D5CFE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7E29-4CA5-8A45-A1766E5ABED6}"/>
                </c:ext>
              </c:extLst>
            </c:dLbl>
            <c:dLbl>
              <c:idx val="2"/>
              <c:tx>
                <c:rich>
                  <a:bodyPr/>
                  <a:lstStyle/>
                  <a:p>
                    <a:pPr>
                      <a:defRPr/>
                    </a:pPr>
                    <a:fld id="{574F7F03-F856-49D1-8918-B47FB79DC7B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7E29-4CA5-8A45-A1766E5ABED6}"/>
                </c:ext>
              </c:extLst>
            </c:dLbl>
            <c:dLbl>
              <c:idx val="3"/>
              <c:tx>
                <c:rich>
                  <a:bodyPr/>
                  <a:lstStyle/>
                  <a:p>
                    <a:pPr>
                      <a:defRPr/>
                    </a:pPr>
                    <a:fld id="{5B5EF272-38F8-4A68-9FB6-07A3907FF9D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7E29-4CA5-8A45-A1766E5ABED6}"/>
                </c:ext>
              </c:extLst>
            </c:dLbl>
            <c:dLbl>
              <c:idx val="4"/>
              <c:tx>
                <c:rich>
                  <a:bodyPr/>
                  <a:lstStyle/>
                  <a:p>
                    <a:pPr>
                      <a:defRPr/>
                    </a:pPr>
                    <a:fld id="{0074CFDE-DA04-4788-B75D-481368558FD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7E29-4CA5-8A45-A1766E5ABED6}"/>
                </c:ext>
              </c:extLst>
            </c:dLbl>
            <c:dLbl>
              <c:idx val="5"/>
              <c:tx>
                <c:rich>
                  <a:bodyPr/>
                  <a:lstStyle/>
                  <a:p>
                    <a:pPr>
                      <a:defRPr/>
                    </a:pPr>
                    <a:fld id="{3B5A54CE-9D4E-4C01-9FFD-8016E15B711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7E29-4CA5-8A45-A1766E5ABED6}"/>
                </c:ext>
              </c:extLst>
            </c:dLbl>
            <c:dLbl>
              <c:idx val="6"/>
              <c:tx>
                <c:rich>
                  <a:bodyPr/>
                  <a:lstStyle/>
                  <a:p>
                    <a:pPr>
                      <a:defRPr/>
                    </a:pPr>
                    <a:fld id="{3A7F5416-76CC-418A-9231-F88FC8B75EF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7E29-4CA5-8A45-A1766E5ABED6}"/>
                </c:ext>
              </c:extLst>
            </c:dLbl>
            <c:dLbl>
              <c:idx val="7"/>
              <c:tx>
                <c:rich>
                  <a:bodyPr/>
                  <a:lstStyle/>
                  <a:p>
                    <a:pPr>
                      <a:defRPr/>
                    </a:pPr>
                    <a:fld id="{A8070AEE-AAB2-48FC-A8D9-ABB9F81710D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7E29-4CA5-8A45-A1766E5ABED6}"/>
                </c:ext>
              </c:extLst>
            </c:dLbl>
            <c:dLbl>
              <c:idx val="8"/>
              <c:tx>
                <c:rich>
                  <a:bodyPr/>
                  <a:lstStyle/>
                  <a:p>
                    <a:pPr>
                      <a:defRPr/>
                    </a:pPr>
                    <a:fld id="{47F43EA7-A11A-4EBA-B951-0215981FB1E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7E29-4CA5-8A45-A1766E5ABED6}"/>
                </c:ext>
              </c:extLst>
            </c:dLbl>
            <c:dLbl>
              <c:idx val="9"/>
              <c:tx>
                <c:rich>
                  <a:bodyPr/>
                  <a:lstStyle/>
                  <a:p>
                    <a:pPr>
                      <a:defRPr/>
                    </a:pPr>
                    <a:fld id="{D0E03BF4-B16F-4CD2-A08B-41468B4D2E9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7E29-4CA5-8A45-A1766E5ABED6}"/>
                </c:ext>
              </c:extLst>
            </c:dLbl>
            <c:dLbl>
              <c:idx val="10"/>
              <c:tx>
                <c:rich>
                  <a:bodyPr/>
                  <a:lstStyle/>
                  <a:p>
                    <a:pPr>
                      <a:defRPr/>
                    </a:pPr>
                    <a:fld id="{64A54626-60CE-4939-BDE5-4E70D9ECB84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7E29-4CA5-8A45-A1766E5ABED6}"/>
                </c:ext>
              </c:extLst>
            </c:dLbl>
            <c:dLbl>
              <c:idx val="11"/>
              <c:tx>
                <c:rich>
                  <a:bodyPr/>
                  <a:lstStyle/>
                  <a:p>
                    <a:pPr>
                      <a:defRPr/>
                    </a:pPr>
                    <a:fld id="{966E9404-6EAE-4EE9-B4FE-AADF32D5049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7E29-4CA5-8A45-A1766E5ABE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Sheet1!$D$2:$D$13</c:f>
              <c:numCache>
                <c:formatCode>0</c:formatCode>
                <c:ptCount val="12"/>
                <c:pt idx="0">
                  <c:v>18</c:v>
                </c:pt>
                <c:pt idx="1">
                  <c:v>3</c:v>
                </c:pt>
                <c:pt idx="2">
                  <c:v>0</c:v>
                </c:pt>
                <c:pt idx="3">
                  <c:v>8</c:v>
                </c:pt>
                <c:pt idx="4">
                  <c:v>15</c:v>
                </c:pt>
                <c:pt idx="5">
                  <c:v>28</c:v>
                </c:pt>
                <c:pt idx="6">
                  <c:v>10</c:v>
                </c:pt>
                <c:pt idx="7">
                  <c:v>9</c:v>
                </c:pt>
                <c:pt idx="8">
                  <c:v>16</c:v>
                </c:pt>
                <c:pt idx="9">
                  <c:v>10</c:v>
                </c:pt>
                <c:pt idx="10">
                  <c:v>12</c:v>
                </c:pt>
                <c:pt idx="11">
                  <c:v>11</c:v>
                </c:pt>
              </c:numCache>
            </c:numRef>
          </c:val>
          <c:extLst>
            <c:ext xmlns:c16="http://schemas.microsoft.com/office/drawing/2014/chart" uri="{C3380CC4-5D6E-409C-BE32-E72D297353CC}">
              <c16:uniqueId val="{00000026-7E29-4CA5-8A45-A1766E5ABED6}"/>
            </c:ext>
          </c:extLst>
        </c:ser>
        <c:ser>
          <c:idx val="3"/>
          <c:order val="3"/>
          <c:tx>
            <c:strRef>
              <c:f>Sheet1!$E$1</c:f>
              <c:strCache>
                <c:ptCount val="1"/>
                <c:pt idx="0">
                  <c:v>Vet ikke</c:v>
                </c:pt>
              </c:strCache>
            </c:strRef>
          </c:tx>
          <c:spPr>
            <a:solidFill>
              <a:srgbClr val="D8D8D8"/>
            </a:solidFill>
          </c:spPr>
          <c:invertIfNegative val="0"/>
          <c:dLbls>
            <c:dLbl>
              <c:idx val="0"/>
              <c:tx>
                <c:rich>
                  <a:bodyPr/>
                  <a:lstStyle/>
                  <a:p>
                    <a:pPr>
                      <a:defRPr/>
                    </a:pPr>
                    <a:fld id="{01740605-8001-4771-A918-C66576EF942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7E29-4CA5-8A45-A1766E5ABED6}"/>
                </c:ext>
              </c:extLst>
            </c:dLbl>
            <c:dLbl>
              <c:idx val="1"/>
              <c:tx>
                <c:rich>
                  <a:bodyPr/>
                  <a:lstStyle/>
                  <a:p>
                    <a:pPr>
                      <a:defRPr/>
                    </a:pPr>
                    <a:fld id="{A8B440D7-AE4E-4F49-A4E0-75CD555845A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7E29-4CA5-8A45-A1766E5ABED6}"/>
                </c:ext>
              </c:extLst>
            </c:dLbl>
            <c:dLbl>
              <c:idx val="2"/>
              <c:tx>
                <c:rich>
                  <a:bodyPr/>
                  <a:lstStyle/>
                  <a:p>
                    <a:pPr>
                      <a:defRPr/>
                    </a:pPr>
                    <a:fld id="{AEB09717-7383-4B33-A671-3ABB552571A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7E29-4CA5-8A45-A1766E5ABED6}"/>
                </c:ext>
              </c:extLst>
            </c:dLbl>
            <c:dLbl>
              <c:idx val="3"/>
              <c:tx>
                <c:rich>
                  <a:bodyPr/>
                  <a:lstStyle/>
                  <a:p>
                    <a:pPr>
                      <a:defRPr/>
                    </a:pPr>
                    <a:fld id="{46AB73B8-A7CF-4FFF-8A5E-850CAB84C33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7E29-4CA5-8A45-A1766E5ABED6}"/>
                </c:ext>
              </c:extLst>
            </c:dLbl>
            <c:dLbl>
              <c:idx val="4"/>
              <c:tx>
                <c:rich>
                  <a:bodyPr/>
                  <a:lstStyle/>
                  <a:p>
                    <a:pPr>
                      <a:defRPr/>
                    </a:pPr>
                    <a:fld id="{41785EB3-54E6-42B8-A2F6-5FD5431DB16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7E29-4CA5-8A45-A1766E5ABED6}"/>
                </c:ext>
              </c:extLst>
            </c:dLbl>
            <c:dLbl>
              <c:idx val="5"/>
              <c:tx>
                <c:rich>
                  <a:bodyPr/>
                  <a:lstStyle/>
                  <a:p>
                    <a:pPr>
                      <a:defRPr/>
                    </a:pPr>
                    <a:fld id="{EC6C837B-55D4-4EB9-A1FF-32C34CC7B59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C-7E29-4CA5-8A45-A1766E5ABED6}"/>
                </c:ext>
              </c:extLst>
            </c:dLbl>
            <c:dLbl>
              <c:idx val="6"/>
              <c:tx>
                <c:rich>
                  <a:bodyPr/>
                  <a:lstStyle/>
                  <a:p>
                    <a:pPr>
                      <a:defRPr/>
                    </a:pPr>
                    <a:fld id="{1652AE8A-E62B-42B6-BB84-7843AEE98C1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D-7E29-4CA5-8A45-A1766E5ABED6}"/>
                </c:ext>
              </c:extLst>
            </c:dLbl>
            <c:dLbl>
              <c:idx val="7"/>
              <c:tx>
                <c:rich>
                  <a:bodyPr/>
                  <a:lstStyle/>
                  <a:p>
                    <a:pPr>
                      <a:defRPr/>
                    </a:pPr>
                    <a:fld id="{156D0ED2-A5EA-4067-959C-10E1B5C2B72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E-7E29-4CA5-8A45-A1766E5ABED6}"/>
                </c:ext>
              </c:extLst>
            </c:dLbl>
            <c:dLbl>
              <c:idx val="8"/>
              <c:tx>
                <c:rich>
                  <a:bodyPr/>
                  <a:lstStyle/>
                  <a:p>
                    <a:pPr>
                      <a:defRPr/>
                    </a:pPr>
                    <a:fld id="{B008892A-5F35-4E32-92A8-5C975257B96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F-7E29-4CA5-8A45-A1766E5ABED6}"/>
                </c:ext>
              </c:extLst>
            </c:dLbl>
            <c:dLbl>
              <c:idx val="9"/>
              <c:tx>
                <c:rich>
                  <a:bodyPr/>
                  <a:lstStyle/>
                  <a:p>
                    <a:pPr>
                      <a:defRPr/>
                    </a:pPr>
                    <a:fld id="{1D473D13-887B-4175-BFB2-15B1C4411FB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7E29-4CA5-8A45-A1766E5ABED6}"/>
                </c:ext>
              </c:extLst>
            </c:dLbl>
            <c:dLbl>
              <c:idx val="10"/>
              <c:tx>
                <c:rich>
                  <a:bodyPr/>
                  <a:lstStyle/>
                  <a:p>
                    <a:pPr>
                      <a:defRPr/>
                    </a:pPr>
                    <a:fld id="{E7991C87-F83F-4AE6-9A92-E2FC336B102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1-7E29-4CA5-8A45-A1766E5ABED6}"/>
                </c:ext>
              </c:extLst>
            </c:dLbl>
            <c:dLbl>
              <c:idx val="11"/>
              <c:tx>
                <c:rich>
                  <a:bodyPr/>
                  <a:lstStyle/>
                  <a:p>
                    <a:pPr>
                      <a:defRPr/>
                    </a:pPr>
                    <a:fld id="{09EC009A-9E61-4D8C-A7F8-39D6A6CF1EB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2-7E29-4CA5-8A45-A1766E5ABE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Sheet1!$E$2:$E$13</c:f>
              <c:numCache>
                <c:formatCode>0</c:formatCode>
                <c:ptCount val="12"/>
                <c:pt idx="0">
                  <c:v>15</c:v>
                </c:pt>
                <c:pt idx="1">
                  <c:v>47</c:v>
                </c:pt>
                <c:pt idx="2">
                  <c:v>57</c:v>
                </c:pt>
                <c:pt idx="3">
                  <c:v>28</c:v>
                </c:pt>
                <c:pt idx="4">
                  <c:v>31</c:v>
                </c:pt>
                <c:pt idx="5">
                  <c:v>16</c:v>
                </c:pt>
                <c:pt idx="6">
                  <c:v>37</c:v>
                </c:pt>
                <c:pt idx="7">
                  <c:v>29</c:v>
                </c:pt>
                <c:pt idx="8">
                  <c:v>13</c:v>
                </c:pt>
                <c:pt idx="9">
                  <c:v>36</c:v>
                </c:pt>
                <c:pt idx="10">
                  <c:v>27</c:v>
                </c:pt>
                <c:pt idx="11">
                  <c:v>30</c:v>
                </c:pt>
              </c:numCache>
            </c:numRef>
          </c:val>
          <c:extLst>
            <c:ext xmlns:c16="http://schemas.microsoft.com/office/drawing/2014/chart" uri="{C3380CC4-5D6E-409C-BE32-E72D297353CC}">
              <c16:uniqueId val="{00000033-7E29-4CA5-8A45-A1766E5ABED6}"/>
            </c:ext>
          </c:extLst>
        </c:ser>
        <c:dLbls>
          <c:showLegendKey val="0"/>
          <c:showVal val="0"/>
          <c:showCatName val="0"/>
          <c:showSerName val="0"/>
          <c:showPercent val="0"/>
          <c:showBubbleSize val="0"/>
        </c:dLbls>
        <c:gapWidth val="200"/>
        <c:overlap val="100"/>
        <c:axId val="956672906"/>
        <c:axId val="197768080"/>
      </c:barChart>
      <c:catAx>
        <c:axId val="956672906"/>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97768080"/>
        <c:crosses val="autoZero"/>
        <c:auto val="0"/>
        <c:lblAlgn val="ctr"/>
        <c:lblOffset val="100"/>
        <c:noMultiLvlLbl val="0"/>
      </c:catAx>
      <c:valAx>
        <c:axId val="197768080"/>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956672906"/>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Hva er komplisert? Flere svar mulig (n=87)</c:v>
                </c:pt>
              </c:strCache>
            </c:strRef>
          </c:tx>
          <c:spPr>
            <a:solidFill>
              <a:srgbClr val="B4D6B2"/>
            </a:solidFill>
          </c:spPr>
          <c:invertIfNegative val="0"/>
          <c:dLbls>
            <c:dLbl>
              <c:idx val="0"/>
              <c:tx>
                <c:rich>
                  <a:bodyPr/>
                  <a:lstStyle/>
                  <a:p>
                    <a:pPr>
                      <a:defRPr/>
                    </a:pPr>
                    <a:fld id="{0BF66543-8D2D-4001-84D8-68F7EBD500F9}"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61-41C9-88B2-2913DA4BDC1E}"/>
                </c:ext>
              </c:extLst>
            </c:dLbl>
            <c:dLbl>
              <c:idx val="1"/>
              <c:tx>
                <c:rich>
                  <a:bodyPr/>
                  <a:lstStyle/>
                  <a:p>
                    <a:pPr>
                      <a:defRPr/>
                    </a:pPr>
                    <a:fld id="{BAB19E69-F914-4D21-873E-ADEA028583E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61-41C9-88B2-2913DA4BDC1E}"/>
                </c:ext>
              </c:extLst>
            </c:dLbl>
            <c:dLbl>
              <c:idx val="2"/>
              <c:tx>
                <c:rich>
                  <a:bodyPr/>
                  <a:lstStyle/>
                  <a:p>
                    <a:pPr>
                      <a:defRPr/>
                    </a:pPr>
                    <a:fld id="{92079D91-EEB3-4175-999B-80FEBC50282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61-41C9-88B2-2913DA4BDC1E}"/>
                </c:ext>
              </c:extLst>
            </c:dLbl>
            <c:dLbl>
              <c:idx val="3"/>
              <c:tx>
                <c:rich>
                  <a:bodyPr/>
                  <a:lstStyle/>
                  <a:p>
                    <a:pPr>
                      <a:defRPr/>
                    </a:pPr>
                    <a:fld id="{0FE36BE8-0D23-484F-8703-21C27E9FDD78}"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61-41C9-88B2-2913DA4BDC1E}"/>
                </c:ext>
              </c:extLst>
            </c:dLbl>
            <c:dLbl>
              <c:idx val="4"/>
              <c:tx>
                <c:rich>
                  <a:bodyPr/>
                  <a:lstStyle/>
                  <a:p>
                    <a:pPr>
                      <a:defRPr/>
                    </a:pPr>
                    <a:fld id="{2CD4259C-FA9F-41EE-8FE7-4FC78A1AB825}"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F61-41C9-88B2-2913DA4BDC1E}"/>
                </c:ext>
              </c:extLst>
            </c:dLbl>
            <c:dLbl>
              <c:idx val="5"/>
              <c:tx>
                <c:rich>
                  <a:bodyPr/>
                  <a:lstStyle/>
                  <a:p>
                    <a:pPr>
                      <a:defRPr/>
                    </a:pPr>
                    <a:fld id="{68F7AC84-E409-40EC-8252-380C556B7F9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F61-41C9-88B2-2913DA4BDC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Annet: beskriv</c:v>
                </c:pt>
                <c:pt idx="1">
                  <c:v>Produksjonen vår er kompleks</c:v>
                </c:pt>
                <c:pt idx="2">
                  <c:v>Vi bruker mange innsatsmaterialer fra land utenfor frihandelsavtalene</c:v>
                </c:pt>
                <c:pt idx="3">
                  <c:v>De generelle vilkårene</c:v>
                </c:pt>
                <c:pt idx="4">
                  <c:v>Listereglene (de produktpesifikke reglene)</c:v>
                </c:pt>
                <c:pt idx="5">
                  <c:v>Dokumentasjonskravene (opprinnelsesbevis)</c:v>
                </c:pt>
              </c:strCache>
            </c:strRef>
          </c:cat>
          <c:val>
            <c:numRef>
              <c:f>Sheet1!$B$2:$B$7</c:f>
              <c:numCache>
                <c:formatCode>0</c:formatCode>
                <c:ptCount val="6"/>
                <c:pt idx="0">
                  <c:v>3</c:v>
                </c:pt>
                <c:pt idx="1">
                  <c:v>23</c:v>
                </c:pt>
                <c:pt idx="2">
                  <c:v>25</c:v>
                </c:pt>
                <c:pt idx="3">
                  <c:v>25</c:v>
                </c:pt>
                <c:pt idx="4">
                  <c:v>49</c:v>
                </c:pt>
                <c:pt idx="5">
                  <c:v>53</c:v>
                </c:pt>
              </c:numCache>
            </c:numRef>
          </c:val>
          <c:extLst>
            <c:ext xmlns:c16="http://schemas.microsoft.com/office/drawing/2014/chart" uri="{C3380CC4-5D6E-409C-BE32-E72D297353CC}">
              <c16:uniqueId val="{00000006-4F61-41C9-88B2-2913DA4BDC1E}"/>
            </c:ext>
          </c:extLst>
        </c:ser>
        <c:dLbls>
          <c:showLegendKey val="0"/>
          <c:showVal val="0"/>
          <c:showCatName val="0"/>
          <c:showSerName val="0"/>
          <c:showPercent val="0"/>
          <c:showBubbleSize val="0"/>
        </c:dLbls>
        <c:gapWidth val="200"/>
        <c:overlap val="-83"/>
        <c:axId val="310604259"/>
        <c:axId val="39294732"/>
      </c:barChart>
      <c:catAx>
        <c:axId val="310604259"/>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39294732"/>
        <c:crosses val="autoZero"/>
        <c:auto val="0"/>
        <c:lblAlgn val="ctr"/>
        <c:lblOffset val="100"/>
        <c:noMultiLvlLbl val="0"/>
      </c:catAx>
      <c:valAx>
        <c:axId val="39294732"/>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310604259"/>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Svært/delvis enig</c:v>
                </c:pt>
              </c:strCache>
            </c:strRef>
          </c:tx>
          <c:spPr>
            <a:solidFill>
              <a:srgbClr val="B4D6B2"/>
            </a:solidFill>
          </c:spPr>
          <c:invertIfNegative val="0"/>
          <c:dLbls>
            <c:dLbl>
              <c:idx val="0"/>
              <c:tx>
                <c:rich>
                  <a:bodyPr/>
                  <a:lstStyle/>
                  <a:p>
                    <a:pPr>
                      <a:defRPr/>
                    </a:pPr>
                    <a:fld id="{D81BE7B8-0FCB-43F2-8B01-91A1C07B11F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D0C-4096-91F0-661764576594}"/>
                </c:ext>
              </c:extLst>
            </c:dLbl>
            <c:dLbl>
              <c:idx val="1"/>
              <c:tx>
                <c:rich>
                  <a:bodyPr/>
                  <a:lstStyle/>
                  <a:p>
                    <a:pPr>
                      <a:defRPr/>
                    </a:pPr>
                    <a:fld id="{593117D8-A86E-4C68-82BB-37ADB791B81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0C-4096-91F0-661764576594}"/>
                </c:ext>
              </c:extLst>
            </c:dLbl>
            <c:dLbl>
              <c:idx val="2"/>
              <c:tx>
                <c:rich>
                  <a:bodyPr/>
                  <a:lstStyle/>
                  <a:p>
                    <a:pPr>
                      <a:defRPr/>
                    </a:pPr>
                    <a:fld id="{B6ED929A-522F-4016-99E0-BEBB619D867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0C-4096-91F0-661764576594}"/>
                </c:ext>
              </c:extLst>
            </c:dLbl>
            <c:dLbl>
              <c:idx val="3"/>
              <c:tx>
                <c:rich>
                  <a:bodyPr/>
                  <a:lstStyle/>
                  <a:p>
                    <a:pPr>
                      <a:defRPr/>
                    </a:pPr>
                    <a:fld id="{C02D2B9E-8969-4F9F-A732-021CAAD5B24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D0C-4096-91F0-661764576594}"/>
                </c:ext>
              </c:extLst>
            </c:dLbl>
            <c:dLbl>
              <c:idx val="4"/>
              <c:tx>
                <c:rich>
                  <a:bodyPr/>
                  <a:lstStyle/>
                  <a:p>
                    <a:pPr>
                      <a:defRPr/>
                    </a:pPr>
                    <a:fld id="{F8350BB5-B7F4-44F0-A074-C9887D5ED20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D0C-4096-91F0-661764576594}"/>
                </c:ext>
              </c:extLst>
            </c:dLbl>
            <c:dLbl>
              <c:idx val="5"/>
              <c:tx>
                <c:rich>
                  <a:bodyPr/>
                  <a:lstStyle/>
                  <a:p>
                    <a:pPr>
                      <a:defRPr/>
                    </a:pPr>
                    <a:fld id="{BE697B52-6660-4928-8D86-6096B8F98FC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D0C-4096-91F0-661764576594}"/>
                </c:ext>
              </c:extLst>
            </c:dLbl>
            <c:dLbl>
              <c:idx val="6"/>
              <c:tx>
                <c:rich>
                  <a:bodyPr/>
                  <a:lstStyle/>
                  <a:p>
                    <a:pPr>
                      <a:defRPr/>
                    </a:pPr>
                    <a:fld id="{12AC6DCD-D0AD-4F63-9A96-8B05D788BD9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D0C-4096-91F0-661764576594}"/>
                </c:ext>
              </c:extLst>
            </c:dLbl>
            <c:dLbl>
              <c:idx val="7"/>
              <c:tx>
                <c:rich>
                  <a:bodyPr/>
                  <a:lstStyle/>
                  <a:p>
                    <a:pPr>
                      <a:defRPr/>
                    </a:pPr>
                    <a:fld id="{0601487C-A25E-44D3-9023-0A2CC5E92BB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D0C-4096-91F0-661764576594}"/>
                </c:ext>
              </c:extLst>
            </c:dLbl>
            <c:dLbl>
              <c:idx val="8"/>
              <c:tx>
                <c:rich>
                  <a:bodyPr/>
                  <a:lstStyle/>
                  <a:p>
                    <a:pPr>
                      <a:defRPr/>
                    </a:pPr>
                    <a:fld id="{7BE8DD2D-A579-4CE1-94C1-E3631C047A3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D0C-4096-91F0-661764576594}"/>
                </c:ext>
              </c:extLst>
            </c:dLbl>
            <c:dLbl>
              <c:idx val="9"/>
              <c:tx>
                <c:rich>
                  <a:bodyPr/>
                  <a:lstStyle/>
                  <a:p>
                    <a:pPr>
                      <a:defRPr/>
                    </a:pPr>
                    <a:fld id="{2C3596B7-F6AD-4284-9B5D-126323CD23C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D0C-4096-91F0-661764576594}"/>
                </c:ext>
              </c:extLst>
            </c:dLbl>
            <c:dLbl>
              <c:idx val="10"/>
              <c:tx>
                <c:rich>
                  <a:bodyPr/>
                  <a:lstStyle/>
                  <a:p>
                    <a:pPr>
                      <a:defRPr/>
                    </a:pPr>
                    <a:fld id="{0521F035-98E2-44A3-9EB1-B3035A27C25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1D0C-4096-91F0-661764576594}"/>
                </c:ext>
              </c:extLst>
            </c:dLbl>
            <c:dLbl>
              <c:idx val="11"/>
              <c:tx>
                <c:rich>
                  <a:bodyPr/>
                  <a:lstStyle/>
                  <a:p>
                    <a:pPr>
                      <a:defRPr/>
                    </a:pPr>
                    <a:fld id="{B81EADF7-8DF8-43E3-B0DE-B964052485A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D0C-4096-91F0-6617645765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Sheet1!$B$2:$B$13</c:f>
              <c:numCache>
                <c:formatCode>0</c:formatCode>
                <c:ptCount val="12"/>
                <c:pt idx="0">
                  <c:v>12</c:v>
                </c:pt>
                <c:pt idx="1">
                  <c:v>11</c:v>
                </c:pt>
                <c:pt idx="2">
                  <c:v>10</c:v>
                </c:pt>
                <c:pt idx="3">
                  <c:v>14</c:v>
                </c:pt>
                <c:pt idx="4">
                  <c:v>8</c:v>
                </c:pt>
                <c:pt idx="5">
                  <c:v>8</c:v>
                </c:pt>
                <c:pt idx="6">
                  <c:v>8</c:v>
                </c:pt>
                <c:pt idx="7">
                  <c:v>14</c:v>
                </c:pt>
                <c:pt idx="8">
                  <c:v>16</c:v>
                </c:pt>
                <c:pt idx="9">
                  <c:v>17</c:v>
                </c:pt>
                <c:pt idx="10">
                  <c:v>7</c:v>
                </c:pt>
                <c:pt idx="11">
                  <c:v>12</c:v>
                </c:pt>
              </c:numCache>
            </c:numRef>
          </c:val>
          <c:extLst>
            <c:ext xmlns:c16="http://schemas.microsoft.com/office/drawing/2014/chart" uri="{C3380CC4-5D6E-409C-BE32-E72D297353CC}">
              <c16:uniqueId val="{0000000C-1D0C-4096-91F0-661764576594}"/>
            </c:ext>
          </c:extLst>
        </c:ser>
        <c:ser>
          <c:idx val="1"/>
          <c:order val="1"/>
          <c:tx>
            <c:strRef>
              <c:f>Sheet1!$C$1</c:f>
              <c:strCache>
                <c:ptCount val="1"/>
                <c:pt idx="0">
                  <c:v>Verken enig eller uenig</c:v>
                </c:pt>
              </c:strCache>
            </c:strRef>
          </c:tx>
          <c:spPr>
            <a:solidFill>
              <a:srgbClr val="FEE197"/>
            </a:solidFill>
          </c:spPr>
          <c:invertIfNegative val="0"/>
          <c:dLbls>
            <c:dLbl>
              <c:idx val="0"/>
              <c:tx>
                <c:rich>
                  <a:bodyPr/>
                  <a:lstStyle/>
                  <a:p>
                    <a:pPr>
                      <a:defRPr/>
                    </a:pPr>
                    <a:fld id="{465DFF7A-FA5D-4D94-9E6E-9520957D9F7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1D0C-4096-91F0-661764576594}"/>
                </c:ext>
              </c:extLst>
            </c:dLbl>
            <c:dLbl>
              <c:idx val="1"/>
              <c:tx>
                <c:rich>
                  <a:bodyPr/>
                  <a:lstStyle/>
                  <a:p>
                    <a:pPr>
                      <a:defRPr/>
                    </a:pPr>
                    <a:fld id="{AD27C1F5-A610-4B74-BF3F-AA769CF567F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1D0C-4096-91F0-661764576594}"/>
                </c:ext>
              </c:extLst>
            </c:dLbl>
            <c:dLbl>
              <c:idx val="2"/>
              <c:tx>
                <c:rich>
                  <a:bodyPr/>
                  <a:lstStyle/>
                  <a:p>
                    <a:pPr>
                      <a:defRPr/>
                    </a:pPr>
                    <a:fld id="{32E13AEF-782F-492F-B6D7-0494D63F2B5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1D0C-4096-91F0-661764576594}"/>
                </c:ext>
              </c:extLst>
            </c:dLbl>
            <c:dLbl>
              <c:idx val="3"/>
              <c:tx>
                <c:rich>
                  <a:bodyPr/>
                  <a:lstStyle/>
                  <a:p>
                    <a:pPr>
                      <a:defRPr/>
                    </a:pPr>
                    <a:fld id="{695D1358-5156-43AE-9507-EE349B0C6B7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1D0C-4096-91F0-661764576594}"/>
                </c:ext>
              </c:extLst>
            </c:dLbl>
            <c:dLbl>
              <c:idx val="4"/>
              <c:tx>
                <c:rich>
                  <a:bodyPr/>
                  <a:lstStyle/>
                  <a:p>
                    <a:pPr>
                      <a:defRPr/>
                    </a:pPr>
                    <a:fld id="{F66339D1-59A7-4D4D-907F-23407FEEC0B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1D0C-4096-91F0-661764576594}"/>
                </c:ext>
              </c:extLst>
            </c:dLbl>
            <c:dLbl>
              <c:idx val="5"/>
              <c:tx>
                <c:rich>
                  <a:bodyPr/>
                  <a:lstStyle/>
                  <a:p>
                    <a:pPr>
                      <a:defRPr/>
                    </a:pPr>
                    <a:fld id="{04150F57-28BC-48D8-9BB9-16B6365A9CD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1D0C-4096-91F0-661764576594}"/>
                </c:ext>
              </c:extLst>
            </c:dLbl>
            <c:dLbl>
              <c:idx val="6"/>
              <c:tx>
                <c:rich>
                  <a:bodyPr/>
                  <a:lstStyle/>
                  <a:p>
                    <a:pPr>
                      <a:defRPr/>
                    </a:pPr>
                    <a:fld id="{4FF1A990-28FF-4E58-88CC-4C73ECEF3E3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1D0C-4096-91F0-661764576594}"/>
                </c:ext>
              </c:extLst>
            </c:dLbl>
            <c:dLbl>
              <c:idx val="7"/>
              <c:tx>
                <c:rich>
                  <a:bodyPr/>
                  <a:lstStyle/>
                  <a:p>
                    <a:pPr>
                      <a:defRPr/>
                    </a:pPr>
                    <a:fld id="{4B6EBD6F-AC60-4AB4-8597-0ED974EF6E1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1D0C-4096-91F0-661764576594}"/>
                </c:ext>
              </c:extLst>
            </c:dLbl>
            <c:dLbl>
              <c:idx val="8"/>
              <c:tx>
                <c:rich>
                  <a:bodyPr/>
                  <a:lstStyle/>
                  <a:p>
                    <a:pPr>
                      <a:defRPr/>
                    </a:pPr>
                    <a:fld id="{37D7B687-0536-4083-B9CC-A1AD9A13611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1D0C-4096-91F0-661764576594}"/>
                </c:ext>
              </c:extLst>
            </c:dLbl>
            <c:dLbl>
              <c:idx val="9"/>
              <c:tx>
                <c:rich>
                  <a:bodyPr/>
                  <a:lstStyle/>
                  <a:p>
                    <a:pPr>
                      <a:defRPr/>
                    </a:pPr>
                    <a:fld id="{07C88933-01AB-4839-A5FD-1C62927E6B2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1D0C-4096-91F0-661764576594}"/>
                </c:ext>
              </c:extLst>
            </c:dLbl>
            <c:dLbl>
              <c:idx val="10"/>
              <c:tx>
                <c:rich>
                  <a:bodyPr/>
                  <a:lstStyle/>
                  <a:p>
                    <a:pPr>
                      <a:defRPr/>
                    </a:pPr>
                    <a:fld id="{3BC5531B-224C-4F82-B198-A0D3B3BD1CA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1D0C-4096-91F0-661764576594}"/>
                </c:ext>
              </c:extLst>
            </c:dLbl>
            <c:dLbl>
              <c:idx val="11"/>
              <c:tx>
                <c:rich>
                  <a:bodyPr/>
                  <a:lstStyle/>
                  <a:p>
                    <a:pPr>
                      <a:defRPr/>
                    </a:pPr>
                    <a:fld id="{21672F14-A8E3-4A29-A007-E62685E46BD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1D0C-4096-91F0-6617645765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Sheet1!$C$2:$C$13</c:f>
              <c:numCache>
                <c:formatCode>0</c:formatCode>
                <c:ptCount val="12"/>
                <c:pt idx="0">
                  <c:v>10</c:v>
                </c:pt>
                <c:pt idx="1">
                  <c:v>21</c:v>
                </c:pt>
                <c:pt idx="2">
                  <c:v>21</c:v>
                </c:pt>
                <c:pt idx="3">
                  <c:v>15</c:v>
                </c:pt>
                <c:pt idx="4">
                  <c:v>15</c:v>
                </c:pt>
                <c:pt idx="5">
                  <c:v>10</c:v>
                </c:pt>
                <c:pt idx="6">
                  <c:v>17</c:v>
                </c:pt>
                <c:pt idx="7">
                  <c:v>19</c:v>
                </c:pt>
                <c:pt idx="8">
                  <c:v>4</c:v>
                </c:pt>
                <c:pt idx="9">
                  <c:v>16</c:v>
                </c:pt>
                <c:pt idx="10">
                  <c:v>15</c:v>
                </c:pt>
                <c:pt idx="11">
                  <c:v>15</c:v>
                </c:pt>
              </c:numCache>
            </c:numRef>
          </c:val>
          <c:extLst>
            <c:ext xmlns:c16="http://schemas.microsoft.com/office/drawing/2014/chart" uri="{C3380CC4-5D6E-409C-BE32-E72D297353CC}">
              <c16:uniqueId val="{00000019-1D0C-4096-91F0-661764576594}"/>
            </c:ext>
          </c:extLst>
        </c:ser>
        <c:ser>
          <c:idx val="2"/>
          <c:order val="2"/>
          <c:tx>
            <c:strRef>
              <c:f>Sheet1!$D$1</c:f>
              <c:strCache>
                <c:ptCount val="1"/>
                <c:pt idx="0">
                  <c:v>Svært/delvis uenig</c:v>
                </c:pt>
              </c:strCache>
            </c:strRef>
          </c:tx>
          <c:spPr>
            <a:solidFill>
              <a:srgbClr val="FFD7F0"/>
            </a:solidFill>
          </c:spPr>
          <c:invertIfNegative val="0"/>
          <c:dLbls>
            <c:dLbl>
              <c:idx val="0"/>
              <c:tx>
                <c:rich>
                  <a:bodyPr/>
                  <a:lstStyle/>
                  <a:p>
                    <a:pPr>
                      <a:defRPr/>
                    </a:pPr>
                    <a:fld id="{81929783-DB79-4318-8B17-4D6E914DEFD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1D0C-4096-91F0-661764576594}"/>
                </c:ext>
              </c:extLst>
            </c:dLbl>
            <c:dLbl>
              <c:idx val="1"/>
              <c:tx>
                <c:rich>
                  <a:bodyPr/>
                  <a:lstStyle/>
                  <a:p>
                    <a:pPr>
                      <a:defRPr/>
                    </a:pPr>
                    <a:fld id="{2F89677C-8FBD-424D-8FDE-ABC44278247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1D0C-4096-91F0-661764576594}"/>
                </c:ext>
              </c:extLst>
            </c:dLbl>
            <c:dLbl>
              <c:idx val="2"/>
              <c:tx>
                <c:rich>
                  <a:bodyPr/>
                  <a:lstStyle/>
                  <a:p>
                    <a:pPr>
                      <a:defRPr/>
                    </a:pPr>
                    <a:fld id="{52500846-0B68-48F8-B670-A8EA04823E9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1D0C-4096-91F0-661764576594}"/>
                </c:ext>
              </c:extLst>
            </c:dLbl>
            <c:dLbl>
              <c:idx val="3"/>
              <c:tx>
                <c:rich>
                  <a:bodyPr/>
                  <a:lstStyle/>
                  <a:p>
                    <a:pPr>
                      <a:defRPr/>
                    </a:pPr>
                    <a:fld id="{865C3346-1D66-48F8-B915-BD61860356E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1D0C-4096-91F0-661764576594}"/>
                </c:ext>
              </c:extLst>
            </c:dLbl>
            <c:dLbl>
              <c:idx val="4"/>
              <c:tx>
                <c:rich>
                  <a:bodyPr/>
                  <a:lstStyle/>
                  <a:p>
                    <a:pPr>
                      <a:defRPr/>
                    </a:pPr>
                    <a:fld id="{2CBD3DF9-47D8-49C6-BFE7-64BE1405D7A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1D0C-4096-91F0-661764576594}"/>
                </c:ext>
              </c:extLst>
            </c:dLbl>
            <c:dLbl>
              <c:idx val="5"/>
              <c:tx>
                <c:rich>
                  <a:bodyPr/>
                  <a:lstStyle/>
                  <a:p>
                    <a:pPr>
                      <a:defRPr/>
                    </a:pPr>
                    <a:fld id="{C7B33141-9497-4D6B-B303-73596AADC30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1D0C-4096-91F0-661764576594}"/>
                </c:ext>
              </c:extLst>
            </c:dLbl>
            <c:dLbl>
              <c:idx val="6"/>
              <c:tx>
                <c:rich>
                  <a:bodyPr/>
                  <a:lstStyle/>
                  <a:p>
                    <a:pPr>
                      <a:defRPr/>
                    </a:pPr>
                    <a:fld id="{710F4844-BA05-4680-9499-5A8B60424C4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1D0C-4096-91F0-661764576594}"/>
                </c:ext>
              </c:extLst>
            </c:dLbl>
            <c:dLbl>
              <c:idx val="7"/>
              <c:tx>
                <c:rich>
                  <a:bodyPr/>
                  <a:lstStyle/>
                  <a:p>
                    <a:pPr>
                      <a:defRPr/>
                    </a:pPr>
                    <a:fld id="{9C2A40EE-6862-4F40-9388-C36F355DFFB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1D0C-4096-91F0-661764576594}"/>
                </c:ext>
              </c:extLst>
            </c:dLbl>
            <c:dLbl>
              <c:idx val="8"/>
              <c:tx>
                <c:rich>
                  <a:bodyPr/>
                  <a:lstStyle/>
                  <a:p>
                    <a:pPr>
                      <a:defRPr/>
                    </a:pPr>
                    <a:fld id="{2F857FD6-35FA-4A29-AEC9-7FD446B640E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1D0C-4096-91F0-661764576594}"/>
                </c:ext>
              </c:extLst>
            </c:dLbl>
            <c:dLbl>
              <c:idx val="9"/>
              <c:tx>
                <c:rich>
                  <a:bodyPr/>
                  <a:lstStyle/>
                  <a:p>
                    <a:pPr>
                      <a:defRPr/>
                    </a:pPr>
                    <a:fld id="{FB9C337C-2171-4070-9D2A-8BEC1D4E458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1D0C-4096-91F0-661764576594}"/>
                </c:ext>
              </c:extLst>
            </c:dLbl>
            <c:dLbl>
              <c:idx val="10"/>
              <c:tx>
                <c:rich>
                  <a:bodyPr/>
                  <a:lstStyle/>
                  <a:p>
                    <a:pPr>
                      <a:defRPr/>
                    </a:pPr>
                    <a:fld id="{24C7E552-A0D0-4380-A9DC-6E5F61C6A4D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1D0C-4096-91F0-661764576594}"/>
                </c:ext>
              </c:extLst>
            </c:dLbl>
            <c:dLbl>
              <c:idx val="11"/>
              <c:tx>
                <c:rich>
                  <a:bodyPr/>
                  <a:lstStyle/>
                  <a:p>
                    <a:pPr>
                      <a:defRPr/>
                    </a:pPr>
                    <a:fld id="{C6DD737C-1820-4F35-9BC1-B06680762E3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1D0C-4096-91F0-6617645765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Sheet1!$D$2:$D$13</c:f>
              <c:numCache>
                <c:formatCode>0</c:formatCode>
                <c:ptCount val="12"/>
                <c:pt idx="0">
                  <c:v>69</c:v>
                </c:pt>
                <c:pt idx="1">
                  <c:v>38</c:v>
                </c:pt>
                <c:pt idx="2">
                  <c:v>31</c:v>
                </c:pt>
                <c:pt idx="3">
                  <c:v>56</c:v>
                </c:pt>
                <c:pt idx="4">
                  <c:v>54</c:v>
                </c:pt>
                <c:pt idx="5">
                  <c:v>70</c:v>
                </c:pt>
                <c:pt idx="6">
                  <c:v>49</c:v>
                </c:pt>
                <c:pt idx="7">
                  <c:v>53</c:v>
                </c:pt>
                <c:pt idx="8">
                  <c:v>71</c:v>
                </c:pt>
                <c:pt idx="9">
                  <c:v>49</c:v>
                </c:pt>
                <c:pt idx="10">
                  <c:v>59</c:v>
                </c:pt>
                <c:pt idx="11">
                  <c:v>54</c:v>
                </c:pt>
              </c:numCache>
            </c:numRef>
          </c:val>
          <c:extLst>
            <c:ext xmlns:c16="http://schemas.microsoft.com/office/drawing/2014/chart" uri="{C3380CC4-5D6E-409C-BE32-E72D297353CC}">
              <c16:uniqueId val="{00000026-1D0C-4096-91F0-661764576594}"/>
            </c:ext>
          </c:extLst>
        </c:ser>
        <c:ser>
          <c:idx val="3"/>
          <c:order val="3"/>
          <c:tx>
            <c:strRef>
              <c:f>Sheet1!$E$1</c:f>
              <c:strCache>
                <c:ptCount val="1"/>
                <c:pt idx="0">
                  <c:v>Vet ikke</c:v>
                </c:pt>
              </c:strCache>
            </c:strRef>
          </c:tx>
          <c:spPr>
            <a:solidFill>
              <a:srgbClr val="D8D8D8"/>
            </a:solidFill>
          </c:spPr>
          <c:invertIfNegative val="0"/>
          <c:dLbls>
            <c:dLbl>
              <c:idx val="0"/>
              <c:tx>
                <c:rich>
                  <a:bodyPr/>
                  <a:lstStyle/>
                  <a:p>
                    <a:pPr>
                      <a:defRPr/>
                    </a:pPr>
                    <a:fld id="{DC170BD2-1A03-47A4-908E-E9CCDCC1D6E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1D0C-4096-91F0-661764576594}"/>
                </c:ext>
              </c:extLst>
            </c:dLbl>
            <c:dLbl>
              <c:idx val="1"/>
              <c:tx>
                <c:rich>
                  <a:bodyPr/>
                  <a:lstStyle/>
                  <a:p>
                    <a:pPr>
                      <a:defRPr/>
                    </a:pPr>
                    <a:fld id="{D329D598-2EFE-41D4-9DDD-48C979F8918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1D0C-4096-91F0-661764576594}"/>
                </c:ext>
              </c:extLst>
            </c:dLbl>
            <c:dLbl>
              <c:idx val="2"/>
              <c:tx>
                <c:rich>
                  <a:bodyPr/>
                  <a:lstStyle/>
                  <a:p>
                    <a:pPr>
                      <a:defRPr/>
                    </a:pPr>
                    <a:fld id="{8977BEFF-7B9F-43B0-914A-C631DDCC9E4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1D0C-4096-91F0-661764576594}"/>
                </c:ext>
              </c:extLst>
            </c:dLbl>
            <c:dLbl>
              <c:idx val="3"/>
              <c:tx>
                <c:rich>
                  <a:bodyPr/>
                  <a:lstStyle/>
                  <a:p>
                    <a:pPr>
                      <a:defRPr/>
                    </a:pPr>
                    <a:fld id="{575F3C28-1DAF-4305-A29E-F19A434C839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1D0C-4096-91F0-661764576594}"/>
                </c:ext>
              </c:extLst>
            </c:dLbl>
            <c:dLbl>
              <c:idx val="4"/>
              <c:tx>
                <c:rich>
                  <a:bodyPr/>
                  <a:lstStyle/>
                  <a:p>
                    <a:pPr>
                      <a:defRPr/>
                    </a:pPr>
                    <a:fld id="{CCE36F82-7E28-4A5A-8BF4-3B8BE55F820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1D0C-4096-91F0-661764576594}"/>
                </c:ext>
              </c:extLst>
            </c:dLbl>
            <c:dLbl>
              <c:idx val="5"/>
              <c:tx>
                <c:rich>
                  <a:bodyPr/>
                  <a:lstStyle/>
                  <a:p>
                    <a:pPr>
                      <a:defRPr/>
                    </a:pPr>
                    <a:fld id="{45955D9F-0121-4327-99D2-00A17BB31EB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C-1D0C-4096-91F0-661764576594}"/>
                </c:ext>
              </c:extLst>
            </c:dLbl>
            <c:dLbl>
              <c:idx val="6"/>
              <c:tx>
                <c:rich>
                  <a:bodyPr/>
                  <a:lstStyle/>
                  <a:p>
                    <a:pPr>
                      <a:defRPr/>
                    </a:pPr>
                    <a:fld id="{4C7D14BD-2EEA-43FC-978F-736F7346952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D-1D0C-4096-91F0-661764576594}"/>
                </c:ext>
              </c:extLst>
            </c:dLbl>
            <c:dLbl>
              <c:idx val="7"/>
              <c:tx>
                <c:rich>
                  <a:bodyPr/>
                  <a:lstStyle/>
                  <a:p>
                    <a:pPr>
                      <a:defRPr/>
                    </a:pPr>
                    <a:fld id="{8616E824-E504-4A26-B336-E0BAD0659F9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E-1D0C-4096-91F0-661764576594}"/>
                </c:ext>
              </c:extLst>
            </c:dLbl>
            <c:dLbl>
              <c:idx val="8"/>
              <c:tx>
                <c:rich>
                  <a:bodyPr/>
                  <a:lstStyle/>
                  <a:p>
                    <a:pPr>
                      <a:defRPr/>
                    </a:pPr>
                    <a:fld id="{C39F9218-697E-4FC7-BD87-59DE512DDA8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F-1D0C-4096-91F0-661764576594}"/>
                </c:ext>
              </c:extLst>
            </c:dLbl>
            <c:dLbl>
              <c:idx val="9"/>
              <c:tx>
                <c:rich>
                  <a:bodyPr/>
                  <a:lstStyle/>
                  <a:p>
                    <a:pPr>
                      <a:defRPr/>
                    </a:pPr>
                    <a:fld id="{BB7E492C-FD16-4BBB-A5C7-285C5C8714C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1D0C-4096-91F0-661764576594}"/>
                </c:ext>
              </c:extLst>
            </c:dLbl>
            <c:dLbl>
              <c:idx val="10"/>
              <c:tx>
                <c:rich>
                  <a:bodyPr/>
                  <a:lstStyle/>
                  <a:p>
                    <a:pPr>
                      <a:defRPr/>
                    </a:pPr>
                    <a:fld id="{4C48E5DF-D071-4DE6-869E-82CE1DEC761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1-1D0C-4096-91F0-661764576594}"/>
                </c:ext>
              </c:extLst>
            </c:dLbl>
            <c:dLbl>
              <c:idx val="11"/>
              <c:tx>
                <c:rich>
                  <a:bodyPr/>
                  <a:lstStyle/>
                  <a:p>
                    <a:pPr>
                      <a:defRPr/>
                    </a:pPr>
                    <a:fld id="{241EF6BA-075F-44AB-A510-AE8726667F6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2-1D0C-4096-91F0-6617645765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Sheet1!$E$2:$E$13</c:f>
              <c:numCache>
                <c:formatCode>0</c:formatCode>
                <c:ptCount val="12"/>
                <c:pt idx="0">
                  <c:v>9</c:v>
                </c:pt>
                <c:pt idx="1">
                  <c:v>31</c:v>
                </c:pt>
                <c:pt idx="2">
                  <c:v>38</c:v>
                </c:pt>
                <c:pt idx="3">
                  <c:v>16</c:v>
                </c:pt>
                <c:pt idx="4">
                  <c:v>23</c:v>
                </c:pt>
                <c:pt idx="5">
                  <c:v>12</c:v>
                </c:pt>
                <c:pt idx="6">
                  <c:v>26</c:v>
                </c:pt>
                <c:pt idx="7">
                  <c:v>14</c:v>
                </c:pt>
                <c:pt idx="8">
                  <c:v>9</c:v>
                </c:pt>
                <c:pt idx="9">
                  <c:v>19</c:v>
                </c:pt>
                <c:pt idx="10">
                  <c:v>19</c:v>
                </c:pt>
                <c:pt idx="11">
                  <c:v>19</c:v>
                </c:pt>
              </c:numCache>
            </c:numRef>
          </c:val>
          <c:extLst>
            <c:ext xmlns:c16="http://schemas.microsoft.com/office/drawing/2014/chart" uri="{C3380CC4-5D6E-409C-BE32-E72D297353CC}">
              <c16:uniqueId val="{00000033-1D0C-4096-91F0-661764576594}"/>
            </c:ext>
          </c:extLst>
        </c:ser>
        <c:dLbls>
          <c:showLegendKey val="0"/>
          <c:showVal val="0"/>
          <c:showCatName val="0"/>
          <c:showSerName val="0"/>
          <c:showPercent val="0"/>
          <c:showBubbleSize val="0"/>
        </c:dLbls>
        <c:gapWidth val="200"/>
        <c:overlap val="100"/>
        <c:axId val="968645695"/>
        <c:axId val="536861065"/>
      </c:barChart>
      <c:catAx>
        <c:axId val="968645695"/>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536861065"/>
        <c:crosses val="autoZero"/>
        <c:auto val="0"/>
        <c:lblAlgn val="ctr"/>
        <c:lblOffset val="100"/>
        <c:noMultiLvlLbl val="0"/>
      </c:catAx>
      <c:valAx>
        <c:axId val="536861065"/>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968645695"/>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Hvorfor mener du at din bedrift ikke klarer å oppfylle opprinnelsesreglene for alle eksportvarene? Flere svar mulig (n=28)</c:v>
                </c:pt>
              </c:strCache>
            </c:strRef>
          </c:tx>
          <c:spPr>
            <a:solidFill>
              <a:srgbClr val="B4D6B2"/>
            </a:solidFill>
          </c:spPr>
          <c:invertIfNegative val="0"/>
          <c:dLbls>
            <c:dLbl>
              <c:idx val="0"/>
              <c:tx>
                <c:rich>
                  <a:bodyPr/>
                  <a:lstStyle/>
                  <a:p>
                    <a:pPr>
                      <a:defRPr/>
                    </a:pPr>
                    <a:fld id="{829CC6CF-FDE4-43E4-9467-330B3948295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CC1-4660-8F9D-A06EFFCDDF76}"/>
                </c:ext>
              </c:extLst>
            </c:dLbl>
            <c:dLbl>
              <c:idx val="1"/>
              <c:tx>
                <c:rich>
                  <a:bodyPr/>
                  <a:lstStyle/>
                  <a:p>
                    <a:pPr>
                      <a:defRPr/>
                    </a:pPr>
                    <a:fld id="{EFECF19D-9F74-4BBE-8A4A-C3CD612F1CD8}"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C1-4660-8F9D-A06EFFCDDF76}"/>
                </c:ext>
              </c:extLst>
            </c:dLbl>
            <c:dLbl>
              <c:idx val="2"/>
              <c:tx>
                <c:rich>
                  <a:bodyPr/>
                  <a:lstStyle/>
                  <a:p>
                    <a:pPr>
                      <a:defRPr/>
                    </a:pPr>
                    <a:fld id="{59A75AE5-B957-432B-ADEE-6ED892239BE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CC1-4660-8F9D-A06EFFCDDF76}"/>
                </c:ext>
              </c:extLst>
            </c:dLbl>
            <c:dLbl>
              <c:idx val="3"/>
              <c:tx>
                <c:rich>
                  <a:bodyPr/>
                  <a:lstStyle/>
                  <a:p>
                    <a:pPr>
                      <a:defRPr/>
                    </a:pPr>
                    <a:fld id="{FE07DED3-A43F-425F-B046-4A3A69DE6C4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CC1-4660-8F9D-A06EFFCDDF76}"/>
                </c:ext>
              </c:extLst>
            </c:dLbl>
            <c:dLbl>
              <c:idx val="4"/>
              <c:tx>
                <c:rich>
                  <a:bodyPr/>
                  <a:lstStyle/>
                  <a:p>
                    <a:pPr>
                      <a:defRPr/>
                    </a:pPr>
                    <a:fld id="{3EC94822-3063-4DB1-B6C1-77FD72C829EE}"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CC1-4660-8F9D-A06EFFCDDF76}"/>
                </c:ext>
              </c:extLst>
            </c:dLbl>
            <c:dLbl>
              <c:idx val="5"/>
              <c:tx>
                <c:rich>
                  <a:bodyPr/>
                  <a:lstStyle/>
                  <a:p>
                    <a:pPr>
                      <a:defRPr/>
                    </a:pPr>
                    <a:fld id="{13C48A46-170D-4C43-B768-80B2D1F6B5E1}"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CC1-4660-8F9D-A06EFFCDDF76}"/>
                </c:ext>
              </c:extLst>
            </c:dLbl>
            <c:dLbl>
              <c:idx val="6"/>
              <c:tx>
                <c:rich>
                  <a:bodyPr/>
                  <a:lstStyle/>
                  <a:p>
                    <a:pPr>
                      <a:defRPr/>
                    </a:pPr>
                    <a:fld id="{E66DFA5B-9378-49AF-A882-1217B98CBD9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CC1-4660-8F9D-A06EFFCDDF76}"/>
                </c:ext>
              </c:extLst>
            </c:dLbl>
            <c:dLbl>
              <c:idx val="7"/>
              <c:tx>
                <c:rich>
                  <a:bodyPr/>
                  <a:lstStyle/>
                  <a:p>
                    <a:pPr>
                      <a:defRPr/>
                    </a:pPr>
                    <a:fld id="{58900E74-42C8-408D-8696-E7992A95FA89}"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CC1-4660-8F9D-A06EFFCDDF7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Annet, beskriv</c:v>
                </c:pt>
                <c:pt idx="1">
                  <c:v>For mye byråkrati</c:v>
                </c:pt>
                <c:pt idx="2">
                  <c:v>For strenge regler om transport, transitt og tollager</c:v>
                </c:pt>
                <c:pt idx="3">
                  <c:v>For dyre innsatsmaterialer</c:v>
                </c:pt>
                <c:pt idx="4">
                  <c:v>For strenge listeregler</c:v>
                </c:pt>
                <c:pt idx="5">
                  <c:v>For strenge dokumentasjonskrav</c:v>
                </c:pt>
                <c:pt idx="6">
                  <c:v>Har ikke tid eller ressurser til å sette oss inn i dette</c:v>
                </c:pt>
                <c:pt idx="7">
                  <c:v>For mange innsatsmaterialer fra land utenfor frihandelsavtalene</c:v>
                </c:pt>
              </c:strCache>
            </c:strRef>
          </c:cat>
          <c:val>
            <c:numRef>
              <c:f>Sheet1!$B$2:$B$9</c:f>
              <c:numCache>
                <c:formatCode>0</c:formatCode>
                <c:ptCount val="8"/>
                <c:pt idx="0">
                  <c:v>11</c:v>
                </c:pt>
                <c:pt idx="1">
                  <c:v>11</c:v>
                </c:pt>
                <c:pt idx="2">
                  <c:v>11</c:v>
                </c:pt>
                <c:pt idx="3">
                  <c:v>18</c:v>
                </c:pt>
                <c:pt idx="4">
                  <c:v>18</c:v>
                </c:pt>
                <c:pt idx="5">
                  <c:v>25</c:v>
                </c:pt>
                <c:pt idx="6">
                  <c:v>29</c:v>
                </c:pt>
                <c:pt idx="7">
                  <c:v>43</c:v>
                </c:pt>
              </c:numCache>
            </c:numRef>
          </c:val>
          <c:extLst>
            <c:ext xmlns:c16="http://schemas.microsoft.com/office/drawing/2014/chart" uri="{C3380CC4-5D6E-409C-BE32-E72D297353CC}">
              <c16:uniqueId val="{00000008-4CC1-4660-8F9D-A06EFFCDDF76}"/>
            </c:ext>
          </c:extLst>
        </c:ser>
        <c:dLbls>
          <c:showLegendKey val="0"/>
          <c:showVal val="0"/>
          <c:showCatName val="0"/>
          <c:showSerName val="0"/>
          <c:showPercent val="0"/>
          <c:showBubbleSize val="0"/>
        </c:dLbls>
        <c:gapWidth val="200"/>
        <c:overlap val="-83"/>
        <c:axId val="793039397"/>
        <c:axId val="409873783"/>
      </c:barChart>
      <c:catAx>
        <c:axId val="793039397"/>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409873783"/>
        <c:crosses val="autoZero"/>
        <c:auto val="0"/>
        <c:lblAlgn val="ctr"/>
        <c:lblOffset val="100"/>
        <c:noMultiLvlLbl val="0"/>
      </c:catAx>
      <c:valAx>
        <c:axId val="409873783"/>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793039397"/>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Svært/delvis enig</c:v>
                </c:pt>
              </c:strCache>
            </c:strRef>
          </c:tx>
          <c:spPr>
            <a:solidFill>
              <a:srgbClr val="B4D6B2"/>
            </a:solidFill>
          </c:spPr>
          <c:invertIfNegative val="0"/>
          <c:dLbls>
            <c:dLbl>
              <c:idx val="0"/>
              <c:tx>
                <c:rich>
                  <a:bodyPr/>
                  <a:lstStyle/>
                  <a:p>
                    <a:pPr>
                      <a:defRPr/>
                    </a:pPr>
                    <a:fld id="{13F46BD4-80BE-49D0-9BAE-7D1DC52422C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E5-4440-A602-BDCBDFB38B9F}"/>
                </c:ext>
              </c:extLst>
            </c:dLbl>
            <c:dLbl>
              <c:idx val="1"/>
              <c:tx>
                <c:rich>
                  <a:bodyPr/>
                  <a:lstStyle/>
                  <a:p>
                    <a:pPr>
                      <a:defRPr/>
                    </a:pPr>
                    <a:fld id="{2C0E0F5C-5291-47C0-9DB3-727AB36A363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E5-4440-A602-BDCBDFB38B9F}"/>
                </c:ext>
              </c:extLst>
            </c:dLbl>
            <c:dLbl>
              <c:idx val="2"/>
              <c:tx>
                <c:rich>
                  <a:bodyPr/>
                  <a:lstStyle/>
                  <a:p>
                    <a:pPr>
                      <a:defRPr/>
                    </a:pPr>
                    <a:fld id="{363DB85B-0578-4557-ADBD-FDFDD84A8EB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E5-4440-A602-BDCBDFB38B9F}"/>
                </c:ext>
              </c:extLst>
            </c:dLbl>
            <c:dLbl>
              <c:idx val="3"/>
              <c:tx>
                <c:rich>
                  <a:bodyPr/>
                  <a:lstStyle/>
                  <a:p>
                    <a:pPr>
                      <a:defRPr/>
                    </a:pPr>
                    <a:fld id="{8DFDBDEC-6F74-411A-82C8-6475C8E2F52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E5-4440-A602-BDCBDFB38B9F}"/>
                </c:ext>
              </c:extLst>
            </c:dLbl>
            <c:dLbl>
              <c:idx val="4"/>
              <c:tx>
                <c:rich>
                  <a:bodyPr/>
                  <a:lstStyle/>
                  <a:p>
                    <a:pPr>
                      <a:defRPr/>
                    </a:pPr>
                    <a:fld id="{C363E4BC-F1D6-47B5-A1F9-BC58A1A89F0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8E5-4440-A602-BDCBDFB38B9F}"/>
                </c:ext>
              </c:extLst>
            </c:dLbl>
            <c:dLbl>
              <c:idx val="5"/>
              <c:tx>
                <c:rich>
                  <a:bodyPr/>
                  <a:lstStyle/>
                  <a:p>
                    <a:pPr>
                      <a:defRPr/>
                    </a:pPr>
                    <a:fld id="{9A53E129-0528-4777-8406-1CA58473788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8E5-4440-A602-BDCBDFB38B9F}"/>
                </c:ext>
              </c:extLst>
            </c:dLbl>
            <c:dLbl>
              <c:idx val="6"/>
              <c:tx>
                <c:rich>
                  <a:bodyPr/>
                  <a:lstStyle/>
                  <a:p>
                    <a:pPr>
                      <a:defRPr/>
                    </a:pPr>
                    <a:fld id="{8B3DE220-B85F-498D-80A1-96DF17BF823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8E5-4440-A602-BDCBDFB38B9F}"/>
                </c:ext>
              </c:extLst>
            </c:dLbl>
            <c:dLbl>
              <c:idx val="7"/>
              <c:tx>
                <c:rich>
                  <a:bodyPr/>
                  <a:lstStyle/>
                  <a:p>
                    <a:pPr>
                      <a:defRPr/>
                    </a:pPr>
                    <a:fld id="{7CDA77BC-F9D3-4BAF-A6DE-AA0DF370062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8E5-4440-A602-BDCBDFB38B9F}"/>
                </c:ext>
              </c:extLst>
            </c:dLbl>
            <c:dLbl>
              <c:idx val="8"/>
              <c:tx>
                <c:rich>
                  <a:bodyPr/>
                  <a:lstStyle/>
                  <a:p>
                    <a:pPr>
                      <a:defRPr/>
                    </a:pPr>
                    <a:fld id="{1F1DBC6B-A65D-4206-9781-7CFCAC2C32F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8E5-4440-A602-BDCBDFB38B9F}"/>
                </c:ext>
              </c:extLst>
            </c:dLbl>
            <c:dLbl>
              <c:idx val="9"/>
              <c:tx>
                <c:rich>
                  <a:bodyPr/>
                  <a:lstStyle/>
                  <a:p>
                    <a:pPr>
                      <a:defRPr/>
                    </a:pPr>
                    <a:fld id="{06487788-CFDE-418E-BBCE-A7DBE0DA99A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8E5-4440-A602-BDCBDFB38B9F}"/>
                </c:ext>
              </c:extLst>
            </c:dLbl>
            <c:dLbl>
              <c:idx val="10"/>
              <c:tx>
                <c:rich>
                  <a:bodyPr/>
                  <a:lstStyle/>
                  <a:p>
                    <a:pPr>
                      <a:defRPr/>
                    </a:pPr>
                    <a:fld id="{708E0A7A-90E8-4482-A5CF-DBCACCEB6C1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8E5-4440-A602-BDCBDFB38B9F}"/>
                </c:ext>
              </c:extLst>
            </c:dLbl>
            <c:dLbl>
              <c:idx val="11"/>
              <c:tx>
                <c:rich>
                  <a:bodyPr/>
                  <a:lstStyle/>
                  <a:p>
                    <a:pPr>
                      <a:defRPr/>
                    </a:pPr>
                    <a:fld id="{3133B2DA-5257-447C-9DAE-3EF0E3CC274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8E5-4440-A602-BDCBDFB38B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Sheet1!$B$2:$B$13</c:f>
              <c:numCache>
                <c:formatCode>0</c:formatCode>
                <c:ptCount val="12"/>
                <c:pt idx="0">
                  <c:v>68</c:v>
                </c:pt>
                <c:pt idx="1">
                  <c:v>32</c:v>
                </c:pt>
                <c:pt idx="2">
                  <c:v>33</c:v>
                </c:pt>
                <c:pt idx="3">
                  <c:v>55</c:v>
                </c:pt>
                <c:pt idx="4">
                  <c:v>46</c:v>
                </c:pt>
                <c:pt idx="5">
                  <c:v>58</c:v>
                </c:pt>
                <c:pt idx="6">
                  <c:v>51</c:v>
                </c:pt>
                <c:pt idx="7">
                  <c:v>45</c:v>
                </c:pt>
                <c:pt idx="8">
                  <c:v>64</c:v>
                </c:pt>
                <c:pt idx="9">
                  <c:v>45</c:v>
                </c:pt>
                <c:pt idx="10">
                  <c:v>56</c:v>
                </c:pt>
                <c:pt idx="11">
                  <c:v>51</c:v>
                </c:pt>
              </c:numCache>
            </c:numRef>
          </c:val>
          <c:extLst>
            <c:ext xmlns:c16="http://schemas.microsoft.com/office/drawing/2014/chart" uri="{C3380CC4-5D6E-409C-BE32-E72D297353CC}">
              <c16:uniqueId val="{0000000C-08E5-4440-A602-BDCBDFB38B9F}"/>
            </c:ext>
          </c:extLst>
        </c:ser>
        <c:ser>
          <c:idx val="1"/>
          <c:order val="1"/>
          <c:tx>
            <c:strRef>
              <c:f>Sheet1!$C$1</c:f>
              <c:strCache>
                <c:ptCount val="1"/>
                <c:pt idx="0">
                  <c:v>Verken enig eller uenig</c:v>
                </c:pt>
              </c:strCache>
            </c:strRef>
          </c:tx>
          <c:spPr>
            <a:solidFill>
              <a:srgbClr val="FEE197"/>
            </a:solidFill>
          </c:spPr>
          <c:invertIfNegative val="0"/>
          <c:dLbls>
            <c:dLbl>
              <c:idx val="0"/>
              <c:tx>
                <c:rich>
                  <a:bodyPr/>
                  <a:lstStyle/>
                  <a:p>
                    <a:pPr>
                      <a:defRPr/>
                    </a:pPr>
                    <a:fld id="{5975B350-0631-4B9D-9E88-46DC462282D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8E5-4440-A602-BDCBDFB38B9F}"/>
                </c:ext>
              </c:extLst>
            </c:dLbl>
            <c:dLbl>
              <c:idx val="1"/>
              <c:tx>
                <c:rich>
                  <a:bodyPr/>
                  <a:lstStyle/>
                  <a:p>
                    <a:pPr>
                      <a:defRPr/>
                    </a:pPr>
                    <a:fld id="{FB5C974F-21C6-4B17-8628-41810422655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08E5-4440-A602-BDCBDFB38B9F}"/>
                </c:ext>
              </c:extLst>
            </c:dLbl>
            <c:dLbl>
              <c:idx val="2"/>
              <c:tx>
                <c:rich>
                  <a:bodyPr/>
                  <a:lstStyle/>
                  <a:p>
                    <a:pPr>
                      <a:defRPr/>
                    </a:pPr>
                    <a:fld id="{6052E631-023E-43F1-9471-53FFA595AF0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08E5-4440-A602-BDCBDFB38B9F}"/>
                </c:ext>
              </c:extLst>
            </c:dLbl>
            <c:dLbl>
              <c:idx val="3"/>
              <c:tx>
                <c:rich>
                  <a:bodyPr/>
                  <a:lstStyle/>
                  <a:p>
                    <a:pPr>
                      <a:defRPr/>
                    </a:pPr>
                    <a:fld id="{A8BAD92D-8E0D-4494-A87D-9DF7EC2C912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08E5-4440-A602-BDCBDFB38B9F}"/>
                </c:ext>
              </c:extLst>
            </c:dLbl>
            <c:dLbl>
              <c:idx val="4"/>
              <c:tx>
                <c:rich>
                  <a:bodyPr/>
                  <a:lstStyle/>
                  <a:p>
                    <a:pPr>
                      <a:defRPr/>
                    </a:pPr>
                    <a:fld id="{D2226732-7546-4BA9-95C9-26FAE2D819C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08E5-4440-A602-BDCBDFB38B9F}"/>
                </c:ext>
              </c:extLst>
            </c:dLbl>
            <c:dLbl>
              <c:idx val="5"/>
              <c:tx>
                <c:rich>
                  <a:bodyPr/>
                  <a:lstStyle/>
                  <a:p>
                    <a:pPr>
                      <a:defRPr/>
                    </a:pPr>
                    <a:fld id="{974259E5-78F0-4056-8C8B-C0F9CD7FF5F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08E5-4440-A602-BDCBDFB38B9F}"/>
                </c:ext>
              </c:extLst>
            </c:dLbl>
            <c:dLbl>
              <c:idx val="6"/>
              <c:tx>
                <c:rich>
                  <a:bodyPr/>
                  <a:lstStyle/>
                  <a:p>
                    <a:pPr>
                      <a:defRPr/>
                    </a:pPr>
                    <a:fld id="{AF49ADA3-D4ED-428A-8446-93F02620224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08E5-4440-A602-BDCBDFB38B9F}"/>
                </c:ext>
              </c:extLst>
            </c:dLbl>
            <c:dLbl>
              <c:idx val="7"/>
              <c:tx>
                <c:rich>
                  <a:bodyPr/>
                  <a:lstStyle/>
                  <a:p>
                    <a:pPr>
                      <a:defRPr/>
                    </a:pPr>
                    <a:fld id="{DDC8F855-251D-40D5-B8A9-FECC8C6C9A5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08E5-4440-A602-BDCBDFB38B9F}"/>
                </c:ext>
              </c:extLst>
            </c:dLbl>
            <c:dLbl>
              <c:idx val="8"/>
              <c:tx>
                <c:rich>
                  <a:bodyPr/>
                  <a:lstStyle/>
                  <a:p>
                    <a:pPr>
                      <a:defRPr/>
                    </a:pPr>
                    <a:fld id="{1F1DBD3E-EE6C-4A29-B898-2F384408DD9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08E5-4440-A602-BDCBDFB38B9F}"/>
                </c:ext>
              </c:extLst>
            </c:dLbl>
            <c:dLbl>
              <c:idx val="9"/>
              <c:tx>
                <c:rich>
                  <a:bodyPr/>
                  <a:lstStyle/>
                  <a:p>
                    <a:pPr>
                      <a:defRPr/>
                    </a:pPr>
                    <a:fld id="{71E37E82-6843-4E53-9631-BFC79A98F91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08E5-4440-A602-BDCBDFB38B9F}"/>
                </c:ext>
              </c:extLst>
            </c:dLbl>
            <c:dLbl>
              <c:idx val="10"/>
              <c:tx>
                <c:rich>
                  <a:bodyPr/>
                  <a:lstStyle/>
                  <a:p>
                    <a:pPr>
                      <a:defRPr/>
                    </a:pPr>
                    <a:fld id="{137C72C5-6038-4965-82D2-EB5FA888987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08E5-4440-A602-BDCBDFB38B9F}"/>
                </c:ext>
              </c:extLst>
            </c:dLbl>
            <c:dLbl>
              <c:idx val="11"/>
              <c:tx>
                <c:rich>
                  <a:bodyPr/>
                  <a:lstStyle/>
                  <a:p>
                    <a:pPr>
                      <a:defRPr/>
                    </a:pPr>
                    <a:fld id="{0E8A6DB6-A2E2-4990-A602-08AD6D3F786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08E5-4440-A602-BDCBDFB38B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Sheet1!$C$2:$C$13</c:f>
              <c:numCache>
                <c:formatCode>0</c:formatCode>
                <c:ptCount val="12"/>
                <c:pt idx="0">
                  <c:v>7</c:v>
                </c:pt>
                <c:pt idx="1">
                  <c:v>25</c:v>
                </c:pt>
                <c:pt idx="2">
                  <c:v>21</c:v>
                </c:pt>
                <c:pt idx="3">
                  <c:v>14</c:v>
                </c:pt>
                <c:pt idx="4">
                  <c:v>23</c:v>
                </c:pt>
                <c:pt idx="5">
                  <c:v>8</c:v>
                </c:pt>
                <c:pt idx="6">
                  <c:v>19</c:v>
                </c:pt>
                <c:pt idx="7">
                  <c:v>15</c:v>
                </c:pt>
                <c:pt idx="8">
                  <c:v>4</c:v>
                </c:pt>
                <c:pt idx="9">
                  <c:v>13</c:v>
                </c:pt>
                <c:pt idx="10">
                  <c:v>16</c:v>
                </c:pt>
                <c:pt idx="11">
                  <c:v>15</c:v>
                </c:pt>
              </c:numCache>
            </c:numRef>
          </c:val>
          <c:extLst>
            <c:ext xmlns:c16="http://schemas.microsoft.com/office/drawing/2014/chart" uri="{C3380CC4-5D6E-409C-BE32-E72D297353CC}">
              <c16:uniqueId val="{00000019-08E5-4440-A602-BDCBDFB38B9F}"/>
            </c:ext>
          </c:extLst>
        </c:ser>
        <c:ser>
          <c:idx val="2"/>
          <c:order val="2"/>
          <c:tx>
            <c:strRef>
              <c:f>Sheet1!$D$1</c:f>
              <c:strCache>
                <c:ptCount val="1"/>
                <c:pt idx="0">
                  <c:v>Svært/delvis uenig</c:v>
                </c:pt>
              </c:strCache>
            </c:strRef>
          </c:tx>
          <c:spPr>
            <a:solidFill>
              <a:srgbClr val="FFD7F0"/>
            </a:solidFill>
          </c:spPr>
          <c:invertIfNegative val="0"/>
          <c:dLbls>
            <c:dLbl>
              <c:idx val="0"/>
              <c:tx>
                <c:rich>
                  <a:bodyPr/>
                  <a:lstStyle/>
                  <a:p>
                    <a:pPr>
                      <a:defRPr/>
                    </a:pPr>
                    <a:fld id="{FB44A6BA-0CDE-42D9-8E53-B166D9636D3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08E5-4440-A602-BDCBDFB38B9F}"/>
                </c:ext>
              </c:extLst>
            </c:dLbl>
            <c:dLbl>
              <c:idx val="1"/>
              <c:tx>
                <c:rich>
                  <a:bodyPr/>
                  <a:lstStyle/>
                  <a:p>
                    <a:pPr>
                      <a:defRPr/>
                    </a:pPr>
                    <a:fld id="{606D0984-C55E-4663-8783-745135F42E5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08E5-4440-A602-BDCBDFB38B9F}"/>
                </c:ext>
              </c:extLst>
            </c:dLbl>
            <c:dLbl>
              <c:idx val="2"/>
              <c:tx>
                <c:rich>
                  <a:bodyPr/>
                  <a:lstStyle/>
                  <a:p>
                    <a:pPr>
                      <a:defRPr/>
                    </a:pPr>
                    <a:fld id="{FE470810-57DF-47B1-9087-BC5F449368E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08E5-4440-A602-BDCBDFB38B9F}"/>
                </c:ext>
              </c:extLst>
            </c:dLbl>
            <c:dLbl>
              <c:idx val="3"/>
              <c:tx>
                <c:rich>
                  <a:bodyPr/>
                  <a:lstStyle/>
                  <a:p>
                    <a:pPr>
                      <a:defRPr/>
                    </a:pPr>
                    <a:fld id="{C9DBB855-E53A-46C2-921A-C53B63F8CB8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08E5-4440-A602-BDCBDFB38B9F}"/>
                </c:ext>
              </c:extLst>
            </c:dLbl>
            <c:dLbl>
              <c:idx val="4"/>
              <c:tx>
                <c:rich>
                  <a:bodyPr/>
                  <a:lstStyle/>
                  <a:p>
                    <a:pPr>
                      <a:defRPr/>
                    </a:pPr>
                    <a:fld id="{B1BF6452-C59A-4A18-9012-E92BD391F19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08E5-4440-A602-BDCBDFB38B9F}"/>
                </c:ext>
              </c:extLst>
            </c:dLbl>
            <c:dLbl>
              <c:idx val="5"/>
              <c:tx>
                <c:rich>
                  <a:bodyPr/>
                  <a:lstStyle/>
                  <a:p>
                    <a:pPr>
                      <a:defRPr/>
                    </a:pPr>
                    <a:fld id="{ADC2FD17-CF5E-438F-B1DB-A509DCF3B99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08E5-4440-A602-BDCBDFB38B9F}"/>
                </c:ext>
              </c:extLst>
            </c:dLbl>
            <c:dLbl>
              <c:idx val="6"/>
              <c:tx>
                <c:rich>
                  <a:bodyPr/>
                  <a:lstStyle/>
                  <a:p>
                    <a:pPr>
                      <a:defRPr/>
                    </a:pPr>
                    <a:fld id="{88F77412-FC05-4A81-862C-2B6F1148335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08E5-4440-A602-BDCBDFB38B9F}"/>
                </c:ext>
              </c:extLst>
            </c:dLbl>
            <c:dLbl>
              <c:idx val="7"/>
              <c:tx>
                <c:rich>
                  <a:bodyPr/>
                  <a:lstStyle/>
                  <a:p>
                    <a:pPr>
                      <a:defRPr/>
                    </a:pPr>
                    <a:fld id="{3D7EA134-5474-48E7-919C-E6CCCCBCEAD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08E5-4440-A602-BDCBDFB38B9F}"/>
                </c:ext>
              </c:extLst>
            </c:dLbl>
            <c:dLbl>
              <c:idx val="8"/>
              <c:tx>
                <c:rich>
                  <a:bodyPr/>
                  <a:lstStyle/>
                  <a:p>
                    <a:pPr>
                      <a:defRPr/>
                    </a:pPr>
                    <a:fld id="{22D2C02F-94B1-4F33-BE61-84330E78EBE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08E5-4440-A602-BDCBDFB38B9F}"/>
                </c:ext>
              </c:extLst>
            </c:dLbl>
            <c:dLbl>
              <c:idx val="9"/>
              <c:tx>
                <c:rich>
                  <a:bodyPr/>
                  <a:lstStyle/>
                  <a:p>
                    <a:pPr>
                      <a:defRPr/>
                    </a:pPr>
                    <a:fld id="{16290CD7-7B59-47A1-A826-9E90B05DAC9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08E5-4440-A602-BDCBDFB38B9F}"/>
                </c:ext>
              </c:extLst>
            </c:dLbl>
            <c:dLbl>
              <c:idx val="10"/>
              <c:tx>
                <c:rich>
                  <a:bodyPr/>
                  <a:lstStyle/>
                  <a:p>
                    <a:pPr>
                      <a:defRPr/>
                    </a:pPr>
                    <a:fld id="{7BB84B22-B6F3-4871-BB83-27A976272CC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08E5-4440-A602-BDCBDFB38B9F}"/>
                </c:ext>
              </c:extLst>
            </c:dLbl>
            <c:dLbl>
              <c:idx val="11"/>
              <c:tx>
                <c:rich>
                  <a:bodyPr/>
                  <a:lstStyle/>
                  <a:p>
                    <a:pPr>
                      <a:defRPr/>
                    </a:pPr>
                    <a:fld id="{318609FB-F9CE-40A6-949E-6BE55F9B9C7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08E5-4440-A602-BDCBDFB38B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Sheet1!$D$2:$D$13</c:f>
              <c:numCache>
                <c:formatCode>0</c:formatCode>
                <c:ptCount val="12"/>
                <c:pt idx="0">
                  <c:v>16</c:v>
                </c:pt>
                <c:pt idx="1">
                  <c:v>20</c:v>
                </c:pt>
                <c:pt idx="2">
                  <c:v>17</c:v>
                </c:pt>
                <c:pt idx="3">
                  <c:v>17</c:v>
                </c:pt>
                <c:pt idx="4">
                  <c:v>8</c:v>
                </c:pt>
                <c:pt idx="5">
                  <c:v>26</c:v>
                </c:pt>
                <c:pt idx="6">
                  <c:v>14</c:v>
                </c:pt>
                <c:pt idx="7">
                  <c:v>22</c:v>
                </c:pt>
                <c:pt idx="8">
                  <c:v>22</c:v>
                </c:pt>
                <c:pt idx="9">
                  <c:v>20</c:v>
                </c:pt>
                <c:pt idx="10">
                  <c:v>17</c:v>
                </c:pt>
                <c:pt idx="11">
                  <c:v>18</c:v>
                </c:pt>
              </c:numCache>
            </c:numRef>
          </c:val>
          <c:extLst>
            <c:ext xmlns:c16="http://schemas.microsoft.com/office/drawing/2014/chart" uri="{C3380CC4-5D6E-409C-BE32-E72D297353CC}">
              <c16:uniqueId val="{00000026-08E5-4440-A602-BDCBDFB38B9F}"/>
            </c:ext>
          </c:extLst>
        </c:ser>
        <c:ser>
          <c:idx val="3"/>
          <c:order val="3"/>
          <c:tx>
            <c:strRef>
              <c:f>Sheet1!$E$1</c:f>
              <c:strCache>
                <c:ptCount val="1"/>
                <c:pt idx="0">
                  <c:v>Vet ikke</c:v>
                </c:pt>
              </c:strCache>
            </c:strRef>
          </c:tx>
          <c:spPr>
            <a:solidFill>
              <a:srgbClr val="D8D8D8"/>
            </a:solidFill>
          </c:spPr>
          <c:invertIfNegative val="0"/>
          <c:dLbls>
            <c:dLbl>
              <c:idx val="0"/>
              <c:tx>
                <c:rich>
                  <a:bodyPr/>
                  <a:lstStyle/>
                  <a:p>
                    <a:pPr>
                      <a:defRPr/>
                    </a:pPr>
                    <a:fld id="{68669B20-34E4-47E1-9F82-6BBAF9F3F68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08E5-4440-A602-BDCBDFB38B9F}"/>
                </c:ext>
              </c:extLst>
            </c:dLbl>
            <c:dLbl>
              <c:idx val="1"/>
              <c:tx>
                <c:rich>
                  <a:bodyPr/>
                  <a:lstStyle/>
                  <a:p>
                    <a:pPr>
                      <a:defRPr/>
                    </a:pPr>
                    <a:fld id="{DD875D48-7454-41E9-A0B5-6BE6A2DB667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08E5-4440-A602-BDCBDFB38B9F}"/>
                </c:ext>
              </c:extLst>
            </c:dLbl>
            <c:dLbl>
              <c:idx val="2"/>
              <c:tx>
                <c:rich>
                  <a:bodyPr/>
                  <a:lstStyle/>
                  <a:p>
                    <a:pPr>
                      <a:defRPr/>
                    </a:pPr>
                    <a:fld id="{2681AB9A-C717-4AF8-94EB-5CCCBD5097A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08E5-4440-A602-BDCBDFB38B9F}"/>
                </c:ext>
              </c:extLst>
            </c:dLbl>
            <c:dLbl>
              <c:idx val="3"/>
              <c:tx>
                <c:rich>
                  <a:bodyPr/>
                  <a:lstStyle/>
                  <a:p>
                    <a:pPr>
                      <a:defRPr/>
                    </a:pPr>
                    <a:fld id="{EEBA976B-F4F2-4E22-B50A-FB26A7897AA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08E5-4440-A602-BDCBDFB38B9F}"/>
                </c:ext>
              </c:extLst>
            </c:dLbl>
            <c:dLbl>
              <c:idx val="4"/>
              <c:tx>
                <c:rich>
                  <a:bodyPr/>
                  <a:lstStyle/>
                  <a:p>
                    <a:pPr>
                      <a:defRPr/>
                    </a:pPr>
                    <a:fld id="{9257C68C-8FDF-4372-844A-8DEC1284510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08E5-4440-A602-BDCBDFB38B9F}"/>
                </c:ext>
              </c:extLst>
            </c:dLbl>
            <c:dLbl>
              <c:idx val="5"/>
              <c:tx>
                <c:rich>
                  <a:bodyPr/>
                  <a:lstStyle/>
                  <a:p>
                    <a:pPr>
                      <a:defRPr/>
                    </a:pPr>
                    <a:fld id="{7090CBF8-C3F3-4E74-925A-B6219B7BA70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C-08E5-4440-A602-BDCBDFB38B9F}"/>
                </c:ext>
              </c:extLst>
            </c:dLbl>
            <c:dLbl>
              <c:idx val="6"/>
              <c:tx>
                <c:rich>
                  <a:bodyPr/>
                  <a:lstStyle/>
                  <a:p>
                    <a:pPr>
                      <a:defRPr/>
                    </a:pPr>
                    <a:fld id="{D2ABF32E-1E0D-4F45-92B9-7FFA70E1602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D-08E5-4440-A602-BDCBDFB38B9F}"/>
                </c:ext>
              </c:extLst>
            </c:dLbl>
            <c:dLbl>
              <c:idx val="7"/>
              <c:tx>
                <c:rich>
                  <a:bodyPr/>
                  <a:lstStyle/>
                  <a:p>
                    <a:pPr>
                      <a:defRPr/>
                    </a:pPr>
                    <a:fld id="{B534EC13-3190-4FD4-A6B5-616C7582283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E-08E5-4440-A602-BDCBDFB38B9F}"/>
                </c:ext>
              </c:extLst>
            </c:dLbl>
            <c:dLbl>
              <c:idx val="8"/>
              <c:tx>
                <c:rich>
                  <a:bodyPr/>
                  <a:lstStyle/>
                  <a:p>
                    <a:pPr>
                      <a:defRPr/>
                    </a:pPr>
                    <a:fld id="{6A3ED8EA-FCB6-4F4B-9AC4-418BB28F0ED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F-08E5-4440-A602-BDCBDFB38B9F}"/>
                </c:ext>
              </c:extLst>
            </c:dLbl>
            <c:dLbl>
              <c:idx val="9"/>
              <c:tx>
                <c:rich>
                  <a:bodyPr/>
                  <a:lstStyle/>
                  <a:p>
                    <a:pPr>
                      <a:defRPr/>
                    </a:pPr>
                    <a:fld id="{C033DA7D-9D6A-4F94-BA86-FBD23061544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08E5-4440-A602-BDCBDFB38B9F}"/>
                </c:ext>
              </c:extLst>
            </c:dLbl>
            <c:dLbl>
              <c:idx val="10"/>
              <c:tx>
                <c:rich>
                  <a:bodyPr/>
                  <a:lstStyle/>
                  <a:p>
                    <a:pPr>
                      <a:defRPr/>
                    </a:pPr>
                    <a:fld id="{0D31E0D7-73AF-44AA-914A-395851DEF3B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1-08E5-4440-A602-BDCBDFB38B9F}"/>
                </c:ext>
              </c:extLst>
            </c:dLbl>
            <c:dLbl>
              <c:idx val="11"/>
              <c:tx>
                <c:rich>
                  <a:bodyPr/>
                  <a:lstStyle/>
                  <a:p>
                    <a:pPr>
                      <a:defRPr/>
                    </a:pPr>
                    <a:fld id="{9C377F35-2DE1-400E-A3E2-BCBEE19AFAA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2-08E5-4440-A602-BDCBDFB38B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Sheet1!$E$2:$E$13</c:f>
              <c:numCache>
                <c:formatCode>0</c:formatCode>
                <c:ptCount val="12"/>
                <c:pt idx="0">
                  <c:v>9</c:v>
                </c:pt>
                <c:pt idx="1">
                  <c:v>23</c:v>
                </c:pt>
                <c:pt idx="2">
                  <c:v>29</c:v>
                </c:pt>
                <c:pt idx="3">
                  <c:v>14</c:v>
                </c:pt>
                <c:pt idx="4">
                  <c:v>23</c:v>
                </c:pt>
                <c:pt idx="5">
                  <c:v>8</c:v>
                </c:pt>
                <c:pt idx="6">
                  <c:v>16</c:v>
                </c:pt>
                <c:pt idx="7">
                  <c:v>18</c:v>
                </c:pt>
                <c:pt idx="8">
                  <c:v>9</c:v>
                </c:pt>
                <c:pt idx="9">
                  <c:v>22</c:v>
                </c:pt>
                <c:pt idx="10">
                  <c:v>10</c:v>
                </c:pt>
                <c:pt idx="11">
                  <c:v>15</c:v>
                </c:pt>
              </c:numCache>
            </c:numRef>
          </c:val>
          <c:extLst>
            <c:ext xmlns:c16="http://schemas.microsoft.com/office/drawing/2014/chart" uri="{C3380CC4-5D6E-409C-BE32-E72D297353CC}">
              <c16:uniqueId val="{00000033-08E5-4440-A602-BDCBDFB38B9F}"/>
            </c:ext>
          </c:extLst>
        </c:ser>
        <c:dLbls>
          <c:showLegendKey val="0"/>
          <c:showVal val="0"/>
          <c:showCatName val="0"/>
          <c:showSerName val="0"/>
          <c:showPercent val="0"/>
          <c:showBubbleSize val="0"/>
        </c:dLbls>
        <c:gapWidth val="200"/>
        <c:overlap val="100"/>
        <c:axId val="35255371"/>
        <c:axId val="764398585"/>
      </c:barChart>
      <c:catAx>
        <c:axId val="35255371"/>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764398585"/>
        <c:crosses val="autoZero"/>
        <c:auto val="0"/>
        <c:lblAlgn val="ctr"/>
        <c:lblOffset val="100"/>
        <c:noMultiLvlLbl val="0"/>
      </c:catAx>
      <c:valAx>
        <c:axId val="764398585"/>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35255371"/>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Hvilken annen opprinnelsesdokumentasjon bruker din bedrift? Flere svar mulig (n=43)</c:v>
                </c:pt>
              </c:strCache>
            </c:strRef>
          </c:tx>
          <c:spPr>
            <a:solidFill>
              <a:srgbClr val="B4D6B2"/>
            </a:solidFill>
          </c:spPr>
          <c:invertIfNegative val="0"/>
          <c:dLbls>
            <c:dLbl>
              <c:idx val="0"/>
              <c:tx>
                <c:rich>
                  <a:bodyPr/>
                  <a:lstStyle/>
                  <a:p>
                    <a:pPr>
                      <a:defRPr/>
                    </a:pPr>
                    <a:fld id="{AAAD7355-372F-4EAF-A46B-00F2D69AF89D}"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6F8-416D-9BA3-63CDB185195E}"/>
                </c:ext>
              </c:extLst>
            </c:dLbl>
            <c:dLbl>
              <c:idx val="1"/>
              <c:tx>
                <c:rich>
                  <a:bodyPr/>
                  <a:lstStyle/>
                  <a:p>
                    <a:pPr>
                      <a:defRPr/>
                    </a:pPr>
                    <a:fld id="{94EA955E-BE11-40E5-B125-BC55227D996E}"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F8-416D-9BA3-63CDB185195E}"/>
                </c:ext>
              </c:extLst>
            </c:dLbl>
            <c:dLbl>
              <c:idx val="2"/>
              <c:tx>
                <c:rich>
                  <a:bodyPr/>
                  <a:lstStyle/>
                  <a:p>
                    <a:pPr>
                      <a:defRPr/>
                    </a:pPr>
                    <a:fld id="{C9BB7DF0-34DB-45C6-964A-AB0A46F5C495}"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6F8-416D-9BA3-63CDB185195E}"/>
                </c:ext>
              </c:extLst>
            </c:dLbl>
            <c:dLbl>
              <c:idx val="3"/>
              <c:tx>
                <c:rich>
                  <a:bodyPr/>
                  <a:lstStyle/>
                  <a:p>
                    <a:pPr>
                      <a:defRPr/>
                    </a:pPr>
                    <a:fld id="{D14F6A64-8085-48E0-B7CE-C6AE395D6DD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F8-416D-9BA3-63CDB185195E}"/>
                </c:ext>
              </c:extLst>
            </c:dLbl>
            <c:dLbl>
              <c:idx val="4"/>
              <c:tx>
                <c:rich>
                  <a:bodyPr/>
                  <a:lstStyle/>
                  <a:p>
                    <a:pPr>
                      <a:defRPr/>
                    </a:pPr>
                    <a:fld id="{B0BFED6F-B825-4B75-8A4A-E2767FC26B38}"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6F8-416D-9BA3-63CDB185195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EUR-MED</c:v>
                </c:pt>
                <c:pt idx="1">
                  <c:v>Annet, beskriv</c:v>
                </c:pt>
                <c:pt idx="2">
                  <c:v>Nasjonale leverandørerklæringer</c:v>
                </c:pt>
                <c:pt idx="3">
                  <c:v>EUR.1</c:v>
                </c:pt>
                <c:pt idx="4">
                  <c:v>Certificate of Origin</c:v>
                </c:pt>
              </c:strCache>
            </c:strRef>
          </c:cat>
          <c:val>
            <c:numRef>
              <c:f>Sheet1!$B$2:$B$6</c:f>
              <c:numCache>
                <c:formatCode>0</c:formatCode>
                <c:ptCount val="5"/>
                <c:pt idx="0">
                  <c:v>5</c:v>
                </c:pt>
                <c:pt idx="1">
                  <c:v>14</c:v>
                </c:pt>
                <c:pt idx="2">
                  <c:v>26</c:v>
                </c:pt>
                <c:pt idx="3">
                  <c:v>60</c:v>
                </c:pt>
                <c:pt idx="4">
                  <c:v>72</c:v>
                </c:pt>
              </c:numCache>
            </c:numRef>
          </c:val>
          <c:extLst>
            <c:ext xmlns:c16="http://schemas.microsoft.com/office/drawing/2014/chart" uri="{C3380CC4-5D6E-409C-BE32-E72D297353CC}">
              <c16:uniqueId val="{00000005-66F8-416D-9BA3-63CDB185195E}"/>
            </c:ext>
          </c:extLst>
        </c:ser>
        <c:dLbls>
          <c:showLegendKey val="0"/>
          <c:showVal val="0"/>
          <c:showCatName val="0"/>
          <c:showSerName val="0"/>
          <c:showPercent val="0"/>
          <c:showBubbleSize val="0"/>
        </c:dLbls>
        <c:gapWidth val="200"/>
        <c:overlap val="-83"/>
        <c:axId val="235423558"/>
        <c:axId val="166152332"/>
      </c:barChart>
      <c:catAx>
        <c:axId val="235423558"/>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66152332"/>
        <c:crosses val="autoZero"/>
        <c:auto val="0"/>
        <c:lblAlgn val="ctr"/>
        <c:lblOffset val="100"/>
        <c:noMultiLvlLbl val="0"/>
      </c:catAx>
      <c:valAx>
        <c:axId val="166152332"/>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235423558"/>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Svært ofte</c:v>
                </c:pt>
              </c:strCache>
            </c:strRef>
          </c:tx>
          <c:spPr>
            <a:solidFill>
              <a:srgbClr val="00411E"/>
            </a:solidFill>
          </c:spPr>
          <c:invertIfNegative val="0"/>
          <c:dLbls>
            <c:dLbl>
              <c:idx val="0"/>
              <c:tx>
                <c:rich>
                  <a:bodyPr/>
                  <a:lstStyle/>
                  <a:p>
                    <a:pPr>
                      <a:defRPr/>
                    </a:pPr>
                    <a:fld id="{68F0E9D7-DBB2-4830-A9C2-C93346994BE3}"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70F-42D3-9C99-411CF977E9F7}"/>
                </c:ext>
              </c:extLst>
            </c:dLbl>
            <c:dLbl>
              <c:idx val="1"/>
              <c:tx>
                <c:rich>
                  <a:bodyPr/>
                  <a:lstStyle/>
                  <a:p>
                    <a:pPr>
                      <a:defRPr/>
                    </a:pPr>
                    <a:fld id="{D23DF795-C009-459E-AF23-851EFE8BE2F2}"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0F-42D3-9C99-411CF977E9F7}"/>
                </c:ext>
              </c:extLst>
            </c:dLbl>
            <c:dLbl>
              <c:idx val="2"/>
              <c:tx>
                <c:rich>
                  <a:bodyPr/>
                  <a:lstStyle/>
                  <a:p>
                    <a:pPr>
                      <a:defRPr/>
                    </a:pPr>
                    <a:fld id="{61074D0F-2834-46E7-AE65-30C3C2C8A8CD}"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70F-42D3-9C99-411CF977E9F7}"/>
                </c:ext>
              </c:extLst>
            </c:dLbl>
            <c:dLbl>
              <c:idx val="3"/>
              <c:tx>
                <c:rich>
                  <a:bodyPr/>
                  <a:lstStyle/>
                  <a:p>
                    <a:pPr>
                      <a:defRPr/>
                    </a:pPr>
                    <a:fld id="{1AE96930-1CA2-4603-A012-938F8945985B}"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70F-42D3-9C99-411CF977E9F7}"/>
                </c:ext>
              </c:extLst>
            </c:dLbl>
            <c:dLbl>
              <c:idx val="4"/>
              <c:tx>
                <c:rich>
                  <a:bodyPr/>
                  <a:lstStyle/>
                  <a:p>
                    <a:pPr>
                      <a:defRPr/>
                    </a:pPr>
                    <a:fld id="{14A4695D-0D56-4146-9C2E-96AC967D1BC7}"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70F-42D3-9C99-411CF977E9F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Øvrige (transport, rådgivning, IT, forvaltning og rest.) (n=42)</c:v>
                </c:pt>
                <c:pt idx="1">
                  <c:v>Industri (uten næringsmidler og utvinning) (n=133)</c:v>
                </c:pt>
                <c:pt idx="2">
                  <c:v>Utvinning (olje, gass og mineraler) (n=13)</c:v>
                </c:pt>
                <c:pt idx="3">
                  <c:v>Næringsmidler (herunder fisk og landbruk) (n=50)</c:v>
                </c:pt>
                <c:pt idx="4">
                  <c:v>Total (n=243)</c:v>
                </c:pt>
              </c:strCache>
            </c:strRef>
          </c:cat>
          <c:val>
            <c:numRef>
              <c:f>Sheet1!$B$2:$B$6</c:f>
              <c:numCache>
                <c:formatCode>0</c:formatCode>
                <c:ptCount val="5"/>
                <c:pt idx="0">
                  <c:v>7</c:v>
                </c:pt>
                <c:pt idx="1">
                  <c:v>32</c:v>
                </c:pt>
                <c:pt idx="2">
                  <c:v>38</c:v>
                </c:pt>
                <c:pt idx="3">
                  <c:v>48</c:v>
                </c:pt>
                <c:pt idx="4">
                  <c:v>31</c:v>
                </c:pt>
              </c:numCache>
            </c:numRef>
          </c:val>
          <c:extLst>
            <c:ext xmlns:c16="http://schemas.microsoft.com/office/drawing/2014/chart" uri="{C3380CC4-5D6E-409C-BE32-E72D297353CC}">
              <c16:uniqueId val="{00000005-670F-42D3-9C99-411CF977E9F7}"/>
            </c:ext>
          </c:extLst>
        </c:ser>
        <c:ser>
          <c:idx val="1"/>
          <c:order val="1"/>
          <c:tx>
            <c:strRef>
              <c:f>Sheet1!$C$1</c:f>
              <c:strCache>
                <c:ptCount val="1"/>
                <c:pt idx="0">
                  <c:v>Ganske ofte</c:v>
                </c:pt>
              </c:strCache>
            </c:strRef>
          </c:tx>
          <c:spPr>
            <a:solidFill>
              <a:srgbClr val="B4D6B2"/>
            </a:solidFill>
          </c:spPr>
          <c:invertIfNegative val="0"/>
          <c:dLbls>
            <c:dLbl>
              <c:idx val="0"/>
              <c:tx>
                <c:rich>
                  <a:bodyPr/>
                  <a:lstStyle/>
                  <a:p>
                    <a:pPr>
                      <a:defRPr/>
                    </a:pPr>
                    <a:fld id="{06DD68C3-B8E6-4063-B99B-777F2B5F99BE}"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70F-42D3-9C99-411CF977E9F7}"/>
                </c:ext>
              </c:extLst>
            </c:dLbl>
            <c:dLbl>
              <c:idx val="1"/>
              <c:tx>
                <c:rich>
                  <a:bodyPr/>
                  <a:lstStyle/>
                  <a:p>
                    <a:pPr>
                      <a:defRPr/>
                    </a:pPr>
                    <a:fld id="{16B6C894-A40F-4A33-B456-56F06D7F0804}"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70F-42D3-9C99-411CF977E9F7}"/>
                </c:ext>
              </c:extLst>
            </c:dLbl>
            <c:dLbl>
              <c:idx val="2"/>
              <c:tx>
                <c:rich>
                  <a:bodyPr/>
                  <a:lstStyle/>
                  <a:p>
                    <a:pPr>
                      <a:defRPr/>
                    </a:pPr>
                    <a:fld id="{F4FF465D-EA96-41E3-A8D6-4F26EEB8125F}"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70F-42D3-9C99-411CF977E9F7}"/>
                </c:ext>
              </c:extLst>
            </c:dLbl>
            <c:dLbl>
              <c:idx val="3"/>
              <c:tx>
                <c:rich>
                  <a:bodyPr/>
                  <a:lstStyle/>
                  <a:p>
                    <a:pPr>
                      <a:defRPr/>
                    </a:pPr>
                    <a:fld id="{C8FA39D8-F624-4ED6-93A0-535BF4C9AC7C}"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70F-42D3-9C99-411CF977E9F7}"/>
                </c:ext>
              </c:extLst>
            </c:dLbl>
            <c:dLbl>
              <c:idx val="4"/>
              <c:tx>
                <c:rich>
                  <a:bodyPr/>
                  <a:lstStyle/>
                  <a:p>
                    <a:pPr>
                      <a:defRPr/>
                    </a:pPr>
                    <a:fld id="{0758E3D6-F6A4-4E64-A787-E8D7C092587B}"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70F-42D3-9C99-411CF977E9F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Øvrige (transport, rådgivning, IT, forvaltning og rest.) (n=42)</c:v>
                </c:pt>
                <c:pt idx="1">
                  <c:v>Industri (uten næringsmidler og utvinning) (n=133)</c:v>
                </c:pt>
                <c:pt idx="2">
                  <c:v>Utvinning (olje, gass og mineraler) (n=13)</c:v>
                </c:pt>
                <c:pt idx="3">
                  <c:v>Næringsmidler (herunder fisk og landbruk) (n=50)</c:v>
                </c:pt>
                <c:pt idx="4">
                  <c:v>Total (n=243)</c:v>
                </c:pt>
              </c:strCache>
            </c:strRef>
          </c:cat>
          <c:val>
            <c:numRef>
              <c:f>Sheet1!$C$2:$C$6</c:f>
              <c:numCache>
                <c:formatCode>0</c:formatCode>
                <c:ptCount val="5"/>
                <c:pt idx="0">
                  <c:v>10</c:v>
                </c:pt>
                <c:pt idx="1">
                  <c:v>13</c:v>
                </c:pt>
                <c:pt idx="2">
                  <c:v>8</c:v>
                </c:pt>
                <c:pt idx="3">
                  <c:v>20</c:v>
                </c:pt>
                <c:pt idx="4">
                  <c:v>15</c:v>
                </c:pt>
              </c:numCache>
            </c:numRef>
          </c:val>
          <c:extLst>
            <c:ext xmlns:c16="http://schemas.microsoft.com/office/drawing/2014/chart" uri="{C3380CC4-5D6E-409C-BE32-E72D297353CC}">
              <c16:uniqueId val="{0000000B-670F-42D3-9C99-411CF977E9F7}"/>
            </c:ext>
          </c:extLst>
        </c:ser>
        <c:ser>
          <c:idx val="2"/>
          <c:order val="2"/>
          <c:tx>
            <c:strRef>
              <c:f>Sheet1!$D$1</c:f>
              <c:strCache>
                <c:ptCount val="1"/>
                <c:pt idx="0">
                  <c:v>Av og til</c:v>
                </c:pt>
              </c:strCache>
            </c:strRef>
          </c:tx>
          <c:spPr>
            <a:solidFill>
              <a:srgbClr val="FEE197"/>
            </a:solidFill>
          </c:spPr>
          <c:invertIfNegative val="0"/>
          <c:dLbls>
            <c:dLbl>
              <c:idx val="0"/>
              <c:tx>
                <c:rich>
                  <a:bodyPr/>
                  <a:lstStyle/>
                  <a:p>
                    <a:pPr>
                      <a:defRPr/>
                    </a:pPr>
                    <a:fld id="{81BDDFD0-EBD8-4861-BE8A-504BA81231E7}"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670F-42D3-9C99-411CF977E9F7}"/>
                </c:ext>
              </c:extLst>
            </c:dLbl>
            <c:dLbl>
              <c:idx val="1"/>
              <c:tx>
                <c:rich>
                  <a:bodyPr/>
                  <a:lstStyle/>
                  <a:p>
                    <a:pPr>
                      <a:defRPr/>
                    </a:pPr>
                    <a:fld id="{143A9753-88C3-45B9-B487-1ED11D57A9F9}"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70F-42D3-9C99-411CF977E9F7}"/>
                </c:ext>
              </c:extLst>
            </c:dLbl>
            <c:dLbl>
              <c:idx val="2"/>
              <c:tx>
                <c:rich>
                  <a:bodyPr/>
                  <a:lstStyle/>
                  <a:p>
                    <a:pPr>
                      <a:defRPr/>
                    </a:pPr>
                    <a:fld id="{8DDA6A27-4427-4924-A6AC-605EF05634E3}"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670F-42D3-9C99-411CF977E9F7}"/>
                </c:ext>
              </c:extLst>
            </c:dLbl>
            <c:dLbl>
              <c:idx val="3"/>
              <c:tx>
                <c:rich>
                  <a:bodyPr/>
                  <a:lstStyle/>
                  <a:p>
                    <a:pPr>
                      <a:defRPr/>
                    </a:pPr>
                    <a:fld id="{44F12F9F-F9CF-4E09-98DD-680124DBCFF3}"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670F-42D3-9C99-411CF977E9F7}"/>
                </c:ext>
              </c:extLst>
            </c:dLbl>
            <c:dLbl>
              <c:idx val="4"/>
              <c:tx>
                <c:rich>
                  <a:bodyPr/>
                  <a:lstStyle/>
                  <a:p>
                    <a:pPr>
                      <a:defRPr/>
                    </a:pPr>
                    <a:fld id="{B4B35695-2C23-47CF-A8A5-BFFB6ECF7772}"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670F-42D3-9C99-411CF977E9F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Øvrige (transport, rådgivning, IT, forvaltning og rest.) (n=42)</c:v>
                </c:pt>
                <c:pt idx="1">
                  <c:v>Industri (uten næringsmidler og utvinning) (n=133)</c:v>
                </c:pt>
                <c:pt idx="2">
                  <c:v>Utvinning (olje, gass og mineraler) (n=13)</c:v>
                </c:pt>
                <c:pt idx="3">
                  <c:v>Næringsmidler (herunder fisk og landbruk) (n=50)</c:v>
                </c:pt>
                <c:pt idx="4">
                  <c:v>Total (n=243)</c:v>
                </c:pt>
              </c:strCache>
            </c:strRef>
          </c:cat>
          <c:val>
            <c:numRef>
              <c:f>Sheet1!$D$2:$D$6</c:f>
              <c:numCache>
                <c:formatCode>0</c:formatCode>
                <c:ptCount val="5"/>
                <c:pt idx="0">
                  <c:v>10</c:v>
                </c:pt>
                <c:pt idx="1">
                  <c:v>8</c:v>
                </c:pt>
                <c:pt idx="2">
                  <c:v>15</c:v>
                </c:pt>
                <c:pt idx="3">
                  <c:v>10</c:v>
                </c:pt>
                <c:pt idx="4">
                  <c:v>9</c:v>
                </c:pt>
              </c:numCache>
            </c:numRef>
          </c:val>
          <c:extLst>
            <c:ext xmlns:c16="http://schemas.microsoft.com/office/drawing/2014/chart" uri="{C3380CC4-5D6E-409C-BE32-E72D297353CC}">
              <c16:uniqueId val="{00000011-670F-42D3-9C99-411CF977E9F7}"/>
            </c:ext>
          </c:extLst>
        </c:ser>
        <c:ser>
          <c:idx val="3"/>
          <c:order val="3"/>
          <c:tx>
            <c:strRef>
              <c:f>Sheet1!$E$1</c:f>
              <c:strCache>
                <c:ptCount val="1"/>
                <c:pt idx="0">
                  <c:v>Sjeldent</c:v>
                </c:pt>
              </c:strCache>
            </c:strRef>
          </c:tx>
          <c:spPr>
            <a:solidFill>
              <a:srgbClr val="DA9695"/>
            </a:solidFill>
          </c:spPr>
          <c:invertIfNegative val="0"/>
          <c:dLbls>
            <c:dLbl>
              <c:idx val="0"/>
              <c:tx>
                <c:rich>
                  <a:bodyPr/>
                  <a:lstStyle/>
                  <a:p>
                    <a:pPr>
                      <a:defRPr/>
                    </a:pPr>
                    <a:fld id="{37519835-8339-4DAA-BD2A-D0420350327A}"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670F-42D3-9C99-411CF977E9F7}"/>
                </c:ext>
              </c:extLst>
            </c:dLbl>
            <c:dLbl>
              <c:idx val="1"/>
              <c:tx>
                <c:rich>
                  <a:bodyPr/>
                  <a:lstStyle/>
                  <a:p>
                    <a:pPr>
                      <a:defRPr/>
                    </a:pPr>
                    <a:fld id="{2DAF9E6A-88BC-40FA-8398-11DB6AB2DA08}"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670F-42D3-9C99-411CF977E9F7}"/>
                </c:ext>
              </c:extLst>
            </c:dLbl>
            <c:dLbl>
              <c:idx val="2"/>
              <c:tx>
                <c:rich>
                  <a:bodyPr/>
                  <a:lstStyle/>
                  <a:p>
                    <a:pPr>
                      <a:defRPr/>
                    </a:pPr>
                    <a:fld id="{8162EED0-8E12-4F79-9214-814062F627C0}"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670F-42D3-9C99-411CF977E9F7}"/>
                </c:ext>
              </c:extLst>
            </c:dLbl>
            <c:dLbl>
              <c:idx val="3"/>
              <c:tx>
                <c:rich>
                  <a:bodyPr/>
                  <a:lstStyle/>
                  <a:p>
                    <a:pPr>
                      <a:defRPr/>
                    </a:pPr>
                    <a:fld id="{9212DD1B-AB99-4932-A973-37B357CA4FFA}"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670F-42D3-9C99-411CF977E9F7}"/>
                </c:ext>
              </c:extLst>
            </c:dLbl>
            <c:dLbl>
              <c:idx val="4"/>
              <c:tx>
                <c:rich>
                  <a:bodyPr/>
                  <a:lstStyle/>
                  <a:p>
                    <a:pPr>
                      <a:defRPr/>
                    </a:pPr>
                    <a:fld id="{98D860EF-3DA0-461C-A0DB-5173BF07D7DC}"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670F-42D3-9C99-411CF977E9F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Øvrige (transport, rådgivning, IT, forvaltning og rest.) (n=42)</c:v>
                </c:pt>
                <c:pt idx="1">
                  <c:v>Industri (uten næringsmidler og utvinning) (n=133)</c:v>
                </c:pt>
                <c:pt idx="2">
                  <c:v>Utvinning (olje, gass og mineraler) (n=13)</c:v>
                </c:pt>
                <c:pt idx="3">
                  <c:v>Næringsmidler (herunder fisk og landbruk) (n=50)</c:v>
                </c:pt>
                <c:pt idx="4">
                  <c:v>Total (n=243)</c:v>
                </c:pt>
              </c:strCache>
            </c:strRef>
          </c:cat>
          <c:val>
            <c:numRef>
              <c:f>Sheet1!$E$2:$E$6</c:f>
              <c:numCache>
                <c:formatCode>0</c:formatCode>
                <c:ptCount val="5"/>
                <c:pt idx="0">
                  <c:v>21</c:v>
                </c:pt>
                <c:pt idx="1">
                  <c:v>14</c:v>
                </c:pt>
                <c:pt idx="2">
                  <c:v>8</c:v>
                </c:pt>
                <c:pt idx="3">
                  <c:v>6</c:v>
                </c:pt>
                <c:pt idx="4">
                  <c:v>13</c:v>
                </c:pt>
              </c:numCache>
            </c:numRef>
          </c:val>
          <c:extLst>
            <c:ext xmlns:c16="http://schemas.microsoft.com/office/drawing/2014/chart" uri="{C3380CC4-5D6E-409C-BE32-E72D297353CC}">
              <c16:uniqueId val="{00000017-670F-42D3-9C99-411CF977E9F7}"/>
            </c:ext>
          </c:extLst>
        </c:ser>
        <c:ser>
          <c:idx val="4"/>
          <c:order val="4"/>
          <c:tx>
            <c:strRef>
              <c:f>Sheet1!$F$1</c:f>
              <c:strCache>
                <c:ptCount val="1"/>
                <c:pt idx="0">
                  <c:v>Aldri</c:v>
                </c:pt>
              </c:strCache>
            </c:strRef>
          </c:tx>
          <c:spPr>
            <a:solidFill>
              <a:srgbClr val="9B0028"/>
            </a:solidFill>
          </c:spPr>
          <c:invertIfNegative val="0"/>
          <c:dLbls>
            <c:dLbl>
              <c:idx val="0"/>
              <c:tx>
                <c:rich>
                  <a:bodyPr/>
                  <a:lstStyle/>
                  <a:p>
                    <a:pPr>
                      <a:defRPr/>
                    </a:pPr>
                    <a:fld id="{5F55A878-6321-4268-AA3F-4DD244E88A64}"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670F-42D3-9C99-411CF977E9F7}"/>
                </c:ext>
              </c:extLst>
            </c:dLbl>
            <c:dLbl>
              <c:idx val="1"/>
              <c:tx>
                <c:rich>
                  <a:bodyPr/>
                  <a:lstStyle/>
                  <a:p>
                    <a:pPr>
                      <a:defRPr/>
                    </a:pPr>
                    <a:fld id="{8AA2C390-C0CB-482E-9C92-B2B1034CD6E9}"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670F-42D3-9C99-411CF977E9F7}"/>
                </c:ext>
              </c:extLst>
            </c:dLbl>
            <c:dLbl>
              <c:idx val="2"/>
              <c:tx>
                <c:rich>
                  <a:bodyPr/>
                  <a:lstStyle/>
                  <a:p>
                    <a:pPr>
                      <a:defRPr/>
                    </a:pPr>
                    <a:fld id="{301A1CB7-2FDE-44BB-94FF-ED1562A73DBB}"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670F-42D3-9C99-411CF977E9F7}"/>
                </c:ext>
              </c:extLst>
            </c:dLbl>
            <c:dLbl>
              <c:idx val="3"/>
              <c:tx>
                <c:rich>
                  <a:bodyPr/>
                  <a:lstStyle/>
                  <a:p>
                    <a:pPr>
                      <a:defRPr/>
                    </a:pPr>
                    <a:fld id="{347A4239-9B2D-48F3-A5BE-9EADC0A4F20D}"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670F-42D3-9C99-411CF977E9F7}"/>
                </c:ext>
              </c:extLst>
            </c:dLbl>
            <c:dLbl>
              <c:idx val="4"/>
              <c:tx>
                <c:rich>
                  <a:bodyPr/>
                  <a:lstStyle/>
                  <a:p>
                    <a:pPr>
                      <a:defRPr/>
                    </a:pPr>
                    <a:fld id="{2FEC8D70-88BE-4D69-A97F-6B3D55AE875A}" type="VALUE">
                      <a:rPr lang="nb-NO"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670F-42D3-9C99-411CF977E9F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Øvrige (transport, rådgivning, IT, forvaltning og rest.) (n=42)</c:v>
                </c:pt>
                <c:pt idx="1">
                  <c:v>Industri (uten næringsmidler og utvinning) (n=133)</c:v>
                </c:pt>
                <c:pt idx="2">
                  <c:v>Utvinning (olje, gass og mineraler) (n=13)</c:v>
                </c:pt>
                <c:pt idx="3">
                  <c:v>Næringsmidler (herunder fisk og landbruk) (n=50)</c:v>
                </c:pt>
                <c:pt idx="4">
                  <c:v>Total (n=243)</c:v>
                </c:pt>
              </c:strCache>
            </c:strRef>
          </c:cat>
          <c:val>
            <c:numRef>
              <c:f>Sheet1!$F$2:$F$6</c:f>
              <c:numCache>
                <c:formatCode>0</c:formatCode>
                <c:ptCount val="5"/>
                <c:pt idx="0">
                  <c:v>50</c:v>
                </c:pt>
                <c:pt idx="1">
                  <c:v>20</c:v>
                </c:pt>
                <c:pt idx="2">
                  <c:v>15</c:v>
                </c:pt>
                <c:pt idx="3">
                  <c:v>10</c:v>
                </c:pt>
                <c:pt idx="4">
                  <c:v>23</c:v>
                </c:pt>
              </c:numCache>
            </c:numRef>
          </c:val>
          <c:extLst>
            <c:ext xmlns:c16="http://schemas.microsoft.com/office/drawing/2014/chart" uri="{C3380CC4-5D6E-409C-BE32-E72D297353CC}">
              <c16:uniqueId val="{0000001D-670F-42D3-9C99-411CF977E9F7}"/>
            </c:ext>
          </c:extLst>
        </c:ser>
        <c:ser>
          <c:idx val="5"/>
          <c:order val="5"/>
          <c:tx>
            <c:strRef>
              <c:f>Sheet1!$G$1</c:f>
              <c:strCache>
                <c:ptCount val="1"/>
                <c:pt idx="0">
                  <c:v>Vet ikke</c:v>
                </c:pt>
              </c:strCache>
            </c:strRef>
          </c:tx>
          <c:spPr>
            <a:solidFill>
              <a:srgbClr val="BFBFBF"/>
            </a:solidFill>
          </c:spPr>
          <c:invertIfNegative val="0"/>
          <c:dLbls>
            <c:dLbl>
              <c:idx val="0"/>
              <c:tx>
                <c:rich>
                  <a:bodyPr/>
                  <a:lstStyle/>
                  <a:p>
                    <a:pPr>
                      <a:defRPr/>
                    </a:pPr>
                    <a:fld id="{75E0DFF5-7BE2-4447-BFD4-54C4B8E0C674}"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670F-42D3-9C99-411CF977E9F7}"/>
                </c:ext>
              </c:extLst>
            </c:dLbl>
            <c:dLbl>
              <c:idx val="1"/>
              <c:tx>
                <c:rich>
                  <a:bodyPr/>
                  <a:lstStyle/>
                  <a:p>
                    <a:pPr>
                      <a:defRPr/>
                    </a:pPr>
                    <a:fld id="{2CC43897-99CB-4DBB-A80D-0AE2BD648967}"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670F-42D3-9C99-411CF977E9F7}"/>
                </c:ext>
              </c:extLst>
            </c:dLbl>
            <c:dLbl>
              <c:idx val="2"/>
              <c:tx>
                <c:rich>
                  <a:bodyPr/>
                  <a:lstStyle/>
                  <a:p>
                    <a:pPr>
                      <a:defRPr/>
                    </a:pPr>
                    <a:fld id="{21607321-2EAA-4998-ABB8-1EB8B12FB0A5}"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670F-42D3-9C99-411CF977E9F7}"/>
                </c:ext>
              </c:extLst>
            </c:dLbl>
            <c:dLbl>
              <c:idx val="3"/>
              <c:tx>
                <c:rich>
                  <a:bodyPr/>
                  <a:lstStyle/>
                  <a:p>
                    <a:pPr>
                      <a:defRPr/>
                    </a:pPr>
                    <a:fld id="{4A4C3188-62D8-49AC-9DE9-C47EC1F882D5}"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670F-42D3-9C99-411CF977E9F7}"/>
                </c:ext>
              </c:extLst>
            </c:dLbl>
            <c:dLbl>
              <c:idx val="4"/>
              <c:tx>
                <c:rich>
                  <a:bodyPr/>
                  <a:lstStyle/>
                  <a:p>
                    <a:pPr>
                      <a:defRPr/>
                    </a:pPr>
                    <a:fld id="{B7E6FCD2-759A-4FAA-B094-24E464572E21}" type="VALUE">
                      <a:rPr lang="nb-NO"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670F-42D3-9C99-411CF977E9F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Øvrige (transport, rådgivning, IT, forvaltning og rest.) (n=42)</c:v>
                </c:pt>
                <c:pt idx="1">
                  <c:v>Industri (uten næringsmidler og utvinning) (n=133)</c:v>
                </c:pt>
                <c:pt idx="2">
                  <c:v>Utvinning (olje, gass og mineraler) (n=13)</c:v>
                </c:pt>
                <c:pt idx="3">
                  <c:v>Næringsmidler (herunder fisk og landbruk) (n=50)</c:v>
                </c:pt>
                <c:pt idx="4">
                  <c:v>Total (n=243)</c:v>
                </c:pt>
              </c:strCache>
            </c:strRef>
          </c:cat>
          <c:val>
            <c:numRef>
              <c:f>Sheet1!$G$2:$G$6</c:f>
              <c:numCache>
                <c:formatCode>0</c:formatCode>
                <c:ptCount val="5"/>
                <c:pt idx="0">
                  <c:v>2</c:v>
                </c:pt>
                <c:pt idx="1">
                  <c:v>14</c:v>
                </c:pt>
                <c:pt idx="2">
                  <c:v>15</c:v>
                </c:pt>
                <c:pt idx="3">
                  <c:v>6</c:v>
                </c:pt>
                <c:pt idx="4">
                  <c:v>10</c:v>
                </c:pt>
              </c:numCache>
            </c:numRef>
          </c:val>
          <c:extLst>
            <c:ext xmlns:c16="http://schemas.microsoft.com/office/drawing/2014/chart" uri="{C3380CC4-5D6E-409C-BE32-E72D297353CC}">
              <c16:uniqueId val="{00000023-670F-42D3-9C99-411CF977E9F7}"/>
            </c:ext>
          </c:extLst>
        </c:ser>
        <c:dLbls>
          <c:showLegendKey val="0"/>
          <c:showVal val="0"/>
          <c:showCatName val="0"/>
          <c:showSerName val="0"/>
          <c:showPercent val="0"/>
          <c:showBubbleSize val="0"/>
        </c:dLbls>
        <c:gapWidth val="200"/>
        <c:overlap val="100"/>
        <c:axId val="50070634"/>
        <c:axId val="773351885"/>
      </c:barChart>
      <c:catAx>
        <c:axId val="50070634"/>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773351885"/>
        <c:crosses val="autoZero"/>
        <c:auto val="0"/>
        <c:lblAlgn val="ctr"/>
        <c:lblOffset val="100"/>
        <c:noMultiLvlLbl val="0"/>
      </c:catAx>
      <c:valAx>
        <c:axId val="773351885"/>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50070634"/>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Ja</c:v>
                </c:pt>
              </c:strCache>
            </c:strRef>
          </c:tx>
          <c:spPr>
            <a:solidFill>
              <a:srgbClr val="B4D6B2"/>
            </a:solidFill>
          </c:spPr>
          <c:invertIfNegative val="0"/>
          <c:dLbls>
            <c:dLbl>
              <c:idx val="0"/>
              <c:tx>
                <c:rich>
                  <a:bodyPr/>
                  <a:lstStyle/>
                  <a:p>
                    <a:pPr>
                      <a:defRPr/>
                    </a:pPr>
                    <a:fld id="{AA400A01-47B0-4F66-B5B3-B10DE723981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895-42BB-9402-302416AE682C}"/>
                </c:ext>
              </c:extLst>
            </c:dLbl>
            <c:dLbl>
              <c:idx val="1"/>
              <c:tx>
                <c:rich>
                  <a:bodyPr/>
                  <a:lstStyle/>
                  <a:p>
                    <a:pPr>
                      <a:defRPr/>
                    </a:pPr>
                    <a:fld id="{17E593F9-BC04-449C-8CFF-80ACCC965F4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95-42BB-9402-302416AE682C}"/>
                </c:ext>
              </c:extLst>
            </c:dLbl>
            <c:dLbl>
              <c:idx val="2"/>
              <c:tx>
                <c:rich>
                  <a:bodyPr/>
                  <a:lstStyle/>
                  <a:p>
                    <a:pPr>
                      <a:defRPr/>
                    </a:pPr>
                    <a:fld id="{13486C1F-6748-4206-B1D8-D5BF09E8AAA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95-42BB-9402-302416AE682C}"/>
                </c:ext>
              </c:extLst>
            </c:dLbl>
            <c:dLbl>
              <c:idx val="3"/>
              <c:tx>
                <c:rich>
                  <a:bodyPr/>
                  <a:lstStyle/>
                  <a:p>
                    <a:pPr>
                      <a:defRPr/>
                    </a:pPr>
                    <a:fld id="{BB50F9F9-945D-4418-95B3-39C6D5E0405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895-42BB-9402-302416AE682C}"/>
                </c:ext>
              </c:extLst>
            </c:dLbl>
            <c:dLbl>
              <c:idx val="4"/>
              <c:tx>
                <c:rich>
                  <a:bodyPr/>
                  <a:lstStyle/>
                  <a:p>
                    <a:pPr>
                      <a:defRPr/>
                    </a:pPr>
                    <a:fld id="{E8E857C6-5BBA-4530-8476-137EC3DA9BB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895-42BB-9402-302416AE682C}"/>
                </c:ext>
              </c:extLst>
            </c:dLbl>
            <c:dLbl>
              <c:idx val="5"/>
              <c:tx>
                <c:rich>
                  <a:bodyPr/>
                  <a:lstStyle/>
                  <a:p>
                    <a:pPr>
                      <a:defRPr/>
                    </a:pPr>
                    <a:fld id="{495E1C0A-6CC6-4AF9-BFBC-44143FA5D6FE}"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895-42BB-9402-302416AE682C}"/>
                </c:ext>
              </c:extLst>
            </c:dLbl>
            <c:dLbl>
              <c:idx val="6"/>
              <c:tx>
                <c:rich>
                  <a:bodyPr/>
                  <a:lstStyle/>
                  <a:p>
                    <a:pPr>
                      <a:defRPr/>
                    </a:pPr>
                    <a:fld id="{D0997D8C-C196-4B7E-8246-6D4885C7A46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895-42BB-9402-302416AE682C}"/>
                </c:ext>
              </c:extLst>
            </c:dLbl>
            <c:dLbl>
              <c:idx val="7"/>
              <c:tx>
                <c:rich>
                  <a:bodyPr/>
                  <a:lstStyle/>
                  <a:p>
                    <a:pPr>
                      <a:defRPr/>
                    </a:pPr>
                    <a:fld id="{841F2564-A086-4550-8B92-5074804C112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895-42BB-9402-302416AE682C}"/>
                </c:ext>
              </c:extLst>
            </c:dLbl>
            <c:dLbl>
              <c:idx val="8"/>
              <c:tx>
                <c:rich>
                  <a:bodyPr/>
                  <a:lstStyle/>
                  <a:p>
                    <a:pPr>
                      <a:defRPr/>
                    </a:pPr>
                    <a:fld id="{C754F22C-5830-4D10-8372-C3C7C806116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895-42BB-9402-302416AE682C}"/>
                </c:ext>
              </c:extLst>
            </c:dLbl>
            <c:dLbl>
              <c:idx val="9"/>
              <c:tx>
                <c:rich>
                  <a:bodyPr/>
                  <a:lstStyle/>
                  <a:p>
                    <a:pPr>
                      <a:defRPr/>
                    </a:pPr>
                    <a:fld id="{0B835420-90D7-4187-AC99-E381963DBE9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895-42BB-9402-302416AE682C}"/>
                </c:ext>
              </c:extLst>
            </c:dLbl>
            <c:dLbl>
              <c:idx val="10"/>
              <c:tx>
                <c:rich>
                  <a:bodyPr/>
                  <a:lstStyle/>
                  <a:p>
                    <a:pPr>
                      <a:defRPr/>
                    </a:pPr>
                    <a:fld id="{8B80589A-2DD0-4E0A-B0E1-38211509D5B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895-42BB-9402-302416AE682C}"/>
                </c:ext>
              </c:extLst>
            </c:dLbl>
            <c:dLbl>
              <c:idx val="11"/>
              <c:tx>
                <c:rich>
                  <a:bodyPr/>
                  <a:lstStyle/>
                  <a:p>
                    <a:pPr>
                      <a:defRPr/>
                    </a:pPr>
                    <a:fld id="{C1724F44-FC93-44F2-8CBA-B3842A0A5EE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895-42BB-9402-302416AE68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Sheet1!$B$2:$B$13</c:f>
              <c:numCache>
                <c:formatCode>0</c:formatCode>
                <c:ptCount val="12"/>
                <c:pt idx="0">
                  <c:v>71</c:v>
                </c:pt>
                <c:pt idx="1">
                  <c:v>63</c:v>
                </c:pt>
                <c:pt idx="2">
                  <c:v>48</c:v>
                </c:pt>
                <c:pt idx="3">
                  <c:v>86</c:v>
                </c:pt>
                <c:pt idx="4">
                  <c:v>38</c:v>
                </c:pt>
                <c:pt idx="5">
                  <c:v>42</c:v>
                </c:pt>
                <c:pt idx="6">
                  <c:v>65</c:v>
                </c:pt>
                <c:pt idx="7">
                  <c:v>67</c:v>
                </c:pt>
                <c:pt idx="8">
                  <c:v>76</c:v>
                </c:pt>
                <c:pt idx="9">
                  <c:v>79</c:v>
                </c:pt>
                <c:pt idx="10">
                  <c:v>59</c:v>
                </c:pt>
                <c:pt idx="11">
                  <c:v>67</c:v>
                </c:pt>
              </c:numCache>
            </c:numRef>
          </c:val>
          <c:extLst>
            <c:ext xmlns:c16="http://schemas.microsoft.com/office/drawing/2014/chart" uri="{C3380CC4-5D6E-409C-BE32-E72D297353CC}">
              <c16:uniqueId val="{0000000C-9895-42BB-9402-302416AE682C}"/>
            </c:ext>
          </c:extLst>
        </c:ser>
        <c:ser>
          <c:idx val="1"/>
          <c:order val="1"/>
          <c:tx>
            <c:strRef>
              <c:f>Sheet1!$C$1</c:f>
              <c:strCache>
                <c:ptCount val="1"/>
                <c:pt idx="0">
                  <c:v>Nei</c:v>
                </c:pt>
              </c:strCache>
            </c:strRef>
          </c:tx>
          <c:spPr>
            <a:solidFill>
              <a:srgbClr val="ED6666"/>
            </a:solidFill>
          </c:spPr>
          <c:invertIfNegative val="0"/>
          <c:dLbls>
            <c:dLbl>
              <c:idx val="0"/>
              <c:tx>
                <c:rich>
                  <a:bodyPr/>
                  <a:lstStyle/>
                  <a:p>
                    <a:pPr>
                      <a:defRPr/>
                    </a:pPr>
                    <a:fld id="{05555B29-1D42-43DC-B7F7-C2AF279A780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895-42BB-9402-302416AE682C}"/>
                </c:ext>
              </c:extLst>
            </c:dLbl>
            <c:dLbl>
              <c:idx val="1"/>
              <c:tx>
                <c:rich>
                  <a:bodyPr/>
                  <a:lstStyle/>
                  <a:p>
                    <a:pPr>
                      <a:defRPr/>
                    </a:pPr>
                    <a:fld id="{BD9E005E-67C8-4F32-9C3D-7D796D1157D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9895-42BB-9402-302416AE682C}"/>
                </c:ext>
              </c:extLst>
            </c:dLbl>
            <c:dLbl>
              <c:idx val="2"/>
              <c:tx>
                <c:rich>
                  <a:bodyPr/>
                  <a:lstStyle/>
                  <a:p>
                    <a:pPr>
                      <a:defRPr/>
                    </a:pPr>
                    <a:fld id="{69C903F1-66E2-4441-8AB5-E2C2E69DDF0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895-42BB-9402-302416AE682C}"/>
                </c:ext>
              </c:extLst>
            </c:dLbl>
            <c:dLbl>
              <c:idx val="3"/>
              <c:tx>
                <c:rich>
                  <a:bodyPr/>
                  <a:lstStyle/>
                  <a:p>
                    <a:pPr>
                      <a:defRPr/>
                    </a:pPr>
                    <a:fld id="{5711A7E7-8923-4936-8C04-73B3B8D9280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9895-42BB-9402-302416AE682C}"/>
                </c:ext>
              </c:extLst>
            </c:dLbl>
            <c:dLbl>
              <c:idx val="4"/>
              <c:tx>
                <c:rich>
                  <a:bodyPr/>
                  <a:lstStyle/>
                  <a:p>
                    <a:pPr>
                      <a:defRPr/>
                    </a:pPr>
                    <a:fld id="{C11F4AF3-98ED-483A-BEDD-B0CCF62CB08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9895-42BB-9402-302416AE682C}"/>
                </c:ext>
              </c:extLst>
            </c:dLbl>
            <c:dLbl>
              <c:idx val="5"/>
              <c:tx>
                <c:rich>
                  <a:bodyPr/>
                  <a:lstStyle/>
                  <a:p>
                    <a:pPr>
                      <a:defRPr/>
                    </a:pPr>
                    <a:fld id="{B8DF13D0-8C73-4AA1-8A8A-10DC3E9E7DC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9895-42BB-9402-302416AE682C}"/>
                </c:ext>
              </c:extLst>
            </c:dLbl>
            <c:dLbl>
              <c:idx val="6"/>
              <c:tx>
                <c:rich>
                  <a:bodyPr/>
                  <a:lstStyle/>
                  <a:p>
                    <a:pPr>
                      <a:defRPr/>
                    </a:pPr>
                    <a:fld id="{3AAF505C-A075-4EA9-ACFA-8C418247F9F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895-42BB-9402-302416AE682C}"/>
                </c:ext>
              </c:extLst>
            </c:dLbl>
            <c:dLbl>
              <c:idx val="7"/>
              <c:tx>
                <c:rich>
                  <a:bodyPr/>
                  <a:lstStyle/>
                  <a:p>
                    <a:pPr>
                      <a:defRPr/>
                    </a:pPr>
                    <a:fld id="{65F03C1C-F1E2-44F6-89D9-6BDB594D4F9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9895-42BB-9402-302416AE682C}"/>
                </c:ext>
              </c:extLst>
            </c:dLbl>
            <c:dLbl>
              <c:idx val="8"/>
              <c:tx>
                <c:rich>
                  <a:bodyPr/>
                  <a:lstStyle/>
                  <a:p>
                    <a:pPr>
                      <a:defRPr/>
                    </a:pPr>
                    <a:fld id="{47C498A7-6C84-4D36-8FCD-D2F00453E1B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9895-42BB-9402-302416AE682C}"/>
                </c:ext>
              </c:extLst>
            </c:dLbl>
            <c:dLbl>
              <c:idx val="9"/>
              <c:tx>
                <c:rich>
                  <a:bodyPr/>
                  <a:lstStyle/>
                  <a:p>
                    <a:pPr>
                      <a:defRPr/>
                    </a:pPr>
                    <a:fld id="{7A3FA5DD-8F45-4A08-8A35-3D9B96BA692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9895-42BB-9402-302416AE682C}"/>
                </c:ext>
              </c:extLst>
            </c:dLbl>
            <c:dLbl>
              <c:idx val="10"/>
              <c:tx>
                <c:rich>
                  <a:bodyPr/>
                  <a:lstStyle/>
                  <a:p>
                    <a:pPr>
                      <a:defRPr/>
                    </a:pPr>
                    <a:fld id="{95F0A0C7-52F3-4F62-9FE7-D7B3A910C92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9895-42BB-9402-302416AE682C}"/>
                </c:ext>
              </c:extLst>
            </c:dLbl>
            <c:dLbl>
              <c:idx val="11"/>
              <c:tx>
                <c:rich>
                  <a:bodyPr/>
                  <a:lstStyle/>
                  <a:p>
                    <a:pPr>
                      <a:defRPr/>
                    </a:pPr>
                    <a:fld id="{99D2C59B-4C72-4A29-A673-4E8EB99B6C3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9895-42BB-9402-302416AE68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Sheet1!$C$2:$C$13</c:f>
              <c:numCache>
                <c:formatCode>0</c:formatCode>
                <c:ptCount val="12"/>
                <c:pt idx="0">
                  <c:v>26</c:v>
                </c:pt>
                <c:pt idx="1">
                  <c:v>25</c:v>
                </c:pt>
                <c:pt idx="2">
                  <c:v>36</c:v>
                </c:pt>
                <c:pt idx="3">
                  <c:v>8</c:v>
                </c:pt>
                <c:pt idx="4">
                  <c:v>62</c:v>
                </c:pt>
                <c:pt idx="5">
                  <c:v>54</c:v>
                </c:pt>
                <c:pt idx="6">
                  <c:v>25</c:v>
                </c:pt>
                <c:pt idx="7">
                  <c:v>28</c:v>
                </c:pt>
                <c:pt idx="8">
                  <c:v>22</c:v>
                </c:pt>
                <c:pt idx="9">
                  <c:v>15</c:v>
                </c:pt>
                <c:pt idx="10">
                  <c:v>33</c:v>
                </c:pt>
                <c:pt idx="11">
                  <c:v>26</c:v>
                </c:pt>
              </c:numCache>
            </c:numRef>
          </c:val>
          <c:extLst>
            <c:ext xmlns:c16="http://schemas.microsoft.com/office/drawing/2014/chart" uri="{C3380CC4-5D6E-409C-BE32-E72D297353CC}">
              <c16:uniqueId val="{00000019-9895-42BB-9402-302416AE682C}"/>
            </c:ext>
          </c:extLst>
        </c:ser>
        <c:ser>
          <c:idx val="2"/>
          <c:order val="2"/>
          <c:tx>
            <c:strRef>
              <c:f>Sheet1!$D$1</c:f>
              <c:strCache>
                <c:ptCount val="1"/>
                <c:pt idx="0">
                  <c:v>Vet ikke</c:v>
                </c:pt>
              </c:strCache>
            </c:strRef>
          </c:tx>
          <c:spPr>
            <a:solidFill>
              <a:srgbClr val="D8D8D8"/>
            </a:solidFill>
          </c:spPr>
          <c:invertIfNegative val="0"/>
          <c:dLbls>
            <c:dLbl>
              <c:idx val="0"/>
              <c:tx>
                <c:rich>
                  <a:bodyPr/>
                  <a:lstStyle/>
                  <a:p>
                    <a:pPr>
                      <a:defRPr/>
                    </a:pPr>
                    <a:fld id="{5C82C6FA-B264-4609-93C5-49E603ACAE1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9895-42BB-9402-302416AE682C}"/>
                </c:ext>
              </c:extLst>
            </c:dLbl>
            <c:dLbl>
              <c:idx val="1"/>
              <c:tx>
                <c:rich>
                  <a:bodyPr/>
                  <a:lstStyle/>
                  <a:p>
                    <a:pPr>
                      <a:defRPr/>
                    </a:pPr>
                    <a:fld id="{D3F3EB24-8DC4-4EFE-983F-3CB1939FD44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9895-42BB-9402-302416AE682C}"/>
                </c:ext>
              </c:extLst>
            </c:dLbl>
            <c:dLbl>
              <c:idx val="2"/>
              <c:tx>
                <c:rich>
                  <a:bodyPr/>
                  <a:lstStyle/>
                  <a:p>
                    <a:pPr>
                      <a:defRPr/>
                    </a:pPr>
                    <a:fld id="{064D0328-B29C-400F-8299-34AE0EDAA23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9895-42BB-9402-302416AE682C}"/>
                </c:ext>
              </c:extLst>
            </c:dLbl>
            <c:dLbl>
              <c:idx val="3"/>
              <c:tx>
                <c:rich>
                  <a:bodyPr/>
                  <a:lstStyle/>
                  <a:p>
                    <a:pPr>
                      <a:defRPr/>
                    </a:pPr>
                    <a:fld id="{35FA5EFB-A92B-4EA4-A06E-E1B7AED0A75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9895-42BB-9402-302416AE682C}"/>
                </c:ext>
              </c:extLst>
            </c:dLbl>
            <c:dLbl>
              <c:idx val="4"/>
              <c:tx>
                <c:rich>
                  <a:bodyPr/>
                  <a:lstStyle/>
                  <a:p>
                    <a:pPr>
                      <a:defRPr/>
                    </a:pPr>
                    <a:fld id="{857751A5-B342-499B-971B-01F5F6AA0D5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9895-42BB-9402-302416AE682C}"/>
                </c:ext>
              </c:extLst>
            </c:dLbl>
            <c:dLbl>
              <c:idx val="5"/>
              <c:tx>
                <c:rich>
                  <a:bodyPr/>
                  <a:lstStyle/>
                  <a:p>
                    <a:pPr>
                      <a:defRPr/>
                    </a:pPr>
                    <a:fld id="{6C08CD3D-2C7B-43C7-9A73-34ACE5FDD54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9895-42BB-9402-302416AE682C}"/>
                </c:ext>
              </c:extLst>
            </c:dLbl>
            <c:dLbl>
              <c:idx val="6"/>
              <c:tx>
                <c:rich>
                  <a:bodyPr/>
                  <a:lstStyle/>
                  <a:p>
                    <a:pPr>
                      <a:defRPr/>
                    </a:pPr>
                    <a:fld id="{28DC9E6C-9FF9-4581-94C8-DC5CB0E593A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9895-42BB-9402-302416AE682C}"/>
                </c:ext>
              </c:extLst>
            </c:dLbl>
            <c:dLbl>
              <c:idx val="7"/>
              <c:tx>
                <c:rich>
                  <a:bodyPr/>
                  <a:lstStyle/>
                  <a:p>
                    <a:pPr>
                      <a:defRPr/>
                    </a:pPr>
                    <a:fld id="{13949BBA-25F4-4EAD-9635-F31A6204166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9895-42BB-9402-302416AE682C}"/>
                </c:ext>
              </c:extLst>
            </c:dLbl>
            <c:dLbl>
              <c:idx val="8"/>
              <c:tx>
                <c:rich>
                  <a:bodyPr/>
                  <a:lstStyle/>
                  <a:p>
                    <a:pPr>
                      <a:defRPr/>
                    </a:pPr>
                    <a:fld id="{6A476854-F698-4FFB-B3F3-54FFAF78D1B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9895-42BB-9402-302416AE682C}"/>
                </c:ext>
              </c:extLst>
            </c:dLbl>
            <c:dLbl>
              <c:idx val="9"/>
              <c:tx>
                <c:rich>
                  <a:bodyPr/>
                  <a:lstStyle/>
                  <a:p>
                    <a:pPr>
                      <a:defRPr/>
                    </a:pPr>
                    <a:fld id="{D6172902-0661-4FA3-8C37-BE7D697489C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9895-42BB-9402-302416AE682C}"/>
                </c:ext>
              </c:extLst>
            </c:dLbl>
            <c:dLbl>
              <c:idx val="10"/>
              <c:tx>
                <c:rich>
                  <a:bodyPr/>
                  <a:lstStyle/>
                  <a:p>
                    <a:pPr>
                      <a:defRPr/>
                    </a:pPr>
                    <a:fld id="{EDB95D71-F659-4D0C-929F-D0DC60D6C85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9895-42BB-9402-302416AE682C}"/>
                </c:ext>
              </c:extLst>
            </c:dLbl>
            <c:dLbl>
              <c:idx val="11"/>
              <c:tx>
                <c:rich>
                  <a:bodyPr/>
                  <a:lstStyle/>
                  <a:p>
                    <a:pPr>
                      <a:defRPr/>
                    </a:pPr>
                    <a:fld id="{A91D359F-5EF8-454F-8FE9-4C20DC9A172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9895-42BB-9402-302416AE68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(n=129)</c:v>
                </c:pt>
                <c:pt idx="1">
                  <c:v>Ikke-godkjent eksportør (n=114)</c:v>
                </c:pt>
                <c:pt idx="2">
                  <c:v>Øvrige (transport, rådgivning, IT, forvaltning og rest.) (n=42)</c:v>
                </c:pt>
                <c:pt idx="3">
                  <c:v>Industri (uten næringsmidler og utvinning) (n=133)</c:v>
                </c:pt>
                <c:pt idx="4">
                  <c:v>Utvinning (olje, gass og mineraler) (n=13)</c:v>
                </c:pt>
                <c:pt idx="5">
                  <c:v>Næringsmidler (herunder fisk og landbruk) (n=50)</c:v>
                </c:pt>
                <c:pt idx="6">
                  <c:v>Lavere eksportverdi (n=120)</c:v>
                </c:pt>
                <c:pt idx="7">
                  <c:v>Middels eksportverdi (n=78)</c:v>
                </c:pt>
                <c:pt idx="8">
                  <c:v>Høyere eksportverdi (n=45)</c:v>
                </c:pt>
                <c:pt idx="9">
                  <c:v>Større bedrifter (over 50 ansatte) (n=103)</c:v>
                </c:pt>
                <c:pt idx="10">
                  <c:v>Mindre bedrifter (0-50 ansatte) (n=135)</c:v>
                </c:pt>
                <c:pt idx="11">
                  <c:v>Total (n=243)</c:v>
                </c:pt>
              </c:strCache>
            </c:strRef>
          </c:cat>
          <c:val>
            <c:numRef>
              <c:f>Sheet1!$D$2:$D$13</c:f>
              <c:numCache>
                <c:formatCode>0</c:formatCode>
                <c:ptCount val="12"/>
                <c:pt idx="0">
                  <c:v>3</c:v>
                </c:pt>
                <c:pt idx="1">
                  <c:v>11</c:v>
                </c:pt>
                <c:pt idx="2">
                  <c:v>17</c:v>
                </c:pt>
                <c:pt idx="3">
                  <c:v>6</c:v>
                </c:pt>
                <c:pt idx="4">
                  <c:v>0</c:v>
                </c:pt>
                <c:pt idx="5">
                  <c:v>4</c:v>
                </c:pt>
                <c:pt idx="6">
                  <c:v>10</c:v>
                </c:pt>
                <c:pt idx="7">
                  <c:v>5</c:v>
                </c:pt>
                <c:pt idx="8">
                  <c:v>2</c:v>
                </c:pt>
                <c:pt idx="9">
                  <c:v>7</c:v>
                </c:pt>
                <c:pt idx="10">
                  <c:v>7</c:v>
                </c:pt>
                <c:pt idx="11">
                  <c:v>7</c:v>
                </c:pt>
              </c:numCache>
            </c:numRef>
          </c:val>
          <c:extLst>
            <c:ext xmlns:c16="http://schemas.microsoft.com/office/drawing/2014/chart" uri="{C3380CC4-5D6E-409C-BE32-E72D297353CC}">
              <c16:uniqueId val="{00000026-9895-42BB-9402-302416AE682C}"/>
            </c:ext>
          </c:extLst>
        </c:ser>
        <c:dLbls>
          <c:showLegendKey val="0"/>
          <c:showVal val="0"/>
          <c:showCatName val="0"/>
          <c:showSerName val="0"/>
          <c:showPercent val="0"/>
          <c:showBubbleSize val="0"/>
        </c:dLbls>
        <c:gapWidth val="200"/>
        <c:overlap val="100"/>
        <c:axId val="1254590375"/>
        <c:axId val="1161184036"/>
      </c:barChart>
      <c:catAx>
        <c:axId val="1254590375"/>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161184036"/>
        <c:crosses val="autoZero"/>
        <c:auto val="0"/>
        <c:lblAlgn val="ctr"/>
        <c:lblOffset val="100"/>
        <c:noMultiLvlLbl val="0"/>
      </c:catAx>
      <c:valAx>
        <c:axId val="1161184036"/>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254590375"/>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Fra hvilke andre land enn Norge bruker dere innsatsmaterialer fra? Flere svar mulig (n=163)</c:v>
                </c:pt>
              </c:strCache>
            </c:strRef>
          </c:tx>
          <c:spPr>
            <a:solidFill>
              <a:srgbClr val="B4D6B2"/>
            </a:solidFill>
          </c:spPr>
          <c:invertIfNegative val="0"/>
          <c:dLbls>
            <c:dLbl>
              <c:idx val="0"/>
              <c:tx>
                <c:rich>
                  <a:bodyPr/>
                  <a:lstStyle/>
                  <a:p>
                    <a:pPr>
                      <a:defRPr/>
                    </a:pPr>
                    <a:fld id="{65ABA0D0-D4C4-4AD4-9030-F833DA02E842}"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84-4F3B-8F0E-B00C9C4901CF}"/>
                </c:ext>
              </c:extLst>
            </c:dLbl>
            <c:dLbl>
              <c:idx val="1"/>
              <c:tx>
                <c:rich>
                  <a:bodyPr/>
                  <a:lstStyle/>
                  <a:p>
                    <a:pPr>
                      <a:defRPr/>
                    </a:pPr>
                    <a:fld id="{BC041BF9-60E3-4373-821D-287C53BDB7C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84-4F3B-8F0E-B00C9C4901CF}"/>
                </c:ext>
              </c:extLst>
            </c:dLbl>
            <c:dLbl>
              <c:idx val="2"/>
              <c:tx>
                <c:rich>
                  <a:bodyPr/>
                  <a:lstStyle/>
                  <a:p>
                    <a:pPr>
                      <a:defRPr/>
                    </a:pPr>
                    <a:fld id="{D8B93C5E-E1DD-4887-B4DB-9BFE7ABF55E2}"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384-4F3B-8F0E-B00C9C4901CF}"/>
                </c:ext>
              </c:extLst>
            </c:dLbl>
            <c:dLbl>
              <c:idx val="3"/>
              <c:tx>
                <c:rich>
                  <a:bodyPr/>
                  <a:lstStyle/>
                  <a:p>
                    <a:pPr>
                      <a:defRPr/>
                    </a:pPr>
                    <a:fld id="{C20AB7EE-60C8-4AFF-BAF3-9A74B4558F68}"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384-4F3B-8F0E-B00C9C4901CF}"/>
                </c:ext>
              </c:extLst>
            </c:dLbl>
            <c:dLbl>
              <c:idx val="4"/>
              <c:tx>
                <c:rich>
                  <a:bodyPr/>
                  <a:lstStyle/>
                  <a:p>
                    <a:pPr>
                      <a:defRPr/>
                    </a:pPr>
                    <a:fld id="{58C26CAE-9988-4E06-BF62-49396F20783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384-4F3B-8F0E-B00C9C4901CF}"/>
                </c:ext>
              </c:extLst>
            </c:dLbl>
            <c:dLbl>
              <c:idx val="5"/>
              <c:tx>
                <c:rich>
                  <a:bodyPr/>
                  <a:lstStyle/>
                  <a:p>
                    <a:pPr>
                      <a:defRPr/>
                    </a:pPr>
                    <a:fld id="{79865DF2-EB09-4A9C-8F92-F8722AA0034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384-4F3B-8F0E-B00C9C4901CF}"/>
                </c:ext>
              </c:extLst>
            </c:dLbl>
            <c:dLbl>
              <c:idx val="6"/>
              <c:tx>
                <c:rich>
                  <a:bodyPr/>
                  <a:lstStyle/>
                  <a:p>
                    <a:pPr>
                      <a:defRPr/>
                    </a:pPr>
                    <a:fld id="{D4AB830C-C29A-4F02-8375-A3CD551B37A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384-4F3B-8F0E-B00C9C4901CF}"/>
                </c:ext>
              </c:extLst>
            </c:dLbl>
            <c:dLbl>
              <c:idx val="7"/>
              <c:tx>
                <c:rich>
                  <a:bodyPr/>
                  <a:lstStyle/>
                  <a:p>
                    <a:pPr>
                      <a:defRPr/>
                    </a:pPr>
                    <a:fld id="{DCCCAAB6-6856-4D3D-A89C-96501FB2B41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384-4F3B-8F0E-B00C9C4901CF}"/>
                </c:ext>
              </c:extLst>
            </c:dLbl>
            <c:dLbl>
              <c:idx val="8"/>
              <c:tx>
                <c:rich>
                  <a:bodyPr/>
                  <a:lstStyle/>
                  <a:p>
                    <a:pPr>
                      <a:defRPr/>
                    </a:pPr>
                    <a:fld id="{2CD31E3B-C58A-4CA2-ADE2-ADFA3E25B195}"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384-4F3B-8F0E-B00C9C4901CF}"/>
                </c:ext>
              </c:extLst>
            </c:dLbl>
            <c:dLbl>
              <c:idx val="9"/>
              <c:tx>
                <c:rich>
                  <a:bodyPr/>
                  <a:lstStyle/>
                  <a:p>
                    <a:pPr>
                      <a:defRPr/>
                    </a:pPr>
                    <a:fld id="{C6377837-E23D-4AA1-8F52-4FF569F91A3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384-4F3B-8F0E-B00C9C4901CF}"/>
                </c:ext>
              </c:extLst>
            </c:dLbl>
            <c:dLbl>
              <c:idx val="10"/>
              <c:tx>
                <c:rich>
                  <a:bodyPr/>
                  <a:lstStyle/>
                  <a:p>
                    <a:pPr>
                      <a:defRPr/>
                    </a:pPr>
                    <a:fld id="{E6E82FFA-FB36-430E-A3A1-4D6B399F93C4}"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384-4F3B-8F0E-B00C9C4901C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Sheet1!$A$2:$A$12</c:f>
              <c:strCache>
                <c:ptCount val="11"/>
                <c:pt idx="0">
                  <c:v>Vietnam</c:v>
                </c:pt>
                <c:pt idx="1">
                  <c:v>Russland</c:v>
                </c:pt>
                <c:pt idx="2">
                  <c:v>Brasil</c:v>
                </c:pt>
                <c:pt idx="3">
                  <c:v>Canada</c:v>
                </c:pt>
                <c:pt idx="4">
                  <c:v>Sør-Korea</c:v>
                </c:pt>
                <c:pt idx="5">
                  <c:v>Japan</c:v>
                </c:pt>
                <c:pt idx="6">
                  <c:v>Andre land, beskriv</c:v>
                </c:pt>
                <c:pt idx="7">
                  <c:v>Storbritannia</c:v>
                </c:pt>
                <c:pt idx="8">
                  <c:v>USA</c:v>
                </c:pt>
                <c:pt idx="9">
                  <c:v>Kina</c:v>
                </c:pt>
                <c:pt idx="10">
                  <c:v>EU</c:v>
                </c:pt>
              </c:strCache>
            </c:strRef>
          </c:cat>
          <c:val>
            <c:numRef>
              <c:f>Sheet1!$B$2:$B$12</c:f>
              <c:numCache>
                <c:formatCode>0</c:formatCode>
                <c:ptCount val="11"/>
                <c:pt idx="0">
                  <c:v>2</c:v>
                </c:pt>
                <c:pt idx="1">
                  <c:v>2</c:v>
                </c:pt>
                <c:pt idx="2">
                  <c:v>5</c:v>
                </c:pt>
                <c:pt idx="3">
                  <c:v>6</c:v>
                </c:pt>
                <c:pt idx="4">
                  <c:v>9</c:v>
                </c:pt>
                <c:pt idx="5">
                  <c:v>10</c:v>
                </c:pt>
                <c:pt idx="6">
                  <c:v>18</c:v>
                </c:pt>
                <c:pt idx="7">
                  <c:v>37</c:v>
                </c:pt>
                <c:pt idx="8">
                  <c:v>38</c:v>
                </c:pt>
                <c:pt idx="9">
                  <c:v>48</c:v>
                </c:pt>
                <c:pt idx="10">
                  <c:v>93</c:v>
                </c:pt>
              </c:numCache>
            </c:numRef>
          </c:val>
          <c:extLst>
            <c:ext xmlns:c16="http://schemas.microsoft.com/office/drawing/2014/chart" uri="{C3380CC4-5D6E-409C-BE32-E72D297353CC}">
              <c16:uniqueId val="{0000000B-3384-4F3B-8F0E-B00C9C4901CF}"/>
            </c:ext>
          </c:extLst>
        </c:ser>
        <c:dLbls>
          <c:showLegendKey val="0"/>
          <c:showVal val="0"/>
          <c:showCatName val="0"/>
          <c:showSerName val="0"/>
          <c:showPercent val="0"/>
          <c:showBubbleSize val="0"/>
        </c:dLbls>
        <c:gapWidth val="200"/>
        <c:overlap val="-83"/>
        <c:axId val="53330222"/>
        <c:axId val="1074153828"/>
      </c:barChart>
      <c:catAx>
        <c:axId val="53330222"/>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074153828"/>
        <c:crosses val="autoZero"/>
        <c:auto val="0"/>
        <c:lblAlgn val="ctr"/>
        <c:lblOffset val="100"/>
        <c:noMultiLvlLbl val="0"/>
      </c:catAx>
      <c:valAx>
        <c:axId val="1074153828"/>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53330222"/>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Hvilken omtrentlig verdi har disse materialene i forhold til pris på eksportvarene?Anslå så godt det lar seg gjøre. (n=163)</c:v>
                </c:pt>
              </c:strCache>
            </c:strRef>
          </c:tx>
          <c:spPr>
            <a:solidFill>
              <a:srgbClr val="B4D6B2"/>
            </a:solidFill>
          </c:spPr>
          <c:invertIfNegative val="0"/>
          <c:dLbls>
            <c:dLbl>
              <c:idx val="0"/>
              <c:tx>
                <c:rich>
                  <a:bodyPr/>
                  <a:lstStyle/>
                  <a:p>
                    <a:pPr>
                      <a:defRPr/>
                    </a:pPr>
                    <a:fld id="{5F703041-A45A-484C-89F3-88F8CDCBF17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5A8-486B-B1D1-E9B87325F110}"/>
                </c:ext>
              </c:extLst>
            </c:dLbl>
            <c:dLbl>
              <c:idx val="1"/>
              <c:tx>
                <c:rich>
                  <a:bodyPr/>
                  <a:lstStyle/>
                  <a:p>
                    <a:pPr>
                      <a:defRPr/>
                    </a:pPr>
                    <a:fld id="{70AC8CC5-F2BA-4022-B04F-33E4170CC79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A8-486B-B1D1-E9B87325F110}"/>
                </c:ext>
              </c:extLst>
            </c:dLbl>
            <c:dLbl>
              <c:idx val="2"/>
              <c:tx>
                <c:rich>
                  <a:bodyPr/>
                  <a:lstStyle/>
                  <a:p>
                    <a:pPr>
                      <a:defRPr/>
                    </a:pPr>
                    <a:fld id="{CFD6E1F8-2D30-4D6F-A811-3E902800BF54}"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5A8-486B-B1D1-E9B87325F110}"/>
                </c:ext>
              </c:extLst>
            </c:dLbl>
            <c:dLbl>
              <c:idx val="3"/>
              <c:tx>
                <c:rich>
                  <a:bodyPr/>
                  <a:lstStyle/>
                  <a:p>
                    <a:pPr>
                      <a:defRPr/>
                    </a:pPr>
                    <a:fld id="{BDCF3201-C614-413C-9C60-AB818BF3B5C1}"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A8-486B-B1D1-E9B87325F110}"/>
                </c:ext>
              </c:extLst>
            </c:dLbl>
            <c:dLbl>
              <c:idx val="4"/>
              <c:tx>
                <c:rich>
                  <a:bodyPr/>
                  <a:lstStyle/>
                  <a:p>
                    <a:pPr>
                      <a:defRPr/>
                    </a:pPr>
                    <a:fld id="{36F1184B-99DC-445A-99DB-8868B587B00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5A8-486B-B1D1-E9B87325F11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Vet ikke</c:v>
                </c:pt>
                <c:pt idx="1">
                  <c:v>Mindre enn 10 %</c:v>
                </c:pt>
                <c:pt idx="2">
                  <c:v>Mer enn 50 %</c:v>
                </c:pt>
                <c:pt idx="3">
                  <c:v>11-20 %</c:v>
                </c:pt>
                <c:pt idx="4">
                  <c:v>21-50 %</c:v>
                </c:pt>
              </c:strCache>
            </c:strRef>
          </c:cat>
          <c:val>
            <c:numRef>
              <c:f>Sheet1!$B$2:$B$6</c:f>
              <c:numCache>
                <c:formatCode>0</c:formatCode>
                <c:ptCount val="5"/>
                <c:pt idx="0">
                  <c:v>11</c:v>
                </c:pt>
                <c:pt idx="1">
                  <c:v>17</c:v>
                </c:pt>
                <c:pt idx="2">
                  <c:v>18</c:v>
                </c:pt>
                <c:pt idx="3">
                  <c:v>25</c:v>
                </c:pt>
                <c:pt idx="4">
                  <c:v>29</c:v>
                </c:pt>
              </c:numCache>
            </c:numRef>
          </c:val>
          <c:extLst>
            <c:ext xmlns:c16="http://schemas.microsoft.com/office/drawing/2014/chart" uri="{C3380CC4-5D6E-409C-BE32-E72D297353CC}">
              <c16:uniqueId val="{00000005-05A8-486B-B1D1-E9B87325F110}"/>
            </c:ext>
          </c:extLst>
        </c:ser>
        <c:dLbls>
          <c:showLegendKey val="0"/>
          <c:showVal val="0"/>
          <c:showCatName val="0"/>
          <c:showSerName val="0"/>
          <c:showPercent val="0"/>
          <c:showBubbleSize val="0"/>
        </c:dLbls>
        <c:gapWidth val="200"/>
        <c:overlap val="-83"/>
        <c:axId val="1530746560"/>
        <c:axId val="503361257"/>
      </c:barChart>
      <c:catAx>
        <c:axId val="1530746560"/>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503361257"/>
        <c:crosses val="autoZero"/>
        <c:auto val="0"/>
        <c:lblAlgn val="ctr"/>
        <c:lblOffset val="100"/>
        <c:noMultiLvlLbl val="0"/>
      </c:catAx>
      <c:valAx>
        <c:axId val="503361257"/>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530746560"/>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3480809788796"/>
          <c:y val="0.10460167479065118"/>
          <c:w val="0.49052346416258119"/>
          <c:h val="0.82562054743157109"/>
        </c:manualLayout>
      </c:layout>
      <c:barChart>
        <c:barDir val="bar"/>
        <c:grouping val="percentStacked"/>
        <c:varyColors val="0"/>
        <c:ser>
          <c:idx val="0"/>
          <c:order val="0"/>
          <c:tx>
            <c:strRef>
              <c:f>Sheet1!$B$1</c:f>
              <c:strCache>
                <c:ptCount val="1"/>
                <c:pt idx="0">
                  <c:v>Svært enig</c:v>
                </c:pt>
              </c:strCache>
            </c:strRef>
          </c:tx>
          <c:spPr>
            <a:solidFill>
              <a:srgbClr val="00411E"/>
            </a:solidFill>
          </c:spPr>
          <c:invertIfNegative val="0"/>
          <c:dLbls>
            <c:dLbl>
              <c:idx val="0"/>
              <c:tx>
                <c:rich>
                  <a:bodyPr/>
                  <a:lstStyle/>
                  <a:p>
                    <a:pPr>
                      <a:defRPr/>
                    </a:pPr>
                    <a:fld id="{755BEBF5-12B1-4D80-8A83-55F1F6409BB1}"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AD-4F44-91E4-741B1AD3762B}"/>
                </c:ext>
              </c:extLst>
            </c:dLbl>
            <c:dLbl>
              <c:idx val="1"/>
              <c:tx>
                <c:rich>
                  <a:bodyPr/>
                  <a:lstStyle/>
                  <a:p>
                    <a:pPr>
                      <a:defRPr/>
                    </a:pPr>
                    <a:fld id="{AAB13F3D-72AF-4164-9A19-DBBA9EDA2124}"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AD-4F44-91E4-741B1AD3762B}"/>
                </c:ext>
              </c:extLst>
            </c:dLbl>
            <c:dLbl>
              <c:idx val="2"/>
              <c:tx>
                <c:rich>
                  <a:bodyPr/>
                  <a:lstStyle/>
                  <a:p>
                    <a:pPr>
                      <a:defRPr/>
                    </a:pPr>
                    <a:fld id="{8CB0DA5E-34CE-44E0-96ED-572A2B13CE1C}"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AD-4F44-91E4-741B1AD3762B}"/>
                </c:ext>
              </c:extLst>
            </c:dLbl>
            <c:dLbl>
              <c:idx val="3"/>
              <c:tx>
                <c:rich>
                  <a:bodyPr/>
                  <a:lstStyle/>
                  <a:p>
                    <a:pPr>
                      <a:defRPr/>
                    </a:pPr>
                    <a:fld id="{2AC8FB7D-A72C-492E-A97A-84871EC7FDFA}"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AD-4F44-91E4-741B1AD3762B}"/>
                </c:ext>
              </c:extLst>
            </c:dLbl>
            <c:dLbl>
              <c:idx val="4"/>
              <c:tx>
                <c:rich>
                  <a:bodyPr/>
                  <a:lstStyle/>
                  <a:p>
                    <a:pPr>
                      <a:defRPr/>
                    </a:pPr>
                    <a:fld id="{79F5110A-051B-4473-BDF6-6FBE487D3F90}"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6AD-4F44-91E4-741B1AD376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Vi gir kundene råd om bruk av Norges frihandelsavtaler (n=27)</c:v>
                </c:pt>
                <c:pt idx="1">
                  <c:v>Kundene våre har begrenset kunnskap om Norges frihandelsavtaler (n=27)</c:v>
                </c:pt>
                <c:pt idx="2">
                  <c:v>Kundene våre ønsker å benytte seg av Norges frihandelsavtaler hvis de kan (n=27)</c:v>
                </c:pt>
                <c:pt idx="3">
                  <c:v>Vi finner lett informasjonen vi trenger om Norges frihandelsavtaler (n=27)</c:v>
                </c:pt>
                <c:pt idx="4">
                  <c:v>Norges frihandelsavtaler er lette å bruke (n=27)</c:v>
                </c:pt>
              </c:strCache>
            </c:strRef>
          </c:cat>
          <c:val>
            <c:numRef>
              <c:f>Sheet1!$B$2:$B$6</c:f>
              <c:numCache>
                <c:formatCode>0</c:formatCode>
                <c:ptCount val="5"/>
                <c:pt idx="0">
                  <c:v>30</c:v>
                </c:pt>
                <c:pt idx="1">
                  <c:v>30</c:v>
                </c:pt>
                <c:pt idx="2">
                  <c:v>56</c:v>
                </c:pt>
                <c:pt idx="3">
                  <c:v>15</c:v>
                </c:pt>
                <c:pt idx="4">
                  <c:v>26</c:v>
                </c:pt>
              </c:numCache>
            </c:numRef>
          </c:val>
          <c:extLst>
            <c:ext xmlns:c16="http://schemas.microsoft.com/office/drawing/2014/chart" uri="{C3380CC4-5D6E-409C-BE32-E72D297353CC}">
              <c16:uniqueId val="{00000005-56AD-4F44-91E4-741B1AD3762B}"/>
            </c:ext>
          </c:extLst>
        </c:ser>
        <c:ser>
          <c:idx val="1"/>
          <c:order val="1"/>
          <c:tx>
            <c:strRef>
              <c:f>Sheet1!$C$1</c:f>
              <c:strCache>
                <c:ptCount val="1"/>
                <c:pt idx="0">
                  <c:v>Delvis enig</c:v>
                </c:pt>
              </c:strCache>
            </c:strRef>
          </c:tx>
          <c:spPr>
            <a:solidFill>
              <a:srgbClr val="B4D6B2"/>
            </a:solidFill>
          </c:spPr>
          <c:invertIfNegative val="0"/>
          <c:dLbls>
            <c:dLbl>
              <c:idx val="0"/>
              <c:tx>
                <c:rich>
                  <a:bodyPr/>
                  <a:lstStyle/>
                  <a:p>
                    <a:pPr>
                      <a:defRPr/>
                    </a:pPr>
                    <a:fld id="{BF3D4F47-9C2E-47EA-AC78-CA3182D6369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6AD-4F44-91E4-741B1AD3762B}"/>
                </c:ext>
              </c:extLst>
            </c:dLbl>
            <c:dLbl>
              <c:idx val="1"/>
              <c:tx>
                <c:rich>
                  <a:bodyPr/>
                  <a:lstStyle/>
                  <a:p>
                    <a:pPr>
                      <a:defRPr/>
                    </a:pPr>
                    <a:fld id="{DE562E7A-152F-48CC-96D3-083010D6C28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6AD-4F44-91E4-741B1AD3762B}"/>
                </c:ext>
              </c:extLst>
            </c:dLbl>
            <c:dLbl>
              <c:idx val="2"/>
              <c:tx>
                <c:rich>
                  <a:bodyPr/>
                  <a:lstStyle/>
                  <a:p>
                    <a:pPr>
                      <a:defRPr/>
                    </a:pPr>
                    <a:fld id="{C1E010CA-FF20-4DEA-99CE-0A463965959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6AD-4F44-91E4-741B1AD3762B}"/>
                </c:ext>
              </c:extLst>
            </c:dLbl>
            <c:dLbl>
              <c:idx val="3"/>
              <c:tx>
                <c:rich>
                  <a:bodyPr/>
                  <a:lstStyle/>
                  <a:p>
                    <a:pPr>
                      <a:defRPr/>
                    </a:pPr>
                    <a:fld id="{17895B08-1331-48BF-8768-A9DC51D7CFA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6AD-4F44-91E4-741B1AD3762B}"/>
                </c:ext>
              </c:extLst>
            </c:dLbl>
            <c:dLbl>
              <c:idx val="4"/>
              <c:tx>
                <c:rich>
                  <a:bodyPr/>
                  <a:lstStyle/>
                  <a:p>
                    <a:pPr>
                      <a:defRPr/>
                    </a:pPr>
                    <a:fld id="{8B14AD34-0746-4805-A772-920871B2496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6AD-4F44-91E4-741B1AD376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Vi gir kundene råd om bruk av Norges frihandelsavtaler (n=27)</c:v>
                </c:pt>
                <c:pt idx="1">
                  <c:v>Kundene våre har begrenset kunnskap om Norges frihandelsavtaler (n=27)</c:v>
                </c:pt>
                <c:pt idx="2">
                  <c:v>Kundene våre ønsker å benytte seg av Norges frihandelsavtaler hvis de kan (n=27)</c:v>
                </c:pt>
                <c:pt idx="3">
                  <c:v>Vi finner lett informasjonen vi trenger om Norges frihandelsavtaler (n=27)</c:v>
                </c:pt>
                <c:pt idx="4">
                  <c:v>Norges frihandelsavtaler er lette å bruke (n=27)</c:v>
                </c:pt>
              </c:strCache>
            </c:strRef>
          </c:cat>
          <c:val>
            <c:numRef>
              <c:f>Sheet1!$C$2:$C$6</c:f>
              <c:numCache>
                <c:formatCode>0</c:formatCode>
                <c:ptCount val="5"/>
                <c:pt idx="0">
                  <c:v>22</c:v>
                </c:pt>
                <c:pt idx="1">
                  <c:v>33</c:v>
                </c:pt>
                <c:pt idx="2">
                  <c:v>7</c:v>
                </c:pt>
                <c:pt idx="3">
                  <c:v>41</c:v>
                </c:pt>
                <c:pt idx="4">
                  <c:v>30</c:v>
                </c:pt>
              </c:numCache>
            </c:numRef>
          </c:val>
          <c:extLst>
            <c:ext xmlns:c16="http://schemas.microsoft.com/office/drawing/2014/chart" uri="{C3380CC4-5D6E-409C-BE32-E72D297353CC}">
              <c16:uniqueId val="{0000000B-56AD-4F44-91E4-741B1AD3762B}"/>
            </c:ext>
          </c:extLst>
        </c:ser>
        <c:ser>
          <c:idx val="2"/>
          <c:order val="2"/>
          <c:tx>
            <c:strRef>
              <c:f>Sheet1!$D$1</c:f>
              <c:strCache>
                <c:ptCount val="1"/>
                <c:pt idx="0">
                  <c:v>Verken enig eller uenig</c:v>
                </c:pt>
              </c:strCache>
            </c:strRef>
          </c:tx>
          <c:spPr>
            <a:solidFill>
              <a:srgbClr val="FEE197"/>
            </a:solidFill>
          </c:spPr>
          <c:invertIfNegative val="0"/>
          <c:dLbls>
            <c:dLbl>
              <c:idx val="0"/>
              <c:tx>
                <c:rich>
                  <a:bodyPr/>
                  <a:lstStyle/>
                  <a:p>
                    <a:pPr>
                      <a:defRPr/>
                    </a:pPr>
                    <a:fld id="{C537C844-DFA2-4B63-BD69-6329EF6E8AC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6AD-4F44-91E4-741B1AD3762B}"/>
                </c:ext>
              </c:extLst>
            </c:dLbl>
            <c:dLbl>
              <c:idx val="1"/>
              <c:tx>
                <c:rich>
                  <a:bodyPr/>
                  <a:lstStyle/>
                  <a:p>
                    <a:pPr>
                      <a:defRPr/>
                    </a:pPr>
                    <a:fld id="{430A58B9-2625-4D57-B963-9E52379E680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6AD-4F44-91E4-741B1AD3762B}"/>
                </c:ext>
              </c:extLst>
            </c:dLbl>
            <c:dLbl>
              <c:idx val="2"/>
              <c:tx>
                <c:rich>
                  <a:bodyPr/>
                  <a:lstStyle/>
                  <a:p>
                    <a:pPr>
                      <a:defRPr/>
                    </a:pPr>
                    <a:fld id="{DFDCD737-8EE5-4A83-9EAC-DE6E9C55173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56AD-4F44-91E4-741B1AD3762B}"/>
                </c:ext>
              </c:extLst>
            </c:dLbl>
            <c:dLbl>
              <c:idx val="3"/>
              <c:tx>
                <c:rich>
                  <a:bodyPr/>
                  <a:lstStyle/>
                  <a:p>
                    <a:pPr>
                      <a:defRPr/>
                    </a:pPr>
                    <a:fld id="{0B38B8D0-6B3C-416A-BDA4-3BA230E9017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6AD-4F44-91E4-741B1AD3762B}"/>
                </c:ext>
              </c:extLst>
            </c:dLbl>
            <c:dLbl>
              <c:idx val="4"/>
              <c:tx>
                <c:rich>
                  <a:bodyPr/>
                  <a:lstStyle/>
                  <a:p>
                    <a:pPr>
                      <a:defRPr/>
                    </a:pPr>
                    <a:fld id="{C38DCE10-21F6-4D46-9B8E-F939ACEC920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56AD-4F44-91E4-741B1AD376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Vi gir kundene råd om bruk av Norges frihandelsavtaler (n=27)</c:v>
                </c:pt>
                <c:pt idx="1">
                  <c:v>Kundene våre har begrenset kunnskap om Norges frihandelsavtaler (n=27)</c:v>
                </c:pt>
                <c:pt idx="2">
                  <c:v>Kundene våre ønsker å benytte seg av Norges frihandelsavtaler hvis de kan (n=27)</c:v>
                </c:pt>
                <c:pt idx="3">
                  <c:v>Vi finner lett informasjonen vi trenger om Norges frihandelsavtaler (n=27)</c:v>
                </c:pt>
                <c:pt idx="4">
                  <c:v>Norges frihandelsavtaler er lette å bruke (n=27)</c:v>
                </c:pt>
              </c:strCache>
            </c:strRef>
          </c:cat>
          <c:val>
            <c:numRef>
              <c:f>Sheet1!$D$2:$D$6</c:f>
              <c:numCache>
                <c:formatCode>0</c:formatCode>
                <c:ptCount val="5"/>
                <c:pt idx="0">
                  <c:v>19</c:v>
                </c:pt>
                <c:pt idx="1">
                  <c:v>19</c:v>
                </c:pt>
                <c:pt idx="2">
                  <c:v>7</c:v>
                </c:pt>
                <c:pt idx="3">
                  <c:v>26</c:v>
                </c:pt>
                <c:pt idx="4">
                  <c:v>26</c:v>
                </c:pt>
              </c:numCache>
            </c:numRef>
          </c:val>
          <c:extLst>
            <c:ext xmlns:c16="http://schemas.microsoft.com/office/drawing/2014/chart" uri="{C3380CC4-5D6E-409C-BE32-E72D297353CC}">
              <c16:uniqueId val="{00000011-56AD-4F44-91E4-741B1AD3762B}"/>
            </c:ext>
          </c:extLst>
        </c:ser>
        <c:ser>
          <c:idx val="3"/>
          <c:order val="3"/>
          <c:tx>
            <c:strRef>
              <c:f>Sheet1!$E$1</c:f>
              <c:strCache>
                <c:ptCount val="1"/>
                <c:pt idx="0">
                  <c:v>Delvis uenig</c:v>
                </c:pt>
              </c:strCache>
            </c:strRef>
          </c:tx>
          <c:spPr>
            <a:solidFill>
              <a:srgbClr val="FFD7F0"/>
            </a:solidFill>
          </c:spPr>
          <c:invertIfNegative val="0"/>
          <c:dLbls>
            <c:dLbl>
              <c:idx val="0"/>
              <c:tx>
                <c:rich>
                  <a:bodyPr/>
                  <a:lstStyle/>
                  <a:p>
                    <a:pPr>
                      <a:defRPr/>
                    </a:pPr>
                    <a:fld id="{EF4129B0-8A5B-424D-A866-80F421B531D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56AD-4F44-91E4-741B1AD3762B}"/>
                </c:ext>
              </c:extLst>
            </c:dLbl>
            <c:dLbl>
              <c:idx val="1"/>
              <c:tx>
                <c:rich>
                  <a:bodyPr/>
                  <a:lstStyle/>
                  <a:p>
                    <a:pPr>
                      <a:defRPr/>
                    </a:pPr>
                    <a:fld id="{E480D4E3-9F42-4529-815E-EE7DC5BCB166}"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56AD-4F44-91E4-741B1AD3762B}"/>
                </c:ext>
              </c:extLst>
            </c:dLbl>
            <c:dLbl>
              <c:idx val="2"/>
              <c:tx>
                <c:rich>
                  <a:bodyPr/>
                  <a:lstStyle/>
                  <a:p>
                    <a:pPr>
                      <a:defRPr/>
                    </a:pPr>
                    <a:fld id="{0B0C9906-3A72-49A4-BC38-7C10D00F5F45}"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56AD-4F44-91E4-741B1AD3762B}"/>
                </c:ext>
              </c:extLst>
            </c:dLbl>
            <c:dLbl>
              <c:idx val="3"/>
              <c:tx>
                <c:rich>
                  <a:bodyPr/>
                  <a:lstStyle/>
                  <a:p>
                    <a:pPr>
                      <a:defRPr/>
                    </a:pPr>
                    <a:fld id="{5ADF6D4A-8A4D-4232-8D3A-4C15C03F56E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56AD-4F44-91E4-741B1AD3762B}"/>
                </c:ext>
              </c:extLst>
            </c:dLbl>
            <c:dLbl>
              <c:idx val="4"/>
              <c:tx>
                <c:rich>
                  <a:bodyPr/>
                  <a:lstStyle/>
                  <a:p>
                    <a:pPr>
                      <a:defRPr/>
                    </a:pPr>
                    <a:fld id="{0B3736B9-EC38-42CC-988D-9741D3EA0FA1}"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56AD-4F44-91E4-741B1AD376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Vi gir kundene råd om bruk av Norges frihandelsavtaler (n=27)</c:v>
                </c:pt>
                <c:pt idx="1">
                  <c:v>Kundene våre har begrenset kunnskap om Norges frihandelsavtaler (n=27)</c:v>
                </c:pt>
                <c:pt idx="2">
                  <c:v>Kundene våre ønsker å benytte seg av Norges frihandelsavtaler hvis de kan (n=27)</c:v>
                </c:pt>
                <c:pt idx="3">
                  <c:v>Vi finner lett informasjonen vi trenger om Norges frihandelsavtaler (n=27)</c:v>
                </c:pt>
                <c:pt idx="4">
                  <c:v>Norges frihandelsavtaler er lette å bruke (n=27)</c:v>
                </c:pt>
              </c:strCache>
            </c:strRef>
          </c:cat>
          <c:val>
            <c:numRef>
              <c:f>Sheet1!$E$2:$E$6</c:f>
              <c:numCache>
                <c:formatCode>0</c:formatCode>
                <c:ptCount val="5"/>
                <c:pt idx="0">
                  <c:v>0</c:v>
                </c:pt>
                <c:pt idx="1">
                  <c:v>4</c:v>
                </c:pt>
                <c:pt idx="2">
                  <c:v>4</c:v>
                </c:pt>
                <c:pt idx="3">
                  <c:v>4</c:v>
                </c:pt>
                <c:pt idx="4">
                  <c:v>11</c:v>
                </c:pt>
              </c:numCache>
            </c:numRef>
          </c:val>
          <c:extLst>
            <c:ext xmlns:c16="http://schemas.microsoft.com/office/drawing/2014/chart" uri="{C3380CC4-5D6E-409C-BE32-E72D297353CC}">
              <c16:uniqueId val="{00000017-56AD-4F44-91E4-741B1AD3762B}"/>
            </c:ext>
          </c:extLst>
        </c:ser>
        <c:ser>
          <c:idx val="4"/>
          <c:order val="4"/>
          <c:tx>
            <c:strRef>
              <c:f>Sheet1!$F$1</c:f>
              <c:strCache>
                <c:ptCount val="1"/>
                <c:pt idx="0">
                  <c:v>Svært uenig</c:v>
                </c:pt>
              </c:strCache>
            </c:strRef>
          </c:tx>
          <c:spPr>
            <a:solidFill>
              <a:srgbClr val="9B0028"/>
            </a:solidFill>
          </c:spPr>
          <c:invertIfNegative val="0"/>
          <c:dLbls>
            <c:dLbl>
              <c:idx val="0"/>
              <c:tx>
                <c:rich>
                  <a:bodyPr/>
                  <a:lstStyle/>
                  <a:p>
                    <a:pPr>
                      <a:defRPr/>
                    </a:pPr>
                    <a:fld id="{0DF0A3C8-0955-49E5-84C7-EA0C18339DF5}"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56AD-4F44-91E4-741B1AD3762B}"/>
                </c:ext>
              </c:extLst>
            </c:dLbl>
            <c:dLbl>
              <c:idx val="1"/>
              <c:tx>
                <c:rich>
                  <a:bodyPr/>
                  <a:lstStyle/>
                  <a:p>
                    <a:pPr>
                      <a:defRPr/>
                    </a:pPr>
                    <a:fld id="{28A7C61D-E9C7-4909-B6DC-E8E280D64261}"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56AD-4F44-91E4-741B1AD3762B}"/>
                </c:ext>
              </c:extLst>
            </c:dLbl>
            <c:dLbl>
              <c:idx val="2"/>
              <c:tx>
                <c:rich>
                  <a:bodyPr/>
                  <a:lstStyle/>
                  <a:p>
                    <a:pPr>
                      <a:defRPr/>
                    </a:pPr>
                    <a:fld id="{320C72DD-C5C8-4007-B736-32F3B4E8E5AE}"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56AD-4F44-91E4-741B1AD3762B}"/>
                </c:ext>
              </c:extLst>
            </c:dLbl>
            <c:dLbl>
              <c:idx val="3"/>
              <c:tx>
                <c:rich>
                  <a:bodyPr/>
                  <a:lstStyle/>
                  <a:p>
                    <a:pPr>
                      <a:defRPr/>
                    </a:pPr>
                    <a:fld id="{E0D71987-1912-4B3A-B5E5-545155A88A99}"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56AD-4F44-91E4-741B1AD3762B}"/>
                </c:ext>
              </c:extLst>
            </c:dLbl>
            <c:dLbl>
              <c:idx val="4"/>
              <c:tx>
                <c:rich>
                  <a:bodyPr/>
                  <a:lstStyle/>
                  <a:p>
                    <a:pPr>
                      <a:defRPr/>
                    </a:pPr>
                    <a:fld id="{A74AF077-3EE0-4C94-865E-30AF8734FC88}"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56AD-4F44-91E4-741B1AD376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Vi gir kundene råd om bruk av Norges frihandelsavtaler (n=27)</c:v>
                </c:pt>
                <c:pt idx="1">
                  <c:v>Kundene våre har begrenset kunnskap om Norges frihandelsavtaler (n=27)</c:v>
                </c:pt>
                <c:pt idx="2">
                  <c:v>Kundene våre ønsker å benytte seg av Norges frihandelsavtaler hvis de kan (n=27)</c:v>
                </c:pt>
                <c:pt idx="3">
                  <c:v>Vi finner lett informasjonen vi trenger om Norges frihandelsavtaler (n=27)</c:v>
                </c:pt>
                <c:pt idx="4">
                  <c:v>Norges frihandelsavtaler er lette å bruke (n=27)</c:v>
                </c:pt>
              </c:strCache>
            </c:strRef>
          </c:cat>
          <c:val>
            <c:numRef>
              <c:f>Sheet1!$F$2:$F$6</c:f>
              <c:numCache>
                <c:formatCode>0</c:formatCode>
                <c:ptCount val="5"/>
                <c:pt idx="0">
                  <c:v>15</c:v>
                </c:pt>
                <c:pt idx="1">
                  <c:v>0</c:v>
                </c:pt>
                <c:pt idx="2">
                  <c:v>4</c:v>
                </c:pt>
                <c:pt idx="3">
                  <c:v>7</c:v>
                </c:pt>
                <c:pt idx="4">
                  <c:v>0</c:v>
                </c:pt>
              </c:numCache>
            </c:numRef>
          </c:val>
          <c:extLst>
            <c:ext xmlns:c16="http://schemas.microsoft.com/office/drawing/2014/chart" uri="{C3380CC4-5D6E-409C-BE32-E72D297353CC}">
              <c16:uniqueId val="{0000001D-56AD-4F44-91E4-741B1AD3762B}"/>
            </c:ext>
          </c:extLst>
        </c:ser>
        <c:ser>
          <c:idx val="5"/>
          <c:order val="5"/>
          <c:tx>
            <c:strRef>
              <c:f>Sheet1!$G$1</c:f>
              <c:strCache>
                <c:ptCount val="1"/>
                <c:pt idx="0">
                  <c:v>Vet ikke</c:v>
                </c:pt>
              </c:strCache>
            </c:strRef>
          </c:tx>
          <c:spPr>
            <a:solidFill>
              <a:srgbClr val="7F7F7F"/>
            </a:solidFill>
          </c:spPr>
          <c:invertIfNegative val="0"/>
          <c:dLbls>
            <c:dLbl>
              <c:idx val="0"/>
              <c:tx>
                <c:rich>
                  <a:bodyPr/>
                  <a:lstStyle/>
                  <a:p>
                    <a:pPr>
                      <a:defRPr/>
                    </a:pPr>
                    <a:fld id="{EDBEADC1-4128-4A52-8FA5-8540DDD98151}"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56AD-4F44-91E4-741B1AD3762B}"/>
                </c:ext>
              </c:extLst>
            </c:dLbl>
            <c:dLbl>
              <c:idx val="1"/>
              <c:tx>
                <c:rich>
                  <a:bodyPr/>
                  <a:lstStyle/>
                  <a:p>
                    <a:pPr>
                      <a:defRPr/>
                    </a:pPr>
                    <a:fld id="{9C9F9F0B-4935-4179-9380-9CA9828CF993}"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56AD-4F44-91E4-741B1AD3762B}"/>
                </c:ext>
              </c:extLst>
            </c:dLbl>
            <c:dLbl>
              <c:idx val="2"/>
              <c:tx>
                <c:rich>
                  <a:bodyPr/>
                  <a:lstStyle/>
                  <a:p>
                    <a:pPr>
                      <a:defRPr/>
                    </a:pPr>
                    <a:fld id="{858B41C3-897B-4984-B63D-CC808DD21F61}"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56AD-4F44-91E4-741B1AD3762B}"/>
                </c:ext>
              </c:extLst>
            </c:dLbl>
            <c:dLbl>
              <c:idx val="3"/>
              <c:tx>
                <c:rich>
                  <a:bodyPr/>
                  <a:lstStyle/>
                  <a:p>
                    <a:pPr>
                      <a:defRPr/>
                    </a:pPr>
                    <a:fld id="{F41BAEE2-5484-46CF-946A-731D8735D32B}"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56AD-4F44-91E4-741B1AD3762B}"/>
                </c:ext>
              </c:extLst>
            </c:dLbl>
            <c:dLbl>
              <c:idx val="4"/>
              <c:tx>
                <c:rich>
                  <a:bodyPr/>
                  <a:lstStyle/>
                  <a:p>
                    <a:pPr>
                      <a:defRPr/>
                    </a:pPr>
                    <a:fld id="{B24C58BC-C1ED-48AD-BD4A-38920F64E8BC}"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56AD-4F44-91E4-741B1AD376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Vi gir kundene råd om bruk av Norges frihandelsavtaler (n=27)</c:v>
                </c:pt>
                <c:pt idx="1">
                  <c:v>Kundene våre har begrenset kunnskap om Norges frihandelsavtaler (n=27)</c:v>
                </c:pt>
                <c:pt idx="2">
                  <c:v>Kundene våre ønsker å benytte seg av Norges frihandelsavtaler hvis de kan (n=27)</c:v>
                </c:pt>
                <c:pt idx="3">
                  <c:v>Vi finner lett informasjonen vi trenger om Norges frihandelsavtaler (n=27)</c:v>
                </c:pt>
                <c:pt idx="4">
                  <c:v>Norges frihandelsavtaler er lette å bruke (n=27)</c:v>
                </c:pt>
              </c:strCache>
            </c:strRef>
          </c:cat>
          <c:val>
            <c:numRef>
              <c:f>Sheet1!$G$2:$G$6</c:f>
              <c:numCache>
                <c:formatCode>0</c:formatCode>
                <c:ptCount val="5"/>
                <c:pt idx="0">
                  <c:v>15</c:v>
                </c:pt>
                <c:pt idx="1">
                  <c:v>15</c:v>
                </c:pt>
                <c:pt idx="2">
                  <c:v>22</c:v>
                </c:pt>
                <c:pt idx="3">
                  <c:v>7</c:v>
                </c:pt>
                <c:pt idx="4">
                  <c:v>7</c:v>
                </c:pt>
              </c:numCache>
            </c:numRef>
          </c:val>
          <c:extLst>
            <c:ext xmlns:c16="http://schemas.microsoft.com/office/drawing/2014/chart" uri="{C3380CC4-5D6E-409C-BE32-E72D297353CC}">
              <c16:uniqueId val="{00000023-56AD-4F44-91E4-741B1AD3762B}"/>
            </c:ext>
          </c:extLst>
        </c:ser>
        <c:dLbls>
          <c:showLegendKey val="0"/>
          <c:showVal val="0"/>
          <c:showCatName val="0"/>
          <c:showSerName val="0"/>
          <c:showPercent val="0"/>
          <c:showBubbleSize val="0"/>
        </c:dLbls>
        <c:gapWidth val="200"/>
        <c:overlap val="100"/>
        <c:axId val="2019345769"/>
        <c:axId val="257195444"/>
      </c:barChart>
      <c:catAx>
        <c:axId val="2019345769"/>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257195444"/>
        <c:crosses val="autoZero"/>
        <c:auto val="0"/>
        <c:lblAlgn val="ctr"/>
        <c:lblOffset val="100"/>
        <c:noMultiLvlLbl val="0"/>
      </c:catAx>
      <c:valAx>
        <c:axId val="257195444"/>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2019345769"/>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Gir dere kundene råd om bruk av Norges frihandelsavtaler fordi kundene aktivt etterspør dette? (n=14)</c:v>
                </c:pt>
              </c:strCache>
            </c:strRef>
          </c:tx>
          <c:spPr>
            <a:solidFill>
              <a:srgbClr val="92BFFF"/>
            </a:solidFill>
          </c:spPr>
          <c:invertIfNegative val="0"/>
          <c:dLbls>
            <c:dLbl>
              <c:idx val="0"/>
              <c:tx>
                <c:rich>
                  <a:bodyPr/>
                  <a:lstStyle/>
                  <a:p>
                    <a:pPr>
                      <a:defRPr/>
                    </a:pPr>
                    <a:fld id="{78FFA336-F260-4365-96F1-79034EDA39F2}"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9E-403D-9F13-B4904A492CAF}"/>
                </c:ext>
              </c:extLst>
            </c:dLbl>
            <c:dLbl>
              <c:idx val="1"/>
              <c:tx>
                <c:rich>
                  <a:bodyPr/>
                  <a:lstStyle/>
                  <a:p>
                    <a:pPr>
                      <a:defRPr/>
                    </a:pPr>
                    <a:fld id="{31C7B32B-2031-4B2D-B1F2-164004C3E93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9E-403D-9F13-B4904A492CAF}"/>
                </c:ext>
              </c:extLst>
            </c:dLbl>
            <c:dLbl>
              <c:idx val="2"/>
              <c:tx>
                <c:rich>
                  <a:bodyPr/>
                  <a:lstStyle/>
                  <a:p>
                    <a:pPr>
                      <a:defRPr/>
                    </a:pPr>
                    <a:fld id="{CA798D2B-C9B1-4BF7-AA66-BDDD76A94E8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9E-403D-9F13-B4904A492C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Ja</c:v>
                </c:pt>
                <c:pt idx="1">
                  <c:v>Nei</c:v>
                </c:pt>
                <c:pt idx="2">
                  <c:v>Vet ikke</c:v>
                </c:pt>
              </c:strCache>
            </c:strRef>
          </c:cat>
          <c:val>
            <c:numRef>
              <c:f>Sheet1!$B$2:$B$4</c:f>
              <c:numCache>
                <c:formatCode>0</c:formatCode>
                <c:ptCount val="3"/>
                <c:pt idx="0">
                  <c:v>8</c:v>
                </c:pt>
                <c:pt idx="1">
                  <c:v>4</c:v>
                </c:pt>
                <c:pt idx="2">
                  <c:v>2</c:v>
                </c:pt>
              </c:numCache>
            </c:numRef>
          </c:val>
          <c:extLst>
            <c:ext xmlns:c16="http://schemas.microsoft.com/office/drawing/2014/chart" uri="{C3380CC4-5D6E-409C-BE32-E72D297353CC}">
              <c16:uniqueId val="{00000003-9C9E-403D-9F13-B4904A492CAF}"/>
            </c:ext>
          </c:extLst>
        </c:ser>
        <c:dLbls>
          <c:showLegendKey val="0"/>
          <c:showVal val="0"/>
          <c:showCatName val="0"/>
          <c:showSerName val="0"/>
          <c:showPercent val="0"/>
          <c:showBubbleSize val="0"/>
        </c:dLbls>
        <c:gapWidth val="200"/>
        <c:overlap val="-83"/>
        <c:axId val="547337358"/>
        <c:axId val="1289194805"/>
      </c:barChart>
      <c:catAx>
        <c:axId val="547337358"/>
        <c:scaling>
          <c:orientation val="minMax"/>
        </c:scaling>
        <c:delete val="0"/>
        <c:axPos val="b"/>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289194805"/>
        <c:crosses val="autoZero"/>
        <c:auto val="0"/>
        <c:lblAlgn val="ctr"/>
        <c:lblOffset val="100"/>
        <c:noMultiLvlLbl val="0"/>
      </c:catAx>
      <c:valAx>
        <c:axId val="1289194805"/>
        <c:scaling>
          <c:orientation val="minMax"/>
        </c:scaling>
        <c:delete val="0"/>
        <c:axPos val="l"/>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547337358"/>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Svært enig</c:v>
                </c:pt>
              </c:strCache>
            </c:strRef>
          </c:tx>
          <c:spPr>
            <a:solidFill>
              <a:srgbClr val="00411E"/>
            </a:solidFill>
          </c:spPr>
          <c:invertIfNegative val="0"/>
          <c:dLbls>
            <c:dLbl>
              <c:idx val="0"/>
              <c:tx>
                <c:rich>
                  <a:bodyPr/>
                  <a:lstStyle/>
                  <a:p>
                    <a:pPr>
                      <a:defRPr/>
                    </a:pPr>
                    <a:fld id="{C78633E8-5868-4F54-8F36-3A87A8F8F401}"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D0-470C-832A-14A7FFB7A05A}"/>
                </c:ext>
              </c:extLst>
            </c:dLbl>
            <c:dLbl>
              <c:idx val="1"/>
              <c:tx>
                <c:rich>
                  <a:bodyPr/>
                  <a:lstStyle/>
                  <a:p>
                    <a:pPr>
                      <a:defRPr/>
                    </a:pPr>
                    <a:fld id="{505027D7-7F51-4ECD-A13F-EC704274044D}"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D0-470C-832A-14A7FFB7A05A}"/>
                </c:ext>
              </c:extLst>
            </c:dLbl>
            <c:dLbl>
              <c:idx val="2"/>
              <c:tx>
                <c:rich>
                  <a:bodyPr/>
                  <a:lstStyle/>
                  <a:p>
                    <a:pPr>
                      <a:defRPr/>
                    </a:pPr>
                    <a:fld id="{441725AE-8F1B-4A4D-9D9C-FA29B88D9BA9}"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7D0-470C-832A-14A7FFB7A05A}"/>
                </c:ext>
              </c:extLst>
            </c:dLbl>
            <c:dLbl>
              <c:idx val="3"/>
              <c:tx>
                <c:rich>
                  <a:bodyPr/>
                  <a:lstStyle/>
                  <a:p>
                    <a:pPr>
                      <a:defRPr/>
                    </a:pPr>
                    <a:fld id="{1B894F53-7071-4412-B4BE-B69DECEE555B}"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D0-470C-832A-14A7FFB7A0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Kundene våre ber oss om å utstede opprinnelsesbevis på deres vegne (n=27)</c:v>
                </c:pt>
                <c:pt idx="1">
                  <c:v>Mange bedrifter lurer på om de kan bruke «kumulasjon» (n=27)</c:v>
                </c:pt>
                <c:pt idx="2">
                  <c:v>Kundene våre ber oss om hjelp for å finne ut om varene får opprinnelsesstatus (n=27)</c:v>
                </c:pt>
                <c:pt idx="3">
                  <c:v>Kundene våre har begrenset kunnskap om opprinnelsesregler (n=27)</c:v>
                </c:pt>
              </c:strCache>
            </c:strRef>
          </c:cat>
          <c:val>
            <c:numRef>
              <c:f>Sheet1!$B$2:$B$5</c:f>
              <c:numCache>
                <c:formatCode>0</c:formatCode>
                <c:ptCount val="4"/>
                <c:pt idx="0">
                  <c:v>15</c:v>
                </c:pt>
                <c:pt idx="1">
                  <c:v>4</c:v>
                </c:pt>
                <c:pt idx="2">
                  <c:v>33</c:v>
                </c:pt>
                <c:pt idx="3">
                  <c:v>33</c:v>
                </c:pt>
              </c:numCache>
            </c:numRef>
          </c:val>
          <c:extLst>
            <c:ext xmlns:c16="http://schemas.microsoft.com/office/drawing/2014/chart" uri="{C3380CC4-5D6E-409C-BE32-E72D297353CC}">
              <c16:uniqueId val="{00000004-F7D0-470C-832A-14A7FFB7A05A}"/>
            </c:ext>
          </c:extLst>
        </c:ser>
        <c:ser>
          <c:idx val="1"/>
          <c:order val="1"/>
          <c:tx>
            <c:strRef>
              <c:f>Sheet1!$C$1</c:f>
              <c:strCache>
                <c:ptCount val="1"/>
                <c:pt idx="0">
                  <c:v>Delvis enig</c:v>
                </c:pt>
              </c:strCache>
            </c:strRef>
          </c:tx>
          <c:spPr>
            <a:solidFill>
              <a:srgbClr val="B4D6B2"/>
            </a:solidFill>
          </c:spPr>
          <c:invertIfNegative val="0"/>
          <c:dLbls>
            <c:dLbl>
              <c:idx val="0"/>
              <c:tx>
                <c:rich>
                  <a:bodyPr/>
                  <a:lstStyle/>
                  <a:p>
                    <a:pPr>
                      <a:defRPr/>
                    </a:pPr>
                    <a:fld id="{2E40AD03-893B-44E4-8A7B-3E3382E921D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7D0-470C-832A-14A7FFB7A05A}"/>
                </c:ext>
              </c:extLst>
            </c:dLbl>
            <c:dLbl>
              <c:idx val="1"/>
              <c:tx>
                <c:rich>
                  <a:bodyPr/>
                  <a:lstStyle/>
                  <a:p>
                    <a:pPr>
                      <a:defRPr/>
                    </a:pPr>
                    <a:fld id="{394580CD-1EEF-4A1E-9458-3E27651389D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7D0-470C-832A-14A7FFB7A05A}"/>
                </c:ext>
              </c:extLst>
            </c:dLbl>
            <c:dLbl>
              <c:idx val="2"/>
              <c:tx>
                <c:rich>
                  <a:bodyPr/>
                  <a:lstStyle/>
                  <a:p>
                    <a:pPr>
                      <a:defRPr/>
                    </a:pPr>
                    <a:fld id="{8E2C9A3A-DAD3-4742-A063-FC58F9ABA93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7D0-470C-832A-14A7FFB7A05A}"/>
                </c:ext>
              </c:extLst>
            </c:dLbl>
            <c:dLbl>
              <c:idx val="3"/>
              <c:tx>
                <c:rich>
                  <a:bodyPr/>
                  <a:lstStyle/>
                  <a:p>
                    <a:pPr>
                      <a:defRPr/>
                    </a:pPr>
                    <a:fld id="{5E2D1742-7700-4981-BBF0-3C81B9C4451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7D0-470C-832A-14A7FFB7A0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Kundene våre ber oss om å utstede opprinnelsesbevis på deres vegne (n=27)</c:v>
                </c:pt>
                <c:pt idx="1">
                  <c:v>Mange bedrifter lurer på om de kan bruke «kumulasjon» (n=27)</c:v>
                </c:pt>
                <c:pt idx="2">
                  <c:v>Kundene våre ber oss om hjelp for å finne ut om varene får opprinnelsesstatus (n=27)</c:v>
                </c:pt>
                <c:pt idx="3">
                  <c:v>Kundene våre har begrenset kunnskap om opprinnelsesregler (n=27)</c:v>
                </c:pt>
              </c:strCache>
            </c:strRef>
          </c:cat>
          <c:val>
            <c:numRef>
              <c:f>Sheet1!$C$2:$C$5</c:f>
              <c:numCache>
                <c:formatCode>0</c:formatCode>
                <c:ptCount val="4"/>
                <c:pt idx="0">
                  <c:v>26</c:v>
                </c:pt>
                <c:pt idx="1">
                  <c:v>11</c:v>
                </c:pt>
                <c:pt idx="2">
                  <c:v>19</c:v>
                </c:pt>
                <c:pt idx="3">
                  <c:v>26</c:v>
                </c:pt>
              </c:numCache>
            </c:numRef>
          </c:val>
          <c:extLst>
            <c:ext xmlns:c16="http://schemas.microsoft.com/office/drawing/2014/chart" uri="{C3380CC4-5D6E-409C-BE32-E72D297353CC}">
              <c16:uniqueId val="{00000009-F7D0-470C-832A-14A7FFB7A05A}"/>
            </c:ext>
          </c:extLst>
        </c:ser>
        <c:ser>
          <c:idx val="2"/>
          <c:order val="2"/>
          <c:tx>
            <c:strRef>
              <c:f>Sheet1!$D$1</c:f>
              <c:strCache>
                <c:ptCount val="1"/>
                <c:pt idx="0">
                  <c:v>Verken enig eller uenig</c:v>
                </c:pt>
              </c:strCache>
            </c:strRef>
          </c:tx>
          <c:spPr>
            <a:solidFill>
              <a:srgbClr val="FEE197"/>
            </a:solidFill>
          </c:spPr>
          <c:invertIfNegative val="0"/>
          <c:dLbls>
            <c:dLbl>
              <c:idx val="0"/>
              <c:tx>
                <c:rich>
                  <a:bodyPr/>
                  <a:lstStyle/>
                  <a:p>
                    <a:pPr>
                      <a:defRPr/>
                    </a:pPr>
                    <a:fld id="{E5731320-8268-4FFC-AA40-31D523B378E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7D0-470C-832A-14A7FFB7A05A}"/>
                </c:ext>
              </c:extLst>
            </c:dLbl>
            <c:dLbl>
              <c:idx val="1"/>
              <c:tx>
                <c:rich>
                  <a:bodyPr/>
                  <a:lstStyle/>
                  <a:p>
                    <a:pPr>
                      <a:defRPr/>
                    </a:pPr>
                    <a:fld id="{FE6ED0B4-896C-409D-9C2F-7022FA9CE7F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7D0-470C-832A-14A7FFB7A05A}"/>
                </c:ext>
              </c:extLst>
            </c:dLbl>
            <c:dLbl>
              <c:idx val="2"/>
              <c:tx>
                <c:rich>
                  <a:bodyPr/>
                  <a:lstStyle/>
                  <a:p>
                    <a:pPr>
                      <a:defRPr/>
                    </a:pPr>
                    <a:fld id="{3C2B0B19-2817-44D2-9D42-8F8D029264D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F7D0-470C-832A-14A7FFB7A05A}"/>
                </c:ext>
              </c:extLst>
            </c:dLbl>
            <c:dLbl>
              <c:idx val="3"/>
              <c:tx>
                <c:rich>
                  <a:bodyPr/>
                  <a:lstStyle/>
                  <a:p>
                    <a:pPr>
                      <a:defRPr/>
                    </a:pPr>
                    <a:fld id="{1F62C970-489E-4598-A34F-D85F9392ED9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7D0-470C-832A-14A7FFB7A0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Kundene våre ber oss om å utstede opprinnelsesbevis på deres vegne (n=27)</c:v>
                </c:pt>
                <c:pt idx="1">
                  <c:v>Mange bedrifter lurer på om de kan bruke «kumulasjon» (n=27)</c:v>
                </c:pt>
                <c:pt idx="2">
                  <c:v>Kundene våre ber oss om hjelp for å finne ut om varene får opprinnelsesstatus (n=27)</c:v>
                </c:pt>
                <c:pt idx="3">
                  <c:v>Kundene våre har begrenset kunnskap om opprinnelsesregler (n=27)</c:v>
                </c:pt>
              </c:strCache>
            </c:strRef>
          </c:cat>
          <c:val>
            <c:numRef>
              <c:f>Sheet1!$D$2:$D$5</c:f>
              <c:numCache>
                <c:formatCode>0</c:formatCode>
                <c:ptCount val="4"/>
                <c:pt idx="0">
                  <c:v>7</c:v>
                </c:pt>
                <c:pt idx="1">
                  <c:v>7</c:v>
                </c:pt>
                <c:pt idx="2">
                  <c:v>19</c:v>
                </c:pt>
                <c:pt idx="3">
                  <c:v>7</c:v>
                </c:pt>
              </c:numCache>
            </c:numRef>
          </c:val>
          <c:extLst>
            <c:ext xmlns:c16="http://schemas.microsoft.com/office/drawing/2014/chart" uri="{C3380CC4-5D6E-409C-BE32-E72D297353CC}">
              <c16:uniqueId val="{0000000E-F7D0-470C-832A-14A7FFB7A05A}"/>
            </c:ext>
          </c:extLst>
        </c:ser>
        <c:ser>
          <c:idx val="3"/>
          <c:order val="3"/>
          <c:tx>
            <c:strRef>
              <c:f>Sheet1!$E$1</c:f>
              <c:strCache>
                <c:ptCount val="1"/>
                <c:pt idx="0">
                  <c:v>Delvis uenig</c:v>
                </c:pt>
              </c:strCache>
            </c:strRef>
          </c:tx>
          <c:spPr>
            <a:solidFill>
              <a:srgbClr val="FFD7F0"/>
            </a:solidFill>
          </c:spPr>
          <c:invertIfNegative val="0"/>
          <c:dLbls>
            <c:dLbl>
              <c:idx val="0"/>
              <c:tx>
                <c:rich>
                  <a:bodyPr/>
                  <a:lstStyle/>
                  <a:p>
                    <a:pPr>
                      <a:defRPr/>
                    </a:pPr>
                    <a:fld id="{A3DEDB6B-24D5-4C9D-9570-F6577E5AF4E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7D0-470C-832A-14A7FFB7A05A}"/>
                </c:ext>
              </c:extLst>
            </c:dLbl>
            <c:dLbl>
              <c:idx val="1"/>
              <c:tx>
                <c:rich>
                  <a:bodyPr/>
                  <a:lstStyle/>
                  <a:p>
                    <a:pPr>
                      <a:defRPr/>
                    </a:pPr>
                    <a:fld id="{38052652-60FF-4F8A-AD4C-5DE2F6AE97A3}"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F7D0-470C-832A-14A7FFB7A05A}"/>
                </c:ext>
              </c:extLst>
            </c:dLbl>
            <c:dLbl>
              <c:idx val="2"/>
              <c:tx>
                <c:rich>
                  <a:bodyPr/>
                  <a:lstStyle/>
                  <a:p>
                    <a:pPr>
                      <a:defRPr/>
                    </a:pPr>
                    <a:fld id="{54C53781-0BE2-4FB1-BFDF-5DBE7F2D7179}"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F7D0-470C-832A-14A7FFB7A05A}"/>
                </c:ext>
              </c:extLst>
            </c:dLbl>
            <c:dLbl>
              <c:idx val="3"/>
              <c:tx>
                <c:rich>
                  <a:bodyPr/>
                  <a:lstStyle/>
                  <a:p>
                    <a:pPr>
                      <a:defRPr/>
                    </a:pPr>
                    <a:fld id="{E7BB824B-F474-4AC7-9B72-9AFD1F10A11B}"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F7D0-470C-832A-14A7FFB7A0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Kundene våre ber oss om å utstede opprinnelsesbevis på deres vegne (n=27)</c:v>
                </c:pt>
                <c:pt idx="1">
                  <c:v>Mange bedrifter lurer på om de kan bruke «kumulasjon» (n=27)</c:v>
                </c:pt>
                <c:pt idx="2">
                  <c:v>Kundene våre ber oss om hjelp for å finne ut om varene får opprinnelsesstatus (n=27)</c:v>
                </c:pt>
                <c:pt idx="3">
                  <c:v>Kundene våre har begrenset kunnskap om opprinnelsesregler (n=27)</c:v>
                </c:pt>
              </c:strCache>
            </c:strRef>
          </c:cat>
          <c:val>
            <c:numRef>
              <c:f>Sheet1!$E$2:$E$5</c:f>
              <c:numCache>
                <c:formatCode>0</c:formatCode>
                <c:ptCount val="4"/>
                <c:pt idx="0">
                  <c:v>19</c:v>
                </c:pt>
                <c:pt idx="1">
                  <c:v>15</c:v>
                </c:pt>
                <c:pt idx="2">
                  <c:v>4</c:v>
                </c:pt>
                <c:pt idx="3">
                  <c:v>7</c:v>
                </c:pt>
              </c:numCache>
            </c:numRef>
          </c:val>
          <c:extLst>
            <c:ext xmlns:c16="http://schemas.microsoft.com/office/drawing/2014/chart" uri="{C3380CC4-5D6E-409C-BE32-E72D297353CC}">
              <c16:uniqueId val="{00000013-F7D0-470C-832A-14A7FFB7A05A}"/>
            </c:ext>
          </c:extLst>
        </c:ser>
        <c:ser>
          <c:idx val="4"/>
          <c:order val="4"/>
          <c:tx>
            <c:strRef>
              <c:f>Sheet1!$F$1</c:f>
              <c:strCache>
                <c:ptCount val="1"/>
                <c:pt idx="0">
                  <c:v>Svært uenig</c:v>
                </c:pt>
              </c:strCache>
            </c:strRef>
          </c:tx>
          <c:spPr>
            <a:solidFill>
              <a:srgbClr val="9B0028"/>
            </a:solidFill>
          </c:spPr>
          <c:invertIfNegative val="0"/>
          <c:dLbls>
            <c:dLbl>
              <c:idx val="0"/>
              <c:tx>
                <c:rich>
                  <a:bodyPr/>
                  <a:lstStyle/>
                  <a:p>
                    <a:pPr>
                      <a:defRPr/>
                    </a:pPr>
                    <a:fld id="{9B104D2C-5997-4544-AD27-15E00A95CF56}"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F7D0-470C-832A-14A7FFB7A05A}"/>
                </c:ext>
              </c:extLst>
            </c:dLbl>
            <c:dLbl>
              <c:idx val="1"/>
              <c:tx>
                <c:rich>
                  <a:bodyPr/>
                  <a:lstStyle/>
                  <a:p>
                    <a:pPr>
                      <a:defRPr/>
                    </a:pPr>
                    <a:fld id="{8116414B-485B-4B29-9291-F557B1F8243B}"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F7D0-470C-832A-14A7FFB7A05A}"/>
                </c:ext>
              </c:extLst>
            </c:dLbl>
            <c:dLbl>
              <c:idx val="2"/>
              <c:tx>
                <c:rich>
                  <a:bodyPr/>
                  <a:lstStyle/>
                  <a:p>
                    <a:pPr>
                      <a:defRPr/>
                    </a:pPr>
                    <a:fld id="{76DD4F42-7E1F-4C95-B9C5-0476F815B8CB}"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7D0-470C-832A-14A7FFB7A05A}"/>
                </c:ext>
              </c:extLst>
            </c:dLbl>
            <c:dLbl>
              <c:idx val="3"/>
              <c:tx>
                <c:rich>
                  <a:bodyPr/>
                  <a:lstStyle/>
                  <a:p>
                    <a:pPr>
                      <a:defRPr/>
                    </a:pPr>
                    <a:fld id="{92662B0D-7697-4996-963C-31DB5CED98A9}"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F7D0-470C-832A-14A7FFB7A0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Kundene våre ber oss om å utstede opprinnelsesbevis på deres vegne (n=27)</c:v>
                </c:pt>
                <c:pt idx="1">
                  <c:v>Mange bedrifter lurer på om de kan bruke «kumulasjon» (n=27)</c:v>
                </c:pt>
                <c:pt idx="2">
                  <c:v>Kundene våre ber oss om hjelp for å finne ut om varene får opprinnelsesstatus (n=27)</c:v>
                </c:pt>
                <c:pt idx="3">
                  <c:v>Kundene våre har begrenset kunnskap om opprinnelsesregler (n=27)</c:v>
                </c:pt>
              </c:strCache>
            </c:strRef>
          </c:cat>
          <c:val>
            <c:numRef>
              <c:f>Sheet1!$F$2:$F$5</c:f>
              <c:numCache>
                <c:formatCode>0</c:formatCode>
                <c:ptCount val="4"/>
                <c:pt idx="0">
                  <c:v>26</c:v>
                </c:pt>
                <c:pt idx="1">
                  <c:v>33</c:v>
                </c:pt>
                <c:pt idx="2">
                  <c:v>19</c:v>
                </c:pt>
                <c:pt idx="3">
                  <c:v>19</c:v>
                </c:pt>
              </c:numCache>
            </c:numRef>
          </c:val>
          <c:extLst>
            <c:ext xmlns:c16="http://schemas.microsoft.com/office/drawing/2014/chart" uri="{C3380CC4-5D6E-409C-BE32-E72D297353CC}">
              <c16:uniqueId val="{00000018-F7D0-470C-832A-14A7FFB7A05A}"/>
            </c:ext>
          </c:extLst>
        </c:ser>
        <c:ser>
          <c:idx val="5"/>
          <c:order val="5"/>
          <c:tx>
            <c:strRef>
              <c:f>Sheet1!$G$1</c:f>
              <c:strCache>
                <c:ptCount val="1"/>
                <c:pt idx="0">
                  <c:v>Vet ikke</c:v>
                </c:pt>
              </c:strCache>
            </c:strRef>
          </c:tx>
          <c:spPr>
            <a:solidFill>
              <a:srgbClr val="7F7F7F"/>
            </a:solidFill>
          </c:spPr>
          <c:invertIfNegative val="0"/>
          <c:dLbls>
            <c:dLbl>
              <c:idx val="0"/>
              <c:tx>
                <c:rich>
                  <a:bodyPr/>
                  <a:lstStyle/>
                  <a:p>
                    <a:pPr>
                      <a:defRPr/>
                    </a:pPr>
                    <a:fld id="{439BB8CC-6A29-41DB-87F9-0C3E2525FB29}"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F7D0-470C-832A-14A7FFB7A05A}"/>
                </c:ext>
              </c:extLst>
            </c:dLbl>
            <c:dLbl>
              <c:idx val="1"/>
              <c:tx>
                <c:rich>
                  <a:bodyPr/>
                  <a:lstStyle/>
                  <a:p>
                    <a:pPr>
                      <a:defRPr/>
                    </a:pPr>
                    <a:fld id="{26E41092-5F54-445B-A5AE-F5ACB9BC2E41}"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F7D0-470C-832A-14A7FFB7A05A}"/>
                </c:ext>
              </c:extLst>
            </c:dLbl>
            <c:dLbl>
              <c:idx val="2"/>
              <c:tx>
                <c:rich>
                  <a:bodyPr/>
                  <a:lstStyle/>
                  <a:p>
                    <a:pPr>
                      <a:defRPr/>
                    </a:pPr>
                    <a:fld id="{549DA2C3-03D1-4B45-BA48-C265D5EABE92}"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F7D0-470C-832A-14A7FFB7A05A}"/>
                </c:ext>
              </c:extLst>
            </c:dLbl>
            <c:dLbl>
              <c:idx val="3"/>
              <c:tx>
                <c:rich>
                  <a:bodyPr/>
                  <a:lstStyle/>
                  <a:p>
                    <a:pPr>
                      <a:defRPr/>
                    </a:pPr>
                    <a:fld id="{1525E02C-2406-46C1-98E1-628F42A1627B}"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F7D0-470C-832A-14A7FFB7A0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Kundene våre ber oss om å utstede opprinnelsesbevis på deres vegne (n=27)</c:v>
                </c:pt>
                <c:pt idx="1">
                  <c:v>Mange bedrifter lurer på om de kan bruke «kumulasjon» (n=27)</c:v>
                </c:pt>
                <c:pt idx="2">
                  <c:v>Kundene våre ber oss om hjelp for å finne ut om varene får opprinnelsesstatus (n=27)</c:v>
                </c:pt>
                <c:pt idx="3">
                  <c:v>Kundene våre har begrenset kunnskap om opprinnelsesregler (n=27)</c:v>
                </c:pt>
              </c:strCache>
            </c:strRef>
          </c:cat>
          <c:val>
            <c:numRef>
              <c:f>Sheet1!$G$2:$G$5</c:f>
              <c:numCache>
                <c:formatCode>0</c:formatCode>
                <c:ptCount val="4"/>
                <c:pt idx="0">
                  <c:v>7</c:v>
                </c:pt>
                <c:pt idx="1">
                  <c:v>30</c:v>
                </c:pt>
                <c:pt idx="2">
                  <c:v>7</c:v>
                </c:pt>
                <c:pt idx="3">
                  <c:v>7</c:v>
                </c:pt>
              </c:numCache>
            </c:numRef>
          </c:val>
          <c:extLst>
            <c:ext xmlns:c16="http://schemas.microsoft.com/office/drawing/2014/chart" uri="{C3380CC4-5D6E-409C-BE32-E72D297353CC}">
              <c16:uniqueId val="{0000001D-F7D0-470C-832A-14A7FFB7A05A}"/>
            </c:ext>
          </c:extLst>
        </c:ser>
        <c:dLbls>
          <c:showLegendKey val="0"/>
          <c:showVal val="0"/>
          <c:showCatName val="0"/>
          <c:showSerName val="0"/>
          <c:showPercent val="0"/>
          <c:showBubbleSize val="0"/>
        </c:dLbls>
        <c:gapWidth val="200"/>
        <c:overlap val="100"/>
        <c:axId val="144863447"/>
        <c:axId val="212976662"/>
      </c:barChart>
      <c:catAx>
        <c:axId val="144863447"/>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212976662"/>
        <c:crosses val="autoZero"/>
        <c:auto val="0"/>
        <c:lblAlgn val="ctr"/>
        <c:lblOffset val="100"/>
        <c:noMultiLvlLbl val="0"/>
      </c:catAx>
      <c:valAx>
        <c:axId val="212976662"/>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44863447"/>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Hvilke bevis gjelder det? (n=11)</c:v>
                </c:pt>
              </c:strCache>
            </c:strRef>
          </c:tx>
          <c:spPr>
            <a:solidFill>
              <a:srgbClr val="92BFFF"/>
            </a:solidFill>
          </c:spPr>
          <c:invertIfNegative val="0"/>
          <c:dLbls>
            <c:dLbl>
              <c:idx val="0"/>
              <c:tx>
                <c:rich>
                  <a:bodyPr/>
                  <a:lstStyle/>
                  <a:p>
                    <a:pPr>
                      <a:defRPr/>
                    </a:pPr>
                    <a:fld id="{C6FCD6ED-CAC9-4C26-AFBF-E021DF580E94}"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D7B-4703-A44E-7F28A7F65E05}"/>
                </c:ext>
              </c:extLst>
            </c:dLbl>
            <c:dLbl>
              <c:idx val="1"/>
              <c:tx>
                <c:rich>
                  <a:bodyPr/>
                  <a:lstStyle/>
                  <a:p>
                    <a:pPr>
                      <a:defRPr/>
                    </a:pPr>
                    <a:fld id="{3B3A4F5F-089C-4874-A59B-356213841128}"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7B-4703-A44E-7F28A7F65E05}"/>
                </c:ext>
              </c:extLst>
            </c:dLbl>
            <c:dLbl>
              <c:idx val="2"/>
              <c:tx>
                <c:rich>
                  <a:bodyPr/>
                  <a:lstStyle/>
                  <a:p>
                    <a:pPr>
                      <a:defRPr/>
                    </a:pPr>
                    <a:fld id="{A48228A5-8F9F-4E75-B395-584008699313}"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D7B-4703-A44E-7F28A7F65E05}"/>
                </c:ext>
              </c:extLst>
            </c:dLbl>
            <c:dLbl>
              <c:idx val="3"/>
              <c:tx>
                <c:rich>
                  <a:bodyPr/>
                  <a:lstStyle/>
                  <a:p>
                    <a:pPr>
                      <a:defRPr/>
                    </a:pPr>
                    <a:fld id="{E03A7682-DAD6-4A7A-8ADB-35C8D594077E}"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7B-4703-A44E-7F28A7F65E05}"/>
                </c:ext>
              </c:extLst>
            </c:dLbl>
            <c:dLbl>
              <c:idx val="4"/>
              <c:tx>
                <c:rich>
                  <a:bodyPr/>
                  <a:lstStyle/>
                  <a:p>
                    <a:pPr>
                      <a:defRPr/>
                    </a:pPr>
                    <a:fld id="{BD428DFB-716D-4136-B75E-FD4EE60DE938}"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D7B-4703-A44E-7F28A7F65E05}"/>
                </c:ext>
              </c:extLst>
            </c:dLbl>
            <c:dLbl>
              <c:idx val="5"/>
              <c:tx>
                <c:rich>
                  <a:bodyPr/>
                  <a:lstStyle/>
                  <a:p>
                    <a:pPr>
                      <a:defRPr/>
                    </a:pPr>
                    <a:fld id="{33826422-B1E6-4B38-8929-0756D9B483E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D7B-4703-A44E-7F28A7F65E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Vet ikke</c:v>
                </c:pt>
                <c:pt idx="1">
                  <c:v>Annet, beskriv</c:v>
                </c:pt>
                <c:pt idx="2">
                  <c:v>Nasjonale leverandørerklæringer</c:v>
                </c:pt>
                <c:pt idx="3">
                  <c:v>Certificate of Origin</c:v>
                </c:pt>
                <c:pt idx="4">
                  <c:v>Opprinnelseserklæringer (Fakturaerklæringer)</c:v>
                </c:pt>
                <c:pt idx="5">
                  <c:v>Opprinnelsessertifikater (EUR.1 eller EUR-MED)</c:v>
                </c:pt>
              </c:strCache>
            </c:strRef>
          </c:cat>
          <c:val>
            <c:numRef>
              <c:f>Sheet1!$B$2:$B$7</c:f>
              <c:numCache>
                <c:formatCode>0</c:formatCode>
                <c:ptCount val="6"/>
                <c:pt idx="0">
                  <c:v>0</c:v>
                </c:pt>
                <c:pt idx="1">
                  <c:v>0</c:v>
                </c:pt>
                <c:pt idx="2">
                  <c:v>1</c:v>
                </c:pt>
                <c:pt idx="3">
                  <c:v>4</c:v>
                </c:pt>
                <c:pt idx="4">
                  <c:v>4</c:v>
                </c:pt>
                <c:pt idx="5">
                  <c:v>9</c:v>
                </c:pt>
              </c:numCache>
            </c:numRef>
          </c:val>
          <c:extLst>
            <c:ext xmlns:c16="http://schemas.microsoft.com/office/drawing/2014/chart" uri="{C3380CC4-5D6E-409C-BE32-E72D297353CC}">
              <c16:uniqueId val="{00000006-0D7B-4703-A44E-7F28A7F65E05}"/>
            </c:ext>
          </c:extLst>
        </c:ser>
        <c:dLbls>
          <c:showLegendKey val="0"/>
          <c:showVal val="0"/>
          <c:showCatName val="0"/>
          <c:showSerName val="0"/>
          <c:showPercent val="0"/>
          <c:showBubbleSize val="0"/>
        </c:dLbls>
        <c:gapWidth val="200"/>
        <c:overlap val="-83"/>
        <c:axId val="1665988759"/>
        <c:axId val="981918009"/>
      </c:barChart>
      <c:catAx>
        <c:axId val="1665988759"/>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981918009"/>
        <c:crosses val="autoZero"/>
        <c:auto val="0"/>
        <c:lblAlgn val="ctr"/>
        <c:lblOffset val="100"/>
        <c:noMultiLvlLbl val="0"/>
      </c:catAx>
      <c:valAx>
        <c:axId val="981918009"/>
        <c:scaling>
          <c:orientation val="minMax"/>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665988759"/>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Foreligger det skriftlig fullmakt fra bedriftene til å utstede opprinnelsesbevis på deres vegne? (n=11)</c:v>
                </c:pt>
              </c:strCache>
            </c:strRef>
          </c:tx>
          <c:spPr>
            <a:solidFill>
              <a:srgbClr val="92BFFF"/>
            </a:solidFill>
          </c:spPr>
          <c:invertIfNegative val="0"/>
          <c:dLbls>
            <c:dLbl>
              <c:idx val="0"/>
              <c:tx>
                <c:rich>
                  <a:bodyPr/>
                  <a:lstStyle/>
                  <a:p>
                    <a:pPr>
                      <a:defRPr/>
                    </a:pPr>
                    <a:fld id="{680F2BDD-BB5D-495E-AE9F-9DBA6B11FBD2}"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BC7-4B52-8594-27E01D7042DC}"/>
                </c:ext>
              </c:extLst>
            </c:dLbl>
            <c:dLbl>
              <c:idx val="1"/>
              <c:tx>
                <c:rich>
                  <a:bodyPr/>
                  <a:lstStyle/>
                  <a:p>
                    <a:pPr>
                      <a:defRPr/>
                    </a:pPr>
                    <a:fld id="{1B180B86-5A7F-40E3-A41F-899797ED7C9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C7-4B52-8594-27E01D7042DC}"/>
                </c:ext>
              </c:extLst>
            </c:dLbl>
            <c:dLbl>
              <c:idx val="2"/>
              <c:tx>
                <c:rich>
                  <a:bodyPr/>
                  <a:lstStyle/>
                  <a:p>
                    <a:pPr>
                      <a:defRPr/>
                    </a:pPr>
                    <a:fld id="{E4B85653-0217-4578-9376-38D7CE100AD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BC7-4B52-8594-27E01D7042D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Ja</c:v>
                </c:pt>
                <c:pt idx="1">
                  <c:v>Nei</c:v>
                </c:pt>
                <c:pt idx="2">
                  <c:v>Vet ikke</c:v>
                </c:pt>
              </c:strCache>
            </c:strRef>
          </c:cat>
          <c:val>
            <c:numRef>
              <c:f>Sheet1!$B$2:$B$4</c:f>
              <c:numCache>
                <c:formatCode>0</c:formatCode>
                <c:ptCount val="3"/>
                <c:pt idx="0">
                  <c:v>10</c:v>
                </c:pt>
                <c:pt idx="1">
                  <c:v>1</c:v>
                </c:pt>
                <c:pt idx="2">
                  <c:v>0</c:v>
                </c:pt>
              </c:numCache>
            </c:numRef>
          </c:val>
          <c:extLst>
            <c:ext xmlns:c16="http://schemas.microsoft.com/office/drawing/2014/chart" uri="{C3380CC4-5D6E-409C-BE32-E72D297353CC}">
              <c16:uniqueId val="{00000003-0BC7-4B52-8594-27E01D7042DC}"/>
            </c:ext>
          </c:extLst>
        </c:ser>
        <c:dLbls>
          <c:showLegendKey val="0"/>
          <c:showVal val="0"/>
          <c:showCatName val="0"/>
          <c:showSerName val="0"/>
          <c:showPercent val="0"/>
          <c:showBubbleSize val="0"/>
        </c:dLbls>
        <c:gapWidth val="200"/>
        <c:overlap val="-83"/>
        <c:axId val="1516795922"/>
        <c:axId val="586277227"/>
      </c:barChart>
      <c:catAx>
        <c:axId val="1516795922"/>
        <c:scaling>
          <c:orientation val="minMax"/>
        </c:scaling>
        <c:delete val="0"/>
        <c:axPos val="b"/>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586277227"/>
        <c:crosses val="autoZero"/>
        <c:auto val="0"/>
        <c:lblAlgn val="ctr"/>
        <c:lblOffset val="100"/>
        <c:noMultiLvlLbl val="0"/>
      </c:catAx>
      <c:valAx>
        <c:axId val="586277227"/>
        <c:scaling>
          <c:orientation val="minMax"/>
        </c:scaling>
        <c:delete val="0"/>
        <c:axPos val="l"/>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516795922"/>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Hvor enig eller uenig er du i at opprinnelsesreglene i avtalene er kompliserte? (n=27)</c:v>
                </c:pt>
              </c:strCache>
            </c:strRef>
          </c:tx>
          <c:spPr>
            <a:solidFill>
              <a:srgbClr val="92BFFF"/>
            </a:solidFill>
          </c:spPr>
          <c:invertIfNegative val="0"/>
          <c:dLbls>
            <c:dLbl>
              <c:idx val="0"/>
              <c:tx>
                <c:rich>
                  <a:bodyPr/>
                  <a:lstStyle/>
                  <a:p>
                    <a:pPr>
                      <a:defRPr/>
                    </a:pPr>
                    <a:fld id="{A9940CE1-B8F0-4446-99F7-333D6E74DE13}"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0E-419A-B286-7C3B1836E045}"/>
                </c:ext>
              </c:extLst>
            </c:dLbl>
            <c:dLbl>
              <c:idx val="1"/>
              <c:tx>
                <c:rich>
                  <a:bodyPr/>
                  <a:lstStyle/>
                  <a:p>
                    <a:pPr>
                      <a:defRPr/>
                    </a:pPr>
                    <a:fld id="{A402AFBC-F562-4CF1-B940-2C8375772D2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0E-419A-B286-7C3B1836E045}"/>
                </c:ext>
              </c:extLst>
            </c:dLbl>
            <c:dLbl>
              <c:idx val="2"/>
              <c:tx>
                <c:rich>
                  <a:bodyPr/>
                  <a:lstStyle/>
                  <a:p>
                    <a:pPr>
                      <a:defRPr/>
                    </a:pPr>
                    <a:fld id="{9C6274A3-2895-4F53-8718-3076D7CC9B0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30E-419A-B286-7C3B1836E045}"/>
                </c:ext>
              </c:extLst>
            </c:dLbl>
            <c:dLbl>
              <c:idx val="3"/>
              <c:tx>
                <c:rich>
                  <a:bodyPr/>
                  <a:lstStyle/>
                  <a:p>
                    <a:pPr>
                      <a:defRPr/>
                    </a:pPr>
                    <a:fld id="{F497E0AB-F786-4CE1-80C2-4C7D34F0E788}"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30E-419A-B286-7C3B1836E045}"/>
                </c:ext>
              </c:extLst>
            </c:dLbl>
            <c:dLbl>
              <c:idx val="4"/>
              <c:tx>
                <c:rich>
                  <a:bodyPr/>
                  <a:lstStyle/>
                  <a:p>
                    <a:pPr>
                      <a:defRPr/>
                    </a:pPr>
                    <a:fld id="{3B91909D-ECBE-46C2-9ED2-6DFF72C5822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30E-419A-B286-7C3B1836E045}"/>
                </c:ext>
              </c:extLst>
            </c:dLbl>
            <c:dLbl>
              <c:idx val="5"/>
              <c:tx>
                <c:rich>
                  <a:bodyPr/>
                  <a:lstStyle/>
                  <a:p>
                    <a:pPr>
                      <a:defRPr/>
                    </a:pPr>
                    <a:fld id="{7D0577E3-20C0-4FF0-8CA3-B4BEEBECF28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30E-419A-B286-7C3B1836E04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Svært enig</c:v>
                </c:pt>
                <c:pt idx="1">
                  <c:v>Delvis enig</c:v>
                </c:pt>
                <c:pt idx="2">
                  <c:v>Verken enig eller uenig</c:v>
                </c:pt>
                <c:pt idx="3">
                  <c:v>Delvis uenig</c:v>
                </c:pt>
                <c:pt idx="4">
                  <c:v>Svært uenig</c:v>
                </c:pt>
                <c:pt idx="5">
                  <c:v>Vet ikke</c:v>
                </c:pt>
              </c:strCache>
            </c:strRef>
          </c:cat>
          <c:val>
            <c:numRef>
              <c:f>Sheet1!$B$2:$B$7</c:f>
              <c:numCache>
                <c:formatCode>0</c:formatCode>
                <c:ptCount val="6"/>
                <c:pt idx="0">
                  <c:v>15</c:v>
                </c:pt>
                <c:pt idx="1">
                  <c:v>30</c:v>
                </c:pt>
                <c:pt idx="2">
                  <c:v>15</c:v>
                </c:pt>
                <c:pt idx="3">
                  <c:v>4</c:v>
                </c:pt>
                <c:pt idx="4">
                  <c:v>22</c:v>
                </c:pt>
                <c:pt idx="5">
                  <c:v>15</c:v>
                </c:pt>
              </c:numCache>
            </c:numRef>
          </c:val>
          <c:extLst>
            <c:ext xmlns:c16="http://schemas.microsoft.com/office/drawing/2014/chart" uri="{C3380CC4-5D6E-409C-BE32-E72D297353CC}">
              <c16:uniqueId val="{00000006-530E-419A-B286-7C3B1836E045}"/>
            </c:ext>
          </c:extLst>
        </c:ser>
        <c:dLbls>
          <c:showLegendKey val="0"/>
          <c:showVal val="0"/>
          <c:showCatName val="0"/>
          <c:showSerName val="0"/>
          <c:showPercent val="0"/>
          <c:showBubbleSize val="0"/>
        </c:dLbls>
        <c:gapWidth val="200"/>
        <c:overlap val="-83"/>
        <c:axId val="2083879529"/>
        <c:axId val="621097372"/>
      </c:barChart>
      <c:catAx>
        <c:axId val="2083879529"/>
        <c:scaling>
          <c:orientation val="minMax"/>
        </c:scaling>
        <c:delete val="0"/>
        <c:axPos val="b"/>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621097372"/>
        <c:crosses val="autoZero"/>
        <c:auto val="0"/>
        <c:lblAlgn val="ctr"/>
        <c:lblOffset val="100"/>
        <c:noMultiLvlLbl val="0"/>
      </c:catAx>
      <c:valAx>
        <c:axId val="621097372"/>
        <c:scaling>
          <c:orientation val="minMax"/>
          <c:max val="100"/>
        </c:scaling>
        <c:delete val="0"/>
        <c:axPos val="l"/>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2083879529"/>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c:v>
                </c:pt>
              </c:strCache>
            </c:strRef>
          </c:tx>
          <c:spPr>
            <a:solidFill>
              <a:srgbClr val="B4D6B2"/>
            </a:solidFill>
          </c:spPr>
          <c:invertIfNegative val="0"/>
          <c:dLbls>
            <c:dLbl>
              <c:idx val="0"/>
              <c:tx>
                <c:rich>
                  <a:bodyPr/>
                  <a:lstStyle/>
                  <a:p>
                    <a:pPr>
                      <a:defRPr/>
                    </a:pPr>
                    <a:fld id="{FE921CCC-CC9A-4143-A86F-668350406E9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BCC-4EDD-9081-C33EBDACF23D}"/>
                </c:ext>
              </c:extLst>
            </c:dLbl>
            <c:dLbl>
              <c:idx val="1"/>
              <c:tx>
                <c:rich>
                  <a:bodyPr/>
                  <a:lstStyle/>
                  <a:p>
                    <a:pPr>
                      <a:defRPr/>
                    </a:pPr>
                    <a:fld id="{D6EAD279-6D7C-4C71-AD24-81305659112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CC-4EDD-9081-C33EBDACF23D}"/>
                </c:ext>
              </c:extLst>
            </c:dLbl>
            <c:dLbl>
              <c:idx val="2"/>
              <c:tx>
                <c:rich>
                  <a:bodyPr/>
                  <a:lstStyle/>
                  <a:p>
                    <a:pPr>
                      <a:defRPr/>
                    </a:pPr>
                    <a:fld id="{E67ED833-DE83-4570-B285-92D93665687D}"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CC-4EDD-9081-C33EBDACF23D}"/>
                </c:ext>
              </c:extLst>
            </c:dLbl>
            <c:dLbl>
              <c:idx val="3"/>
              <c:tx>
                <c:rich>
                  <a:bodyPr/>
                  <a:lstStyle/>
                  <a:p>
                    <a:pPr>
                      <a:defRPr/>
                    </a:pPr>
                    <a:fld id="{422B46CF-329E-485F-8660-A4540535811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BCC-4EDD-9081-C33EBDACF2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Opprinnelsesreglene generelt</c:v>
                </c:pt>
                <c:pt idx="1">
                  <c:v>Listereglene (de produktspesifikke reglene)</c:v>
                </c:pt>
                <c:pt idx="2">
                  <c:v>Kumulasjon</c:v>
                </c:pt>
                <c:pt idx="3">
                  <c:v>Dokumentasjonskravene (opprinnelsesbevis)</c:v>
                </c:pt>
              </c:strCache>
            </c:strRef>
          </c:cat>
          <c:val>
            <c:numRef>
              <c:f>Sheet1!$B$2:$B$5</c:f>
              <c:numCache>
                <c:formatCode>0</c:formatCode>
                <c:ptCount val="4"/>
                <c:pt idx="0">
                  <c:v>8</c:v>
                </c:pt>
                <c:pt idx="1">
                  <c:v>7</c:v>
                </c:pt>
                <c:pt idx="2">
                  <c:v>7</c:v>
                </c:pt>
                <c:pt idx="3">
                  <c:v>6</c:v>
                </c:pt>
              </c:numCache>
            </c:numRef>
          </c:val>
          <c:extLst>
            <c:ext xmlns:c16="http://schemas.microsoft.com/office/drawing/2014/chart" uri="{C3380CC4-5D6E-409C-BE32-E72D297353CC}">
              <c16:uniqueId val="{00000004-5BCC-4EDD-9081-C33EBDACF23D}"/>
            </c:ext>
          </c:extLst>
        </c:ser>
        <c:ser>
          <c:idx val="1"/>
          <c:order val="1"/>
          <c:tx>
            <c:strRef>
              <c:f>Sheet1!$C$1</c:f>
              <c:strCache>
                <c:ptCount val="1"/>
                <c:pt idx="0">
                  <c:v>Nei</c:v>
                </c:pt>
              </c:strCache>
            </c:strRef>
          </c:tx>
          <c:spPr>
            <a:solidFill>
              <a:srgbClr val="ED6666"/>
            </a:solidFill>
          </c:spPr>
          <c:invertIfNegative val="0"/>
          <c:dLbls>
            <c:dLbl>
              <c:idx val="0"/>
              <c:tx>
                <c:rich>
                  <a:bodyPr/>
                  <a:lstStyle/>
                  <a:p>
                    <a:pPr>
                      <a:defRPr/>
                    </a:pPr>
                    <a:fld id="{5DD01019-5879-4B7A-9103-E091D639909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BCC-4EDD-9081-C33EBDACF23D}"/>
                </c:ext>
              </c:extLst>
            </c:dLbl>
            <c:dLbl>
              <c:idx val="1"/>
              <c:tx>
                <c:rich>
                  <a:bodyPr/>
                  <a:lstStyle/>
                  <a:p>
                    <a:pPr>
                      <a:defRPr/>
                    </a:pPr>
                    <a:fld id="{76AE40FA-3D75-4446-8851-594887EB6139}"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BCC-4EDD-9081-C33EBDACF23D}"/>
                </c:ext>
              </c:extLst>
            </c:dLbl>
            <c:dLbl>
              <c:idx val="2"/>
              <c:tx>
                <c:rich>
                  <a:bodyPr/>
                  <a:lstStyle/>
                  <a:p>
                    <a:pPr>
                      <a:defRPr/>
                    </a:pPr>
                    <a:fld id="{EB886615-E209-47FE-9C56-FE62A117F96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BCC-4EDD-9081-C33EBDACF23D}"/>
                </c:ext>
              </c:extLst>
            </c:dLbl>
            <c:dLbl>
              <c:idx val="3"/>
              <c:tx>
                <c:rich>
                  <a:bodyPr/>
                  <a:lstStyle/>
                  <a:p>
                    <a:pPr>
                      <a:defRPr/>
                    </a:pPr>
                    <a:fld id="{B29AF553-2AAC-42AD-8731-8F1C3CB20C5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BCC-4EDD-9081-C33EBDACF2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Opprinnelsesreglene generelt</c:v>
                </c:pt>
                <c:pt idx="1">
                  <c:v>Listereglene (de produktspesifikke reglene)</c:v>
                </c:pt>
                <c:pt idx="2">
                  <c:v>Kumulasjon</c:v>
                </c:pt>
                <c:pt idx="3">
                  <c:v>Dokumentasjonskravene (opprinnelsesbevis)</c:v>
                </c:pt>
              </c:strCache>
            </c:strRef>
          </c:cat>
          <c:val>
            <c:numRef>
              <c:f>Sheet1!$C$2:$C$5</c:f>
              <c:numCache>
                <c:formatCode>0</c:formatCode>
                <c:ptCount val="4"/>
                <c:pt idx="0">
                  <c:v>3</c:v>
                </c:pt>
                <c:pt idx="1">
                  <c:v>4</c:v>
                </c:pt>
                <c:pt idx="2">
                  <c:v>3</c:v>
                </c:pt>
                <c:pt idx="3">
                  <c:v>5</c:v>
                </c:pt>
              </c:numCache>
            </c:numRef>
          </c:val>
          <c:extLst>
            <c:ext xmlns:c16="http://schemas.microsoft.com/office/drawing/2014/chart" uri="{C3380CC4-5D6E-409C-BE32-E72D297353CC}">
              <c16:uniqueId val="{00000009-5BCC-4EDD-9081-C33EBDACF23D}"/>
            </c:ext>
          </c:extLst>
        </c:ser>
        <c:ser>
          <c:idx val="2"/>
          <c:order val="2"/>
          <c:tx>
            <c:strRef>
              <c:f>Sheet1!$D$1</c:f>
              <c:strCache>
                <c:ptCount val="1"/>
                <c:pt idx="0">
                  <c:v>Vet ikke</c:v>
                </c:pt>
              </c:strCache>
            </c:strRef>
          </c:tx>
          <c:spPr>
            <a:solidFill>
              <a:srgbClr val="D8D8D8"/>
            </a:solidFill>
          </c:spPr>
          <c:invertIfNegative val="0"/>
          <c:dLbls>
            <c:dLbl>
              <c:idx val="0"/>
              <c:tx>
                <c:rich>
                  <a:bodyPr/>
                  <a:lstStyle/>
                  <a:p>
                    <a:pPr>
                      <a:defRPr/>
                    </a:pPr>
                    <a:fld id="{DF0E52F9-45B9-4638-865A-E3FB7B2C05D9}"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BCC-4EDD-9081-C33EBDACF23D}"/>
                </c:ext>
              </c:extLst>
            </c:dLbl>
            <c:dLbl>
              <c:idx val="1"/>
              <c:tx>
                <c:rich>
                  <a:bodyPr/>
                  <a:lstStyle/>
                  <a:p>
                    <a:pPr>
                      <a:defRPr/>
                    </a:pPr>
                    <a:fld id="{C490580B-2B63-48A0-ACF5-55B86E9DE7A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BCC-4EDD-9081-C33EBDACF23D}"/>
                </c:ext>
              </c:extLst>
            </c:dLbl>
            <c:dLbl>
              <c:idx val="2"/>
              <c:tx>
                <c:rich>
                  <a:bodyPr/>
                  <a:lstStyle/>
                  <a:p>
                    <a:pPr>
                      <a:defRPr/>
                    </a:pPr>
                    <a:fld id="{C2EC40F6-18FD-4020-B4DD-9D0E982F963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BCC-4EDD-9081-C33EBDACF23D}"/>
                </c:ext>
              </c:extLst>
            </c:dLbl>
            <c:dLbl>
              <c:idx val="3"/>
              <c:tx>
                <c:rich>
                  <a:bodyPr/>
                  <a:lstStyle/>
                  <a:p>
                    <a:pPr>
                      <a:defRPr/>
                    </a:pPr>
                    <a:fld id="{3B0F6175-CA5E-4372-A0E4-AA331310BEC4}"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BCC-4EDD-9081-C33EBDACF2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Opprinnelsesreglene generelt</c:v>
                </c:pt>
                <c:pt idx="1">
                  <c:v>Listereglene (de produktspesifikke reglene)</c:v>
                </c:pt>
                <c:pt idx="2">
                  <c:v>Kumulasjon</c:v>
                </c:pt>
                <c:pt idx="3">
                  <c:v>Dokumentasjonskravene (opprinnelsesbevis)</c:v>
                </c:pt>
              </c:strCache>
            </c:strRef>
          </c:cat>
          <c:val>
            <c:numRef>
              <c:f>Sheet1!$D$2:$D$5</c:f>
              <c:numCache>
                <c:formatCode>0</c:formatCode>
                <c:ptCount val="4"/>
                <c:pt idx="0">
                  <c:v>1</c:v>
                </c:pt>
                <c:pt idx="1">
                  <c:v>1</c:v>
                </c:pt>
                <c:pt idx="2">
                  <c:v>2</c:v>
                </c:pt>
                <c:pt idx="3">
                  <c:v>1</c:v>
                </c:pt>
              </c:numCache>
            </c:numRef>
          </c:val>
          <c:extLst>
            <c:ext xmlns:c16="http://schemas.microsoft.com/office/drawing/2014/chart" uri="{C3380CC4-5D6E-409C-BE32-E72D297353CC}">
              <c16:uniqueId val="{0000000E-5BCC-4EDD-9081-C33EBDACF23D}"/>
            </c:ext>
          </c:extLst>
        </c:ser>
        <c:dLbls>
          <c:showLegendKey val="0"/>
          <c:showVal val="0"/>
          <c:showCatName val="0"/>
          <c:showSerName val="0"/>
          <c:showPercent val="0"/>
          <c:showBubbleSize val="0"/>
        </c:dLbls>
        <c:gapWidth val="200"/>
        <c:overlap val="-83"/>
        <c:axId val="1751713452"/>
        <c:axId val="1385976360"/>
      </c:barChart>
      <c:catAx>
        <c:axId val="1751713452"/>
        <c:scaling>
          <c:orientation val="minMax"/>
        </c:scaling>
        <c:delete val="0"/>
        <c:axPos val="b"/>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385976360"/>
        <c:crosses val="autoZero"/>
        <c:auto val="0"/>
        <c:lblAlgn val="ctr"/>
        <c:lblOffset val="100"/>
        <c:noMultiLvlLbl val="0"/>
      </c:catAx>
      <c:valAx>
        <c:axId val="1385976360"/>
        <c:scaling>
          <c:orientation val="minMax"/>
        </c:scaling>
        <c:delete val="0"/>
        <c:axPos val="l"/>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751713452"/>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Svært ofte</c:v>
                </c:pt>
              </c:strCache>
            </c:strRef>
          </c:tx>
          <c:spPr>
            <a:solidFill>
              <a:srgbClr val="00411E"/>
            </a:solidFill>
          </c:spPr>
          <c:invertIfNegative val="0"/>
          <c:dLbls>
            <c:dLbl>
              <c:idx val="0"/>
              <c:tx>
                <c:rich>
                  <a:bodyPr/>
                  <a:lstStyle/>
                  <a:p>
                    <a:pPr>
                      <a:defRPr/>
                    </a:pPr>
                    <a:fld id="{7661F621-B6AB-4E89-88E2-BF5415FC6BF8}"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8B-4085-B54F-6E6610ECC921}"/>
                </c:ext>
              </c:extLst>
            </c:dLbl>
            <c:dLbl>
              <c:idx val="1"/>
              <c:tx>
                <c:rich>
                  <a:bodyPr/>
                  <a:lstStyle/>
                  <a:p>
                    <a:pPr>
                      <a:defRPr/>
                    </a:pPr>
                    <a:fld id="{3C908723-0782-42BB-BAA0-FBB3084010DB}"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8B-4085-B54F-6E6610ECC921}"/>
                </c:ext>
              </c:extLst>
            </c:dLbl>
            <c:dLbl>
              <c:idx val="2"/>
              <c:tx>
                <c:rich>
                  <a:bodyPr/>
                  <a:lstStyle/>
                  <a:p>
                    <a:pPr>
                      <a:defRPr/>
                    </a:pPr>
                    <a:fld id="{A231B265-28C0-4188-BB63-30EFC7E2DCE5}"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C8B-4085-B54F-6E6610ECC92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Godkjent eksportør (n=129)</c:v>
                </c:pt>
                <c:pt idx="1">
                  <c:v>Ikke-godkjent eksportør (n=114)</c:v>
                </c:pt>
                <c:pt idx="2">
                  <c:v>Total (n=243)</c:v>
                </c:pt>
              </c:strCache>
            </c:strRef>
          </c:cat>
          <c:val>
            <c:numRef>
              <c:f>Sheet1!$B$2:$B$4</c:f>
              <c:numCache>
                <c:formatCode>0</c:formatCode>
                <c:ptCount val="3"/>
                <c:pt idx="0">
                  <c:v>45</c:v>
                </c:pt>
                <c:pt idx="1">
                  <c:v>15</c:v>
                </c:pt>
                <c:pt idx="2">
                  <c:v>31</c:v>
                </c:pt>
              </c:numCache>
            </c:numRef>
          </c:val>
          <c:extLst>
            <c:ext xmlns:c16="http://schemas.microsoft.com/office/drawing/2014/chart" uri="{C3380CC4-5D6E-409C-BE32-E72D297353CC}">
              <c16:uniqueId val="{00000003-EC8B-4085-B54F-6E6610ECC921}"/>
            </c:ext>
          </c:extLst>
        </c:ser>
        <c:ser>
          <c:idx val="1"/>
          <c:order val="1"/>
          <c:tx>
            <c:strRef>
              <c:f>Sheet1!$C$1</c:f>
              <c:strCache>
                <c:ptCount val="1"/>
                <c:pt idx="0">
                  <c:v>Ganske ofte</c:v>
                </c:pt>
              </c:strCache>
            </c:strRef>
          </c:tx>
          <c:spPr>
            <a:solidFill>
              <a:srgbClr val="B4D6B2"/>
            </a:solidFill>
          </c:spPr>
          <c:invertIfNegative val="0"/>
          <c:dLbls>
            <c:dLbl>
              <c:idx val="0"/>
              <c:tx>
                <c:rich>
                  <a:bodyPr/>
                  <a:lstStyle/>
                  <a:p>
                    <a:pPr>
                      <a:defRPr/>
                    </a:pPr>
                    <a:fld id="{A7A01AC6-3326-4B81-AA76-057B0BF36F9D}"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C8B-4085-B54F-6E6610ECC921}"/>
                </c:ext>
              </c:extLst>
            </c:dLbl>
            <c:dLbl>
              <c:idx val="1"/>
              <c:tx>
                <c:rich>
                  <a:bodyPr/>
                  <a:lstStyle/>
                  <a:p>
                    <a:pPr>
                      <a:defRPr/>
                    </a:pPr>
                    <a:fld id="{CB85D22C-91E2-41A8-A7A0-E9D8E98FD06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C8B-4085-B54F-6E6610ECC921}"/>
                </c:ext>
              </c:extLst>
            </c:dLbl>
            <c:dLbl>
              <c:idx val="2"/>
              <c:tx>
                <c:rich>
                  <a:bodyPr/>
                  <a:lstStyle/>
                  <a:p>
                    <a:pPr>
                      <a:defRPr/>
                    </a:pPr>
                    <a:fld id="{DD847B93-8225-43AA-A4BC-4EB65997EBD7}"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C8B-4085-B54F-6E6610ECC92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Godkjent eksportør (n=129)</c:v>
                </c:pt>
                <c:pt idx="1">
                  <c:v>Ikke-godkjent eksportør (n=114)</c:v>
                </c:pt>
                <c:pt idx="2">
                  <c:v>Total (n=243)</c:v>
                </c:pt>
              </c:strCache>
            </c:strRef>
          </c:cat>
          <c:val>
            <c:numRef>
              <c:f>Sheet1!$C$2:$C$4</c:f>
              <c:numCache>
                <c:formatCode>0</c:formatCode>
                <c:ptCount val="3"/>
                <c:pt idx="0">
                  <c:v>20</c:v>
                </c:pt>
                <c:pt idx="1">
                  <c:v>9</c:v>
                </c:pt>
                <c:pt idx="2">
                  <c:v>15</c:v>
                </c:pt>
              </c:numCache>
            </c:numRef>
          </c:val>
          <c:extLst>
            <c:ext xmlns:c16="http://schemas.microsoft.com/office/drawing/2014/chart" uri="{C3380CC4-5D6E-409C-BE32-E72D297353CC}">
              <c16:uniqueId val="{00000007-EC8B-4085-B54F-6E6610ECC921}"/>
            </c:ext>
          </c:extLst>
        </c:ser>
        <c:ser>
          <c:idx val="2"/>
          <c:order val="2"/>
          <c:tx>
            <c:strRef>
              <c:f>Sheet1!$D$1</c:f>
              <c:strCache>
                <c:ptCount val="1"/>
                <c:pt idx="0">
                  <c:v>Av og til</c:v>
                </c:pt>
              </c:strCache>
            </c:strRef>
          </c:tx>
          <c:spPr>
            <a:solidFill>
              <a:srgbClr val="FEE197"/>
            </a:solidFill>
          </c:spPr>
          <c:invertIfNegative val="0"/>
          <c:dLbls>
            <c:dLbl>
              <c:idx val="0"/>
              <c:tx>
                <c:rich>
                  <a:bodyPr/>
                  <a:lstStyle/>
                  <a:p>
                    <a:pPr>
                      <a:defRPr/>
                    </a:pPr>
                    <a:fld id="{D814E498-BCFF-47BF-A5A5-DFEA44AE8A5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C8B-4085-B54F-6E6610ECC921}"/>
                </c:ext>
              </c:extLst>
            </c:dLbl>
            <c:dLbl>
              <c:idx val="1"/>
              <c:tx>
                <c:rich>
                  <a:bodyPr/>
                  <a:lstStyle/>
                  <a:p>
                    <a:pPr>
                      <a:defRPr/>
                    </a:pPr>
                    <a:fld id="{CC68181A-1016-4B1D-9A7A-48DCFAD118F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C8B-4085-B54F-6E6610ECC921}"/>
                </c:ext>
              </c:extLst>
            </c:dLbl>
            <c:dLbl>
              <c:idx val="2"/>
              <c:tx>
                <c:rich>
                  <a:bodyPr/>
                  <a:lstStyle/>
                  <a:p>
                    <a:pPr>
                      <a:defRPr/>
                    </a:pPr>
                    <a:fld id="{7B780A1E-1A13-40BA-A228-2E81BD91C8D2}"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C8B-4085-B54F-6E6610ECC92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Godkjent eksportør (n=129)</c:v>
                </c:pt>
                <c:pt idx="1">
                  <c:v>Ikke-godkjent eksportør (n=114)</c:v>
                </c:pt>
                <c:pt idx="2">
                  <c:v>Total (n=243)</c:v>
                </c:pt>
              </c:strCache>
            </c:strRef>
          </c:cat>
          <c:val>
            <c:numRef>
              <c:f>Sheet1!$D$2:$D$4</c:f>
              <c:numCache>
                <c:formatCode>0</c:formatCode>
                <c:ptCount val="3"/>
                <c:pt idx="0">
                  <c:v>7</c:v>
                </c:pt>
                <c:pt idx="1">
                  <c:v>11</c:v>
                </c:pt>
                <c:pt idx="2">
                  <c:v>9</c:v>
                </c:pt>
              </c:numCache>
            </c:numRef>
          </c:val>
          <c:extLst>
            <c:ext xmlns:c16="http://schemas.microsoft.com/office/drawing/2014/chart" uri="{C3380CC4-5D6E-409C-BE32-E72D297353CC}">
              <c16:uniqueId val="{0000000B-EC8B-4085-B54F-6E6610ECC921}"/>
            </c:ext>
          </c:extLst>
        </c:ser>
        <c:ser>
          <c:idx val="3"/>
          <c:order val="3"/>
          <c:tx>
            <c:strRef>
              <c:f>Sheet1!$E$1</c:f>
              <c:strCache>
                <c:ptCount val="1"/>
                <c:pt idx="0">
                  <c:v>Sjeldent</c:v>
                </c:pt>
              </c:strCache>
            </c:strRef>
          </c:tx>
          <c:spPr>
            <a:solidFill>
              <a:srgbClr val="DA9695"/>
            </a:solidFill>
          </c:spPr>
          <c:invertIfNegative val="0"/>
          <c:dLbls>
            <c:dLbl>
              <c:idx val="0"/>
              <c:tx>
                <c:rich>
                  <a:bodyPr/>
                  <a:lstStyle/>
                  <a:p>
                    <a:pPr>
                      <a:defRPr/>
                    </a:pPr>
                    <a:fld id="{62E5D915-8310-4CA7-90EA-5CB4F2364154}"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EC8B-4085-B54F-6E6610ECC921}"/>
                </c:ext>
              </c:extLst>
            </c:dLbl>
            <c:dLbl>
              <c:idx val="1"/>
              <c:tx>
                <c:rich>
                  <a:bodyPr/>
                  <a:lstStyle/>
                  <a:p>
                    <a:pPr>
                      <a:defRPr/>
                    </a:pPr>
                    <a:fld id="{CBA9FD45-8CC1-4DD4-BBA2-F945007D395A}"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C8B-4085-B54F-6E6610ECC921}"/>
                </c:ext>
              </c:extLst>
            </c:dLbl>
            <c:dLbl>
              <c:idx val="2"/>
              <c:tx>
                <c:rich>
                  <a:bodyPr/>
                  <a:lstStyle/>
                  <a:p>
                    <a:pPr>
                      <a:defRPr/>
                    </a:pPr>
                    <a:fld id="{5E72F931-64C2-49E7-9853-85509EFE72DC}"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EC8B-4085-B54F-6E6610ECC92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Godkjent eksportør (n=129)</c:v>
                </c:pt>
                <c:pt idx="1">
                  <c:v>Ikke-godkjent eksportør (n=114)</c:v>
                </c:pt>
                <c:pt idx="2">
                  <c:v>Total (n=243)</c:v>
                </c:pt>
              </c:strCache>
            </c:strRef>
          </c:cat>
          <c:val>
            <c:numRef>
              <c:f>Sheet1!$E$2:$E$4</c:f>
              <c:numCache>
                <c:formatCode>0</c:formatCode>
                <c:ptCount val="3"/>
                <c:pt idx="0">
                  <c:v>11</c:v>
                </c:pt>
                <c:pt idx="1">
                  <c:v>15</c:v>
                </c:pt>
                <c:pt idx="2">
                  <c:v>13</c:v>
                </c:pt>
              </c:numCache>
            </c:numRef>
          </c:val>
          <c:extLst>
            <c:ext xmlns:c16="http://schemas.microsoft.com/office/drawing/2014/chart" uri="{C3380CC4-5D6E-409C-BE32-E72D297353CC}">
              <c16:uniqueId val="{0000000F-EC8B-4085-B54F-6E6610ECC921}"/>
            </c:ext>
          </c:extLst>
        </c:ser>
        <c:ser>
          <c:idx val="4"/>
          <c:order val="4"/>
          <c:tx>
            <c:strRef>
              <c:f>Sheet1!$F$1</c:f>
              <c:strCache>
                <c:ptCount val="1"/>
                <c:pt idx="0">
                  <c:v>Aldri</c:v>
                </c:pt>
              </c:strCache>
            </c:strRef>
          </c:tx>
          <c:spPr>
            <a:solidFill>
              <a:srgbClr val="9B0028"/>
            </a:solidFill>
          </c:spPr>
          <c:invertIfNegative val="0"/>
          <c:dLbls>
            <c:dLbl>
              <c:idx val="0"/>
              <c:tx>
                <c:rich>
                  <a:bodyPr/>
                  <a:lstStyle/>
                  <a:p>
                    <a:pPr>
                      <a:defRPr/>
                    </a:pPr>
                    <a:fld id="{580AF2D2-7D99-45CF-AA6E-44801F879442}"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EC8B-4085-B54F-6E6610ECC921}"/>
                </c:ext>
              </c:extLst>
            </c:dLbl>
            <c:dLbl>
              <c:idx val="1"/>
              <c:tx>
                <c:rich>
                  <a:bodyPr/>
                  <a:lstStyle/>
                  <a:p>
                    <a:pPr>
                      <a:defRPr/>
                    </a:pPr>
                    <a:fld id="{2A36ADB0-0699-4800-8121-4F579FCE19E7}"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EC8B-4085-B54F-6E6610ECC921}"/>
                </c:ext>
              </c:extLst>
            </c:dLbl>
            <c:dLbl>
              <c:idx val="2"/>
              <c:tx>
                <c:rich>
                  <a:bodyPr/>
                  <a:lstStyle/>
                  <a:p>
                    <a:pPr>
                      <a:defRPr/>
                    </a:pPr>
                    <a:fld id="{855D8376-6EB9-44A2-B8DA-A9DD89A2B15B}" type="VALUE">
                      <a:rPr lang="en-US" sz="900">
                        <a:solidFill>
                          <a:srgbClr val="FFFFFF"/>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EC8B-4085-B54F-6E6610ECC92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Godkjent eksportør (n=129)</c:v>
                </c:pt>
                <c:pt idx="1">
                  <c:v>Ikke-godkjent eksportør (n=114)</c:v>
                </c:pt>
                <c:pt idx="2">
                  <c:v>Total (n=243)</c:v>
                </c:pt>
              </c:strCache>
            </c:strRef>
          </c:cat>
          <c:val>
            <c:numRef>
              <c:f>Sheet1!$F$2:$F$4</c:f>
              <c:numCache>
                <c:formatCode>0</c:formatCode>
                <c:ptCount val="3"/>
                <c:pt idx="0">
                  <c:v>9</c:v>
                </c:pt>
                <c:pt idx="1">
                  <c:v>38</c:v>
                </c:pt>
                <c:pt idx="2">
                  <c:v>23</c:v>
                </c:pt>
              </c:numCache>
            </c:numRef>
          </c:val>
          <c:extLst>
            <c:ext xmlns:c16="http://schemas.microsoft.com/office/drawing/2014/chart" uri="{C3380CC4-5D6E-409C-BE32-E72D297353CC}">
              <c16:uniqueId val="{00000013-EC8B-4085-B54F-6E6610ECC921}"/>
            </c:ext>
          </c:extLst>
        </c:ser>
        <c:ser>
          <c:idx val="5"/>
          <c:order val="5"/>
          <c:tx>
            <c:strRef>
              <c:f>Sheet1!$G$1</c:f>
              <c:strCache>
                <c:ptCount val="1"/>
                <c:pt idx="0">
                  <c:v>Vet ikke</c:v>
                </c:pt>
              </c:strCache>
            </c:strRef>
          </c:tx>
          <c:spPr>
            <a:solidFill>
              <a:srgbClr val="BFBFBF"/>
            </a:solidFill>
          </c:spPr>
          <c:invertIfNegative val="0"/>
          <c:dLbls>
            <c:dLbl>
              <c:idx val="0"/>
              <c:tx>
                <c:rich>
                  <a:bodyPr/>
                  <a:lstStyle/>
                  <a:p>
                    <a:pPr>
                      <a:defRPr/>
                    </a:pPr>
                    <a:fld id="{4A2B23F0-1F04-4E03-824E-B44447E5147F}"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EC8B-4085-B54F-6E6610ECC921}"/>
                </c:ext>
              </c:extLst>
            </c:dLbl>
            <c:dLbl>
              <c:idx val="1"/>
              <c:tx>
                <c:rich>
                  <a:bodyPr/>
                  <a:lstStyle/>
                  <a:p>
                    <a:pPr>
                      <a:defRPr/>
                    </a:pPr>
                    <a:fld id="{516DDB84-2144-4A1C-A7F1-5528F2496010}"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EC8B-4085-B54F-6E6610ECC921}"/>
                </c:ext>
              </c:extLst>
            </c:dLbl>
            <c:dLbl>
              <c:idx val="2"/>
              <c:tx>
                <c:rich>
                  <a:bodyPr/>
                  <a:lstStyle/>
                  <a:p>
                    <a:pPr>
                      <a:defRPr/>
                    </a:pPr>
                    <a:fld id="{A5397F9D-BA49-4EC0-A5C2-C178A17947F8}" type="VALUE">
                      <a:rPr lang="en-US" sz="900">
                        <a:solidFill>
                          <a:srgbClr val="000000"/>
                        </a:solidFill>
                        <a:latin typeface="arial"/>
                      </a:rPr>
                      <a:pPr>
                        <a:defRPr/>
                      </a:pPr>
                      <a:t>[VERDI]</a:t>
                    </a:fld>
                    <a:endParaRPr lang="nb-NO"/>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EC8B-4085-B54F-6E6610ECC92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Godkjent eksportør (n=129)</c:v>
                </c:pt>
                <c:pt idx="1">
                  <c:v>Ikke-godkjent eksportør (n=114)</c:v>
                </c:pt>
                <c:pt idx="2">
                  <c:v>Total (n=243)</c:v>
                </c:pt>
              </c:strCache>
            </c:strRef>
          </c:cat>
          <c:val>
            <c:numRef>
              <c:f>Sheet1!$G$2:$G$4</c:f>
              <c:numCache>
                <c:formatCode>0</c:formatCode>
                <c:ptCount val="3"/>
                <c:pt idx="0">
                  <c:v>8</c:v>
                </c:pt>
                <c:pt idx="1">
                  <c:v>13</c:v>
                </c:pt>
                <c:pt idx="2">
                  <c:v>10</c:v>
                </c:pt>
              </c:numCache>
            </c:numRef>
          </c:val>
          <c:extLst>
            <c:ext xmlns:c16="http://schemas.microsoft.com/office/drawing/2014/chart" uri="{C3380CC4-5D6E-409C-BE32-E72D297353CC}">
              <c16:uniqueId val="{00000017-EC8B-4085-B54F-6E6610ECC921}"/>
            </c:ext>
          </c:extLst>
        </c:ser>
        <c:dLbls>
          <c:showLegendKey val="0"/>
          <c:showVal val="0"/>
          <c:showCatName val="0"/>
          <c:showSerName val="0"/>
          <c:showPercent val="0"/>
          <c:showBubbleSize val="0"/>
        </c:dLbls>
        <c:gapWidth val="200"/>
        <c:overlap val="100"/>
        <c:axId val="1396344420"/>
        <c:axId val="1413431657"/>
      </c:barChart>
      <c:catAx>
        <c:axId val="1396344420"/>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413431657"/>
        <c:crosses val="autoZero"/>
        <c:auto val="0"/>
        <c:lblAlgn val="ctr"/>
        <c:lblOffset val="100"/>
        <c:noMultiLvlLbl val="0"/>
      </c:catAx>
      <c:valAx>
        <c:axId val="1413431657"/>
        <c:scaling>
          <c:orientation val="minMax"/>
          <c:max val="1"/>
        </c:scaling>
        <c:delete val="0"/>
        <c:axPos val="b"/>
        <c:numFmt formatCode="0%"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396344420"/>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(n=137)</c:v>
                </c:pt>
              </c:strCache>
            </c:strRef>
          </c:tx>
          <c:spPr>
            <a:solidFill>
              <a:srgbClr val="00411E"/>
            </a:solidFill>
          </c:spPr>
          <c:invertIfNegative val="0"/>
          <c:dLbls>
            <c:dLbl>
              <c:idx val="0"/>
              <c:tx>
                <c:rich>
                  <a:bodyPr/>
                  <a:lstStyle/>
                  <a:p>
                    <a:pPr>
                      <a:defRPr/>
                    </a:pPr>
                    <a:fld id="{0319A367-5112-4756-99FF-C3EB21FE2D81}"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1D-4427-838A-9FA46FC0585F}"/>
                </c:ext>
              </c:extLst>
            </c:dLbl>
            <c:dLbl>
              <c:idx val="1"/>
              <c:tx>
                <c:rich>
                  <a:bodyPr/>
                  <a:lstStyle/>
                  <a:p>
                    <a:pPr>
                      <a:defRPr/>
                    </a:pPr>
                    <a:fld id="{842F1918-2D82-437A-97C5-0B9D0693D9B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1D-4427-838A-9FA46FC0585F}"/>
                </c:ext>
              </c:extLst>
            </c:dLbl>
            <c:dLbl>
              <c:idx val="2"/>
              <c:tx>
                <c:rich>
                  <a:bodyPr/>
                  <a:lstStyle/>
                  <a:p>
                    <a:pPr>
                      <a:defRPr/>
                    </a:pPr>
                    <a:fld id="{2D656DA0-C53E-4809-9C84-BAD5089C116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D1D-4427-838A-9FA46FC0585F}"/>
                </c:ext>
              </c:extLst>
            </c:dLbl>
            <c:dLbl>
              <c:idx val="3"/>
              <c:tx>
                <c:rich>
                  <a:bodyPr/>
                  <a:lstStyle/>
                  <a:p>
                    <a:pPr>
                      <a:defRPr/>
                    </a:pPr>
                    <a:fld id="{8E47014E-9BEC-46F7-8360-4A4236217EB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D1D-4427-838A-9FA46FC0585F}"/>
                </c:ext>
              </c:extLst>
            </c:dLbl>
            <c:dLbl>
              <c:idx val="4"/>
              <c:tx>
                <c:rich>
                  <a:bodyPr/>
                  <a:lstStyle/>
                  <a:p>
                    <a:pPr>
                      <a:defRPr/>
                    </a:pPr>
                    <a:fld id="{8F635B2C-6B30-4A99-AF4D-3E6CDDD3018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D1D-4427-838A-9FA46FC0585F}"/>
                </c:ext>
              </c:extLst>
            </c:dLbl>
            <c:dLbl>
              <c:idx val="5"/>
              <c:tx>
                <c:rich>
                  <a:bodyPr/>
                  <a:lstStyle/>
                  <a:p>
                    <a:pPr>
                      <a:defRPr/>
                    </a:pPr>
                    <a:fld id="{9467C6A0-15F7-4D16-A1EB-0DD469E2D5A9}"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D1D-4427-838A-9FA46FC0585F}"/>
                </c:ext>
              </c:extLst>
            </c:dLbl>
            <c:dLbl>
              <c:idx val="6"/>
              <c:tx>
                <c:rich>
                  <a:bodyPr/>
                  <a:lstStyle/>
                  <a:p>
                    <a:pPr>
                      <a:defRPr/>
                    </a:pPr>
                    <a:fld id="{C3B58897-6F9F-4CAE-817D-91C7B604808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D1D-4427-838A-9FA46FC0585F}"/>
                </c:ext>
              </c:extLst>
            </c:dLbl>
            <c:dLbl>
              <c:idx val="7"/>
              <c:tx>
                <c:rich>
                  <a:bodyPr/>
                  <a:lstStyle/>
                  <a:p>
                    <a:pPr>
                      <a:defRPr/>
                    </a:pPr>
                    <a:fld id="{6FD2D6E0-40B7-4415-A966-5B6498269D13}"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D1D-4427-838A-9FA46FC058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Produktet er konkurransedyktig uansett</c:v>
                </c:pt>
                <c:pt idx="1">
                  <c:v>Det er for mye dokumentasjonskrav i forhold til nytten/tidsbruk</c:v>
                </c:pt>
                <c:pt idx="2">
                  <c:v>Vi ser ikke alltid fordelen ved å bruke avtalene</c:v>
                </c:pt>
                <c:pt idx="3">
                  <c:v>Produktet har ikke opprinnelse i Norge/EØS</c:v>
                </c:pt>
                <c:pt idx="4">
                  <c:v>Avtalene gir ikke alltid lavere toll eller nulltoll på produktene våre</c:v>
                </c:pt>
                <c:pt idx="5">
                  <c:v>Annet, beskriv</c:v>
                </c:pt>
                <c:pt idx="6">
                  <c:v>Vi trenger mer kompetanse</c:v>
                </c:pt>
                <c:pt idx="7">
                  <c:v>Produktet er tollfritt uansett</c:v>
                </c:pt>
              </c:strCache>
            </c:strRef>
          </c:cat>
          <c:val>
            <c:numRef>
              <c:f>Sheet1!$B$2:$B$9</c:f>
              <c:numCache>
                <c:formatCode>0</c:formatCode>
                <c:ptCount val="8"/>
                <c:pt idx="0">
                  <c:v>3</c:v>
                </c:pt>
                <c:pt idx="1">
                  <c:v>4</c:v>
                </c:pt>
                <c:pt idx="2">
                  <c:v>4</c:v>
                </c:pt>
                <c:pt idx="3">
                  <c:v>14</c:v>
                </c:pt>
                <c:pt idx="4">
                  <c:v>14</c:v>
                </c:pt>
                <c:pt idx="5">
                  <c:v>23</c:v>
                </c:pt>
                <c:pt idx="6">
                  <c:v>24</c:v>
                </c:pt>
                <c:pt idx="7">
                  <c:v>31</c:v>
                </c:pt>
              </c:numCache>
            </c:numRef>
          </c:val>
          <c:extLst>
            <c:ext xmlns:c16="http://schemas.microsoft.com/office/drawing/2014/chart" uri="{C3380CC4-5D6E-409C-BE32-E72D297353CC}">
              <c16:uniqueId val="{00000008-BD1D-4427-838A-9FA46FC0585F}"/>
            </c:ext>
          </c:extLst>
        </c:ser>
        <c:dLbls>
          <c:showLegendKey val="0"/>
          <c:showVal val="0"/>
          <c:showCatName val="0"/>
          <c:showSerName val="0"/>
          <c:showPercent val="0"/>
          <c:showBubbleSize val="0"/>
        </c:dLbls>
        <c:gapWidth val="200"/>
        <c:overlap val="-83"/>
        <c:axId val="433963258"/>
        <c:axId val="1910202918"/>
      </c:barChart>
      <c:catAx>
        <c:axId val="433963258"/>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910202918"/>
        <c:crosses val="autoZero"/>
        <c:auto val="0"/>
        <c:lblAlgn val="ctr"/>
        <c:lblOffset val="100"/>
        <c:noMultiLvlLbl val="0"/>
      </c:catAx>
      <c:valAx>
        <c:axId val="1910202918"/>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433963258"/>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Produktet er tollfritt uansett</c:v>
                </c:pt>
              </c:strCache>
            </c:strRef>
          </c:tx>
          <c:spPr>
            <a:solidFill>
              <a:srgbClr val="B4D6B2"/>
            </a:solidFill>
          </c:spPr>
          <c:invertIfNegative val="0"/>
          <c:dLbls>
            <c:dLbl>
              <c:idx val="0"/>
              <c:tx>
                <c:rich>
                  <a:bodyPr/>
                  <a:lstStyle/>
                  <a:p>
                    <a:pPr>
                      <a:defRPr/>
                    </a:pPr>
                    <a:fld id="{03FA9F44-C656-4B01-BB7F-BE036AB1A618}"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D31-4394-9C88-F480345494B8}"/>
                </c:ext>
              </c:extLst>
            </c:dLbl>
            <c:dLbl>
              <c:idx val="1"/>
              <c:tx>
                <c:rich>
                  <a:bodyPr/>
                  <a:lstStyle/>
                  <a:p>
                    <a:pPr>
                      <a:defRPr/>
                    </a:pPr>
                    <a:fld id="{E17845D1-87BF-4C3E-9FCE-5BFB72B69718}"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31-4394-9C88-F480345494B8}"/>
                </c:ext>
              </c:extLst>
            </c:dLbl>
            <c:dLbl>
              <c:idx val="2"/>
              <c:tx>
                <c:rich>
                  <a:bodyPr/>
                  <a:lstStyle/>
                  <a:p>
                    <a:pPr>
                      <a:defRPr/>
                    </a:pPr>
                    <a:fld id="{2DE0AD65-C9A3-4532-B8FC-8E4B12FE15D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D31-4394-9C88-F480345494B8}"/>
                </c:ext>
              </c:extLst>
            </c:dLbl>
            <c:dLbl>
              <c:idx val="3"/>
              <c:tx>
                <c:rich>
                  <a:bodyPr/>
                  <a:lstStyle/>
                  <a:p>
                    <a:pPr>
                      <a:defRPr/>
                    </a:pPr>
                    <a:fld id="{436C721A-1270-474C-92F9-2934F3018A9D}"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31-4394-9C88-F480345494B8}"/>
                </c:ext>
              </c:extLst>
            </c:dLbl>
            <c:dLbl>
              <c:idx val="4"/>
              <c:tx>
                <c:rich>
                  <a:bodyPr/>
                  <a:lstStyle/>
                  <a:p>
                    <a:pPr>
                      <a:defRPr/>
                    </a:pPr>
                    <a:fld id="{7B631A6B-4A2D-4F4A-B0B7-5CAD8BC761E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D31-4394-9C88-F480345494B8}"/>
                </c:ext>
              </c:extLst>
            </c:dLbl>
            <c:dLbl>
              <c:idx val="5"/>
              <c:tx>
                <c:rich>
                  <a:bodyPr/>
                  <a:lstStyle/>
                  <a:p>
                    <a:pPr>
                      <a:defRPr/>
                    </a:pPr>
                    <a:fld id="{18C3D0D9-152E-4724-B4DC-78EB6DEE504D}"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D31-4394-9C88-F480345494B8}"/>
                </c:ext>
              </c:extLst>
            </c:dLbl>
            <c:dLbl>
              <c:idx val="6"/>
              <c:tx>
                <c:rich>
                  <a:bodyPr/>
                  <a:lstStyle/>
                  <a:p>
                    <a:pPr>
                      <a:defRPr/>
                    </a:pPr>
                    <a:fld id="{EA3ACFF4-3307-41BA-BBFA-68A868AD7334}"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D31-4394-9C88-F480345494B8}"/>
                </c:ext>
              </c:extLst>
            </c:dLbl>
            <c:dLbl>
              <c:idx val="7"/>
              <c:tx>
                <c:rich>
                  <a:bodyPr/>
                  <a:lstStyle/>
                  <a:p>
                    <a:pPr>
                      <a:defRPr/>
                    </a:pPr>
                    <a:fld id="{9A66C747-6423-4514-9830-33F844013DB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D31-4394-9C88-F480345494B8}"/>
                </c:ext>
              </c:extLst>
            </c:dLbl>
            <c:dLbl>
              <c:idx val="8"/>
              <c:tx>
                <c:rich>
                  <a:bodyPr/>
                  <a:lstStyle/>
                  <a:p>
                    <a:pPr>
                      <a:defRPr/>
                    </a:pPr>
                    <a:fld id="{4E047787-E861-47C5-B200-2186D763887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D31-4394-9C88-F480345494B8}"/>
                </c:ext>
              </c:extLst>
            </c:dLbl>
            <c:dLbl>
              <c:idx val="9"/>
              <c:tx>
                <c:rich>
                  <a:bodyPr/>
                  <a:lstStyle/>
                  <a:p>
                    <a:pPr>
                      <a:defRPr/>
                    </a:pPr>
                    <a:fld id="{CB6B3421-3B93-4947-913C-B1EEC97AE05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D31-4394-9C88-F480345494B8}"/>
                </c:ext>
              </c:extLst>
            </c:dLbl>
            <c:dLbl>
              <c:idx val="10"/>
              <c:tx>
                <c:rich>
                  <a:bodyPr/>
                  <a:lstStyle/>
                  <a:p>
                    <a:pPr>
                      <a:defRPr/>
                    </a:pPr>
                    <a:fld id="{2F4024FA-B471-457E-89F3-13FBD16DE273}"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D31-4394-9C88-F480345494B8}"/>
                </c:ext>
              </c:extLst>
            </c:dLbl>
            <c:dLbl>
              <c:idx val="11"/>
              <c:tx>
                <c:rich>
                  <a:bodyPr/>
                  <a:lstStyle/>
                  <a:p>
                    <a:pPr>
                      <a:defRPr/>
                    </a:pPr>
                    <a:fld id="{1DD9359C-9220-4184-B37E-7244852B8631}"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D31-4394-9C88-F480345494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(n=59)</c:v>
                </c:pt>
                <c:pt idx="1">
                  <c:v>Ikke-godkjent eksportør (n=78)</c:v>
                </c:pt>
                <c:pt idx="2">
                  <c:v>Øvrige (transport, rådgivning, IT, forvaltning og rest.) (n=37)</c:v>
                </c:pt>
                <c:pt idx="3">
                  <c:v>Industri (uten næringsmidler og utvinning) (n=68)</c:v>
                </c:pt>
                <c:pt idx="4">
                  <c:v>Utvinning (olje, gass og mineraler) (n=6)</c:v>
                </c:pt>
                <c:pt idx="5">
                  <c:v>Næringsmidler (herunder fisk og landbruk) (n=22)</c:v>
                </c:pt>
                <c:pt idx="6">
                  <c:v>Lavere eksportverdi (n=77)</c:v>
                </c:pt>
                <c:pt idx="7">
                  <c:v>Middels eksportverdi (n=42)</c:v>
                </c:pt>
                <c:pt idx="8">
                  <c:v>Høyere eksportverdi (n=18)</c:v>
                </c:pt>
                <c:pt idx="9">
                  <c:v>Større bedrifter (over 50 ansatte) (n=61)</c:v>
                </c:pt>
                <c:pt idx="10">
                  <c:v>Mindre bedrifter (0-50 ansatte) (n=72)</c:v>
                </c:pt>
                <c:pt idx="11">
                  <c:v>Total (n=137)</c:v>
                </c:pt>
              </c:strCache>
            </c:strRef>
          </c:cat>
          <c:val>
            <c:numRef>
              <c:f>Sheet1!$B$2:$B$13</c:f>
              <c:numCache>
                <c:formatCode>0</c:formatCode>
                <c:ptCount val="12"/>
                <c:pt idx="0">
                  <c:v>34</c:v>
                </c:pt>
                <c:pt idx="1">
                  <c:v>28</c:v>
                </c:pt>
                <c:pt idx="2">
                  <c:v>43</c:v>
                </c:pt>
                <c:pt idx="3">
                  <c:v>21</c:v>
                </c:pt>
                <c:pt idx="4">
                  <c:v>33</c:v>
                </c:pt>
                <c:pt idx="5">
                  <c:v>32</c:v>
                </c:pt>
                <c:pt idx="6">
                  <c:v>30</c:v>
                </c:pt>
                <c:pt idx="7">
                  <c:v>26</c:v>
                </c:pt>
                <c:pt idx="8">
                  <c:v>44</c:v>
                </c:pt>
                <c:pt idx="9">
                  <c:v>26</c:v>
                </c:pt>
                <c:pt idx="10">
                  <c:v>32</c:v>
                </c:pt>
                <c:pt idx="11">
                  <c:v>31</c:v>
                </c:pt>
              </c:numCache>
            </c:numRef>
          </c:val>
          <c:extLst>
            <c:ext xmlns:c16="http://schemas.microsoft.com/office/drawing/2014/chart" uri="{C3380CC4-5D6E-409C-BE32-E72D297353CC}">
              <c16:uniqueId val="{0000000C-8D31-4394-9C88-F480345494B8}"/>
            </c:ext>
          </c:extLst>
        </c:ser>
        <c:dLbls>
          <c:showLegendKey val="0"/>
          <c:showVal val="0"/>
          <c:showCatName val="0"/>
          <c:showSerName val="0"/>
          <c:showPercent val="0"/>
          <c:showBubbleSize val="0"/>
        </c:dLbls>
        <c:gapWidth val="200"/>
        <c:overlap val="-83"/>
        <c:axId val="2083168168"/>
        <c:axId val="1932430789"/>
      </c:barChart>
      <c:catAx>
        <c:axId val="2083168168"/>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932430789"/>
        <c:crosses val="autoZero"/>
        <c:auto val="0"/>
        <c:lblAlgn val="ctr"/>
        <c:lblOffset val="100"/>
        <c:noMultiLvlLbl val="0"/>
      </c:catAx>
      <c:valAx>
        <c:axId val="1932430789"/>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2083168168"/>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 trenger mer kompetanse</c:v>
                </c:pt>
              </c:strCache>
            </c:strRef>
          </c:tx>
          <c:spPr>
            <a:solidFill>
              <a:srgbClr val="B4D6B2"/>
            </a:solidFill>
          </c:spPr>
          <c:invertIfNegative val="0"/>
          <c:dLbls>
            <c:dLbl>
              <c:idx val="0"/>
              <c:tx>
                <c:rich>
                  <a:bodyPr/>
                  <a:lstStyle/>
                  <a:p>
                    <a:pPr>
                      <a:defRPr/>
                    </a:pPr>
                    <a:fld id="{52F879BD-B23A-41B6-8D8A-2DD421DC729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1B-4C05-8BC2-981FB4CB6C17}"/>
                </c:ext>
              </c:extLst>
            </c:dLbl>
            <c:dLbl>
              <c:idx val="1"/>
              <c:tx>
                <c:rich>
                  <a:bodyPr/>
                  <a:lstStyle/>
                  <a:p>
                    <a:pPr>
                      <a:defRPr/>
                    </a:pPr>
                    <a:fld id="{A21F8D08-298D-4F7B-B4EF-81C0C0906301}"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1B-4C05-8BC2-981FB4CB6C17}"/>
                </c:ext>
              </c:extLst>
            </c:dLbl>
            <c:dLbl>
              <c:idx val="2"/>
              <c:tx>
                <c:rich>
                  <a:bodyPr/>
                  <a:lstStyle/>
                  <a:p>
                    <a:pPr>
                      <a:defRPr/>
                    </a:pPr>
                    <a:fld id="{B68C60AD-F971-4595-BBB7-A41C5172AC99}"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1B-4C05-8BC2-981FB4CB6C17}"/>
                </c:ext>
              </c:extLst>
            </c:dLbl>
            <c:dLbl>
              <c:idx val="3"/>
              <c:tx>
                <c:rich>
                  <a:bodyPr/>
                  <a:lstStyle/>
                  <a:p>
                    <a:pPr>
                      <a:defRPr/>
                    </a:pPr>
                    <a:fld id="{4FB8EACC-40E4-47FC-A47C-9A8290034D0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F1B-4C05-8BC2-981FB4CB6C17}"/>
                </c:ext>
              </c:extLst>
            </c:dLbl>
            <c:dLbl>
              <c:idx val="4"/>
              <c:tx>
                <c:rich>
                  <a:bodyPr/>
                  <a:lstStyle/>
                  <a:p>
                    <a:pPr>
                      <a:defRPr/>
                    </a:pPr>
                    <a:fld id="{2E541C2C-B502-4EE0-85F5-A2C8906AB9B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F1B-4C05-8BC2-981FB4CB6C17}"/>
                </c:ext>
              </c:extLst>
            </c:dLbl>
            <c:dLbl>
              <c:idx val="5"/>
              <c:tx>
                <c:rich>
                  <a:bodyPr/>
                  <a:lstStyle/>
                  <a:p>
                    <a:pPr>
                      <a:defRPr/>
                    </a:pPr>
                    <a:fld id="{0F7C7815-CA42-45E6-834E-647CFBCD17A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F1B-4C05-8BC2-981FB4CB6C17}"/>
                </c:ext>
              </c:extLst>
            </c:dLbl>
            <c:dLbl>
              <c:idx val="6"/>
              <c:tx>
                <c:rich>
                  <a:bodyPr/>
                  <a:lstStyle/>
                  <a:p>
                    <a:pPr>
                      <a:defRPr/>
                    </a:pPr>
                    <a:fld id="{1B8FA798-2E06-4631-A9C6-2733942A506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F1B-4C05-8BC2-981FB4CB6C17}"/>
                </c:ext>
              </c:extLst>
            </c:dLbl>
            <c:dLbl>
              <c:idx val="7"/>
              <c:tx>
                <c:rich>
                  <a:bodyPr/>
                  <a:lstStyle/>
                  <a:p>
                    <a:pPr>
                      <a:defRPr/>
                    </a:pPr>
                    <a:fld id="{37748883-8F06-47BE-A592-6E86917CBDBB}"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F1B-4C05-8BC2-981FB4CB6C17}"/>
                </c:ext>
              </c:extLst>
            </c:dLbl>
            <c:dLbl>
              <c:idx val="8"/>
              <c:tx>
                <c:rich>
                  <a:bodyPr/>
                  <a:lstStyle/>
                  <a:p>
                    <a:pPr>
                      <a:defRPr/>
                    </a:pPr>
                    <a:fld id="{4A653650-B7B5-45C8-A63F-7D949F1A6F39}"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F1B-4C05-8BC2-981FB4CB6C17}"/>
                </c:ext>
              </c:extLst>
            </c:dLbl>
            <c:dLbl>
              <c:idx val="9"/>
              <c:tx>
                <c:rich>
                  <a:bodyPr/>
                  <a:lstStyle/>
                  <a:p>
                    <a:pPr>
                      <a:defRPr/>
                    </a:pPr>
                    <a:fld id="{CC03BA44-6718-4043-BCD1-455561CCD2FA}"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F1B-4C05-8BC2-981FB4CB6C17}"/>
                </c:ext>
              </c:extLst>
            </c:dLbl>
            <c:dLbl>
              <c:idx val="10"/>
              <c:tx>
                <c:rich>
                  <a:bodyPr/>
                  <a:lstStyle/>
                  <a:p>
                    <a:pPr>
                      <a:defRPr/>
                    </a:pPr>
                    <a:fld id="{1A4295C4-563E-4834-89F7-F6102E75F87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F1B-4C05-8BC2-981FB4CB6C17}"/>
                </c:ext>
              </c:extLst>
            </c:dLbl>
            <c:dLbl>
              <c:idx val="11"/>
              <c:tx>
                <c:rich>
                  <a:bodyPr/>
                  <a:lstStyle/>
                  <a:p>
                    <a:pPr>
                      <a:defRPr/>
                    </a:pPr>
                    <a:fld id="{E0894BA1-2670-4B43-AFEE-0A8A1828A86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F1B-4C05-8BC2-981FB4CB6C1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(n=59)</c:v>
                </c:pt>
                <c:pt idx="1">
                  <c:v>Ikke-godkjent eksportør (n=78)</c:v>
                </c:pt>
                <c:pt idx="2">
                  <c:v>Øvrige (transport, rådgivning, IT, forvaltning og rest.) (n=37)</c:v>
                </c:pt>
                <c:pt idx="3">
                  <c:v>Industri (uten næringsmidler og utvinning) (n=68)</c:v>
                </c:pt>
                <c:pt idx="4">
                  <c:v>Utvinning (olje, gass og mineraler) (n=6)</c:v>
                </c:pt>
                <c:pt idx="5">
                  <c:v>Næringsmidler (herunder fisk og landbruk) (n=22)</c:v>
                </c:pt>
                <c:pt idx="6">
                  <c:v>Lavere eksportverdi (n=77)</c:v>
                </c:pt>
                <c:pt idx="7">
                  <c:v>Middels eksportverdi (n=42)</c:v>
                </c:pt>
                <c:pt idx="8">
                  <c:v>Høyere eksportverdi (n=18)</c:v>
                </c:pt>
                <c:pt idx="9">
                  <c:v>Større bedrifter (over 50 ansatte) (n=61)</c:v>
                </c:pt>
                <c:pt idx="10">
                  <c:v>Mindre bedrifter (0-50 ansatte) (n=72)</c:v>
                </c:pt>
                <c:pt idx="11">
                  <c:v>Total (n=137)</c:v>
                </c:pt>
              </c:strCache>
            </c:strRef>
          </c:cat>
          <c:val>
            <c:numRef>
              <c:f>Sheet1!$B$2:$B$13</c:f>
              <c:numCache>
                <c:formatCode>0</c:formatCode>
                <c:ptCount val="12"/>
                <c:pt idx="0">
                  <c:v>19</c:v>
                </c:pt>
                <c:pt idx="1">
                  <c:v>28</c:v>
                </c:pt>
                <c:pt idx="2">
                  <c:v>24</c:v>
                </c:pt>
                <c:pt idx="3">
                  <c:v>29</c:v>
                </c:pt>
                <c:pt idx="4">
                  <c:v>0</c:v>
                </c:pt>
                <c:pt idx="5">
                  <c:v>14</c:v>
                </c:pt>
                <c:pt idx="6">
                  <c:v>26</c:v>
                </c:pt>
                <c:pt idx="7">
                  <c:v>24</c:v>
                </c:pt>
                <c:pt idx="8">
                  <c:v>17</c:v>
                </c:pt>
                <c:pt idx="9">
                  <c:v>18</c:v>
                </c:pt>
                <c:pt idx="10">
                  <c:v>29</c:v>
                </c:pt>
                <c:pt idx="11">
                  <c:v>24</c:v>
                </c:pt>
              </c:numCache>
            </c:numRef>
          </c:val>
          <c:extLst>
            <c:ext xmlns:c16="http://schemas.microsoft.com/office/drawing/2014/chart" uri="{C3380CC4-5D6E-409C-BE32-E72D297353CC}">
              <c16:uniqueId val="{0000000C-AF1B-4C05-8BC2-981FB4CB6C17}"/>
            </c:ext>
          </c:extLst>
        </c:ser>
        <c:dLbls>
          <c:showLegendKey val="0"/>
          <c:showVal val="0"/>
          <c:showCatName val="0"/>
          <c:showSerName val="0"/>
          <c:showPercent val="0"/>
          <c:showBubbleSize val="0"/>
        </c:dLbls>
        <c:gapWidth val="200"/>
        <c:overlap val="-83"/>
        <c:axId val="1149276027"/>
        <c:axId val="1145944021"/>
      </c:barChart>
      <c:catAx>
        <c:axId val="1149276027"/>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145944021"/>
        <c:crosses val="autoZero"/>
        <c:auto val="0"/>
        <c:lblAlgn val="ctr"/>
        <c:lblOffset val="100"/>
        <c:noMultiLvlLbl val="0"/>
      </c:catAx>
      <c:valAx>
        <c:axId val="1145944021"/>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149276027"/>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Avtalene gir ikke alltid lavere toll eller nulltoll på produktene våre</c:v>
                </c:pt>
              </c:strCache>
            </c:strRef>
          </c:tx>
          <c:spPr>
            <a:solidFill>
              <a:srgbClr val="B4D6B2"/>
            </a:solidFill>
          </c:spPr>
          <c:invertIfNegative val="0"/>
          <c:dLbls>
            <c:dLbl>
              <c:idx val="0"/>
              <c:tx>
                <c:rich>
                  <a:bodyPr/>
                  <a:lstStyle/>
                  <a:p>
                    <a:pPr>
                      <a:defRPr/>
                    </a:pPr>
                    <a:fld id="{859063C1-F32C-473E-9ADC-1EAF1287F1C5}"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5D-40D6-944B-2BA3E9110E4A}"/>
                </c:ext>
              </c:extLst>
            </c:dLbl>
            <c:dLbl>
              <c:idx val="1"/>
              <c:tx>
                <c:rich>
                  <a:bodyPr/>
                  <a:lstStyle/>
                  <a:p>
                    <a:pPr>
                      <a:defRPr/>
                    </a:pPr>
                    <a:fld id="{32BA8520-1202-4ACE-8B73-647038C8EA6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5D-40D6-944B-2BA3E9110E4A}"/>
                </c:ext>
              </c:extLst>
            </c:dLbl>
            <c:dLbl>
              <c:idx val="2"/>
              <c:tx>
                <c:rich>
                  <a:bodyPr/>
                  <a:lstStyle/>
                  <a:p>
                    <a:pPr>
                      <a:defRPr/>
                    </a:pPr>
                    <a:fld id="{82710C3F-E3B5-4ED7-8A02-73A9032DDC45}"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5D-40D6-944B-2BA3E9110E4A}"/>
                </c:ext>
              </c:extLst>
            </c:dLbl>
            <c:dLbl>
              <c:idx val="3"/>
              <c:tx>
                <c:rich>
                  <a:bodyPr/>
                  <a:lstStyle/>
                  <a:p>
                    <a:pPr>
                      <a:defRPr/>
                    </a:pPr>
                    <a:fld id="{E3D80960-108D-4FA7-AA3C-E2DD4895F71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E5D-40D6-944B-2BA3E9110E4A}"/>
                </c:ext>
              </c:extLst>
            </c:dLbl>
            <c:dLbl>
              <c:idx val="4"/>
              <c:tx>
                <c:rich>
                  <a:bodyPr/>
                  <a:lstStyle/>
                  <a:p>
                    <a:pPr>
                      <a:defRPr/>
                    </a:pPr>
                    <a:fld id="{3CC3BCD1-EFEF-40F7-833F-9A1E5E3A46B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E5D-40D6-944B-2BA3E9110E4A}"/>
                </c:ext>
              </c:extLst>
            </c:dLbl>
            <c:dLbl>
              <c:idx val="5"/>
              <c:tx>
                <c:rich>
                  <a:bodyPr/>
                  <a:lstStyle/>
                  <a:p>
                    <a:pPr>
                      <a:defRPr/>
                    </a:pPr>
                    <a:fld id="{DE48678E-E86F-4F3A-B635-72A86B05A31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E5D-40D6-944B-2BA3E9110E4A}"/>
                </c:ext>
              </c:extLst>
            </c:dLbl>
            <c:dLbl>
              <c:idx val="6"/>
              <c:tx>
                <c:rich>
                  <a:bodyPr/>
                  <a:lstStyle/>
                  <a:p>
                    <a:pPr>
                      <a:defRPr/>
                    </a:pPr>
                    <a:fld id="{3D99D940-E301-48B0-BEAD-D8914AC59138}"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E5D-40D6-944B-2BA3E9110E4A}"/>
                </c:ext>
              </c:extLst>
            </c:dLbl>
            <c:dLbl>
              <c:idx val="7"/>
              <c:tx>
                <c:rich>
                  <a:bodyPr/>
                  <a:lstStyle/>
                  <a:p>
                    <a:pPr>
                      <a:defRPr/>
                    </a:pPr>
                    <a:fld id="{85F3D79B-3CEF-4726-9F9D-15BE437E039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E5D-40D6-944B-2BA3E9110E4A}"/>
                </c:ext>
              </c:extLst>
            </c:dLbl>
            <c:dLbl>
              <c:idx val="8"/>
              <c:tx>
                <c:rich>
                  <a:bodyPr/>
                  <a:lstStyle/>
                  <a:p>
                    <a:pPr>
                      <a:defRPr/>
                    </a:pPr>
                    <a:fld id="{0A8C3FD3-8230-49A2-A709-C1FD891CDEB2}"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E5D-40D6-944B-2BA3E9110E4A}"/>
                </c:ext>
              </c:extLst>
            </c:dLbl>
            <c:dLbl>
              <c:idx val="9"/>
              <c:tx>
                <c:rich>
                  <a:bodyPr/>
                  <a:lstStyle/>
                  <a:p>
                    <a:pPr>
                      <a:defRPr/>
                    </a:pPr>
                    <a:fld id="{4172D1A2-EE88-4F4B-A43B-EB4BA28D07C2}"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E5D-40D6-944B-2BA3E9110E4A}"/>
                </c:ext>
              </c:extLst>
            </c:dLbl>
            <c:dLbl>
              <c:idx val="10"/>
              <c:tx>
                <c:rich>
                  <a:bodyPr/>
                  <a:lstStyle/>
                  <a:p>
                    <a:pPr>
                      <a:defRPr/>
                    </a:pPr>
                    <a:fld id="{3FECAED4-6C35-47DA-AC8F-A8D8CBA4A3D7}"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1E5D-40D6-944B-2BA3E9110E4A}"/>
                </c:ext>
              </c:extLst>
            </c:dLbl>
            <c:dLbl>
              <c:idx val="11"/>
              <c:tx>
                <c:rich>
                  <a:bodyPr/>
                  <a:lstStyle/>
                  <a:p>
                    <a:pPr>
                      <a:defRPr/>
                    </a:pPr>
                    <a:fld id="{47B86224-185C-4D0A-A47D-AF27774BDDD4}"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E5D-40D6-944B-2BA3E9110E4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(n=59)</c:v>
                </c:pt>
                <c:pt idx="1">
                  <c:v>Ikke-godkjent eksportør (n=78)</c:v>
                </c:pt>
                <c:pt idx="2">
                  <c:v>Øvrige (transport, rådgivning, IT, forvaltning og rest.) (n=37)</c:v>
                </c:pt>
                <c:pt idx="3">
                  <c:v>Industri (uten næringsmidler og utvinning) (n=68)</c:v>
                </c:pt>
                <c:pt idx="4">
                  <c:v>Utvinning (olje, gass og mineraler) (n=6)</c:v>
                </c:pt>
                <c:pt idx="5">
                  <c:v>Næringsmidler (herunder fisk og landbruk) (n=22)</c:v>
                </c:pt>
                <c:pt idx="6">
                  <c:v>Lavere eksportverdi (n=77)</c:v>
                </c:pt>
                <c:pt idx="7">
                  <c:v>Middels eksportverdi (n=42)</c:v>
                </c:pt>
                <c:pt idx="8">
                  <c:v>Høyere eksportverdi (n=18)</c:v>
                </c:pt>
                <c:pt idx="9">
                  <c:v>Større bedrifter (over 50 ansatte) (n=61)</c:v>
                </c:pt>
                <c:pt idx="10">
                  <c:v>Mindre bedrifter (0-50 ansatte) (n=72)</c:v>
                </c:pt>
                <c:pt idx="11">
                  <c:v>Total (n=137)</c:v>
                </c:pt>
              </c:strCache>
            </c:strRef>
          </c:cat>
          <c:val>
            <c:numRef>
              <c:f>Sheet1!$B$2:$B$13</c:f>
              <c:numCache>
                <c:formatCode>0</c:formatCode>
                <c:ptCount val="12"/>
                <c:pt idx="0">
                  <c:v>20</c:v>
                </c:pt>
                <c:pt idx="1">
                  <c:v>9</c:v>
                </c:pt>
                <c:pt idx="2">
                  <c:v>3</c:v>
                </c:pt>
                <c:pt idx="3">
                  <c:v>15</c:v>
                </c:pt>
                <c:pt idx="4">
                  <c:v>50</c:v>
                </c:pt>
                <c:pt idx="5">
                  <c:v>23</c:v>
                </c:pt>
                <c:pt idx="6">
                  <c:v>8</c:v>
                </c:pt>
                <c:pt idx="7">
                  <c:v>21</c:v>
                </c:pt>
                <c:pt idx="8">
                  <c:v>22</c:v>
                </c:pt>
                <c:pt idx="9">
                  <c:v>16</c:v>
                </c:pt>
                <c:pt idx="10">
                  <c:v>13</c:v>
                </c:pt>
                <c:pt idx="11">
                  <c:v>14</c:v>
                </c:pt>
              </c:numCache>
            </c:numRef>
          </c:val>
          <c:extLst>
            <c:ext xmlns:c16="http://schemas.microsoft.com/office/drawing/2014/chart" uri="{C3380CC4-5D6E-409C-BE32-E72D297353CC}">
              <c16:uniqueId val="{0000000C-1E5D-40D6-944B-2BA3E9110E4A}"/>
            </c:ext>
          </c:extLst>
        </c:ser>
        <c:dLbls>
          <c:showLegendKey val="0"/>
          <c:showVal val="0"/>
          <c:showCatName val="0"/>
          <c:showSerName val="0"/>
          <c:showPercent val="0"/>
          <c:showBubbleSize val="0"/>
        </c:dLbls>
        <c:gapWidth val="200"/>
        <c:overlap val="-83"/>
        <c:axId val="1386972216"/>
        <c:axId val="1168159470"/>
      </c:barChart>
      <c:catAx>
        <c:axId val="1386972216"/>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168159470"/>
        <c:crosses val="autoZero"/>
        <c:auto val="0"/>
        <c:lblAlgn val="ctr"/>
        <c:lblOffset val="100"/>
        <c:noMultiLvlLbl val="0"/>
      </c:catAx>
      <c:valAx>
        <c:axId val="1168159470"/>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386972216"/>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Produktet har ikke opprinnelse i Norge/EØS</c:v>
                </c:pt>
              </c:strCache>
            </c:strRef>
          </c:tx>
          <c:spPr>
            <a:solidFill>
              <a:srgbClr val="B4D6B2"/>
            </a:solidFill>
          </c:spPr>
          <c:invertIfNegative val="0"/>
          <c:dLbls>
            <c:dLbl>
              <c:idx val="0"/>
              <c:tx>
                <c:rich>
                  <a:bodyPr/>
                  <a:lstStyle/>
                  <a:p>
                    <a:pPr>
                      <a:defRPr/>
                    </a:pPr>
                    <a:fld id="{03033E99-6934-4659-AB1D-938087C0FA9D}"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B62-498C-9A2F-DAFE2E6F60C7}"/>
                </c:ext>
              </c:extLst>
            </c:dLbl>
            <c:dLbl>
              <c:idx val="1"/>
              <c:tx>
                <c:rich>
                  <a:bodyPr/>
                  <a:lstStyle/>
                  <a:p>
                    <a:pPr>
                      <a:defRPr/>
                    </a:pPr>
                    <a:fld id="{E87A12F1-E62E-456A-BE18-42EC51EDFD1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B62-498C-9A2F-DAFE2E6F60C7}"/>
                </c:ext>
              </c:extLst>
            </c:dLbl>
            <c:dLbl>
              <c:idx val="2"/>
              <c:tx>
                <c:rich>
                  <a:bodyPr/>
                  <a:lstStyle/>
                  <a:p>
                    <a:pPr>
                      <a:defRPr/>
                    </a:pPr>
                    <a:fld id="{AE925A32-0EFB-4E5C-A79F-524DBA33005C}"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B62-498C-9A2F-DAFE2E6F60C7}"/>
                </c:ext>
              </c:extLst>
            </c:dLbl>
            <c:dLbl>
              <c:idx val="3"/>
              <c:tx>
                <c:rich>
                  <a:bodyPr/>
                  <a:lstStyle/>
                  <a:p>
                    <a:pPr>
                      <a:defRPr/>
                    </a:pPr>
                    <a:fld id="{3FE417E6-9754-4FA8-BAE3-4986E6325F1D}"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B62-498C-9A2F-DAFE2E6F60C7}"/>
                </c:ext>
              </c:extLst>
            </c:dLbl>
            <c:dLbl>
              <c:idx val="4"/>
              <c:tx>
                <c:rich>
                  <a:bodyPr/>
                  <a:lstStyle/>
                  <a:p>
                    <a:pPr>
                      <a:defRPr/>
                    </a:pPr>
                    <a:fld id="{2BC6074C-1245-454A-82E1-09A32EBE7122}"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B62-498C-9A2F-DAFE2E6F60C7}"/>
                </c:ext>
              </c:extLst>
            </c:dLbl>
            <c:dLbl>
              <c:idx val="5"/>
              <c:tx>
                <c:rich>
                  <a:bodyPr/>
                  <a:lstStyle/>
                  <a:p>
                    <a:pPr>
                      <a:defRPr/>
                    </a:pPr>
                    <a:fld id="{D7F8F499-45EC-4D1F-A76A-ACAA0D3FAFA2}"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B62-498C-9A2F-DAFE2E6F60C7}"/>
                </c:ext>
              </c:extLst>
            </c:dLbl>
            <c:dLbl>
              <c:idx val="6"/>
              <c:tx>
                <c:rich>
                  <a:bodyPr/>
                  <a:lstStyle/>
                  <a:p>
                    <a:pPr>
                      <a:defRPr/>
                    </a:pPr>
                    <a:fld id="{CCD50660-AB94-4F09-8476-1DB5E54137D5}"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B62-498C-9A2F-DAFE2E6F60C7}"/>
                </c:ext>
              </c:extLst>
            </c:dLbl>
            <c:dLbl>
              <c:idx val="7"/>
              <c:tx>
                <c:rich>
                  <a:bodyPr/>
                  <a:lstStyle/>
                  <a:p>
                    <a:pPr>
                      <a:defRPr/>
                    </a:pPr>
                    <a:fld id="{2BC04000-77AE-42AF-B493-9E481CE0E93F}"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B62-498C-9A2F-DAFE2E6F60C7}"/>
                </c:ext>
              </c:extLst>
            </c:dLbl>
            <c:dLbl>
              <c:idx val="8"/>
              <c:tx>
                <c:rich>
                  <a:bodyPr/>
                  <a:lstStyle/>
                  <a:p>
                    <a:pPr>
                      <a:defRPr/>
                    </a:pPr>
                    <a:fld id="{88F48B8C-ED19-44FC-B05D-464473A48806}"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B62-498C-9A2F-DAFE2E6F60C7}"/>
                </c:ext>
              </c:extLst>
            </c:dLbl>
            <c:dLbl>
              <c:idx val="9"/>
              <c:tx>
                <c:rich>
                  <a:bodyPr/>
                  <a:lstStyle/>
                  <a:p>
                    <a:pPr>
                      <a:defRPr/>
                    </a:pPr>
                    <a:fld id="{DA61A1D2-8E47-4EA8-892C-1B1E614685C2}"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B62-498C-9A2F-DAFE2E6F60C7}"/>
                </c:ext>
              </c:extLst>
            </c:dLbl>
            <c:dLbl>
              <c:idx val="10"/>
              <c:tx>
                <c:rich>
                  <a:bodyPr/>
                  <a:lstStyle/>
                  <a:p>
                    <a:pPr>
                      <a:defRPr/>
                    </a:pPr>
                    <a:fld id="{17DE0A4E-4399-4ECA-AD5B-DDFB91DC34D1}"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B62-498C-9A2F-DAFE2E6F60C7}"/>
                </c:ext>
              </c:extLst>
            </c:dLbl>
            <c:dLbl>
              <c:idx val="11"/>
              <c:tx>
                <c:rich>
                  <a:bodyPr/>
                  <a:lstStyle/>
                  <a:p>
                    <a:pPr>
                      <a:defRPr/>
                    </a:pPr>
                    <a:fld id="{9BF38D09-1625-4980-A50E-6DCB59CA91D0}" type="VALUE">
                      <a:rPr lang="en-US" sz="900">
                        <a:solidFill>
                          <a:srgbClr val="3F3F3F"/>
                        </a:solidFill>
                        <a:latin typeface="arial"/>
                      </a:rPr>
                      <a:pPr>
                        <a:defRPr/>
                      </a:pPr>
                      <a:t>[VERDI]</a:t>
                    </a:fld>
                    <a:endParaRPr lang="nb-NO"/>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B62-498C-9A2F-DAFE2E6F60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Godkjent eksportør (n=59)</c:v>
                </c:pt>
                <c:pt idx="1">
                  <c:v>Ikke-godkjent eksportør (n=78)</c:v>
                </c:pt>
                <c:pt idx="2">
                  <c:v>Øvrige (transport, rådgivning, IT, forvaltning og rest.) (n=37)</c:v>
                </c:pt>
                <c:pt idx="3">
                  <c:v>Industri (uten næringsmidler og utvinning) (n=68)</c:v>
                </c:pt>
                <c:pt idx="4">
                  <c:v>Utvinning (olje, gass og mineraler) (n=6)</c:v>
                </c:pt>
                <c:pt idx="5">
                  <c:v>Næringsmidler (herunder fisk og landbruk) (n=22)</c:v>
                </c:pt>
                <c:pt idx="6">
                  <c:v>Lavere eksportverdi (n=77)</c:v>
                </c:pt>
                <c:pt idx="7">
                  <c:v>Middels eksportverdi (n=42)</c:v>
                </c:pt>
                <c:pt idx="8">
                  <c:v>Høyere eksportverdi (n=18)</c:v>
                </c:pt>
                <c:pt idx="9">
                  <c:v>Større bedrifter (over 50 ansatte) (n=61)</c:v>
                </c:pt>
                <c:pt idx="10">
                  <c:v>Mindre bedrifter (0-50 ansatte) (n=72)</c:v>
                </c:pt>
                <c:pt idx="11">
                  <c:v>Total (n=137)</c:v>
                </c:pt>
              </c:strCache>
            </c:strRef>
          </c:cat>
          <c:val>
            <c:numRef>
              <c:f>Sheet1!$B$2:$B$13</c:f>
              <c:numCache>
                <c:formatCode>0</c:formatCode>
                <c:ptCount val="12"/>
                <c:pt idx="0">
                  <c:v>17</c:v>
                </c:pt>
                <c:pt idx="1">
                  <c:v>12</c:v>
                </c:pt>
                <c:pt idx="2">
                  <c:v>16</c:v>
                </c:pt>
                <c:pt idx="3">
                  <c:v>15</c:v>
                </c:pt>
                <c:pt idx="4">
                  <c:v>17</c:v>
                </c:pt>
                <c:pt idx="5">
                  <c:v>5</c:v>
                </c:pt>
                <c:pt idx="6">
                  <c:v>9</c:v>
                </c:pt>
                <c:pt idx="7">
                  <c:v>12</c:v>
                </c:pt>
                <c:pt idx="8">
                  <c:v>39</c:v>
                </c:pt>
                <c:pt idx="9">
                  <c:v>23</c:v>
                </c:pt>
                <c:pt idx="10">
                  <c:v>6</c:v>
                </c:pt>
                <c:pt idx="11">
                  <c:v>14</c:v>
                </c:pt>
              </c:numCache>
            </c:numRef>
          </c:val>
          <c:extLst>
            <c:ext xmlns:c16="http://schemas.microsoft.com/office/drawing/2014/chart" uri="{C3380CC4-5D6E-409C-BE32-E72D297353CC}">
              <c16:uniqueId val="{0000000C-FB62-498C-9A2F-DAFE2E6F60C7}"/>
            </c:ext>
          </c:extLst>
        </c:ser>
        <c:dLbls>
          <c:showLegendKey val="0"/>
          <c:showVal val="0"/>
          <c:showCatName val="0"/>
          <c:showSerName val="0"/>
          <c:showPercent val="0"/>
          <c:showBubbleSize val="0"/>
        </c:dLbls>
        <c:gapWidth val="200"/>
        <c:overlap val="-83"/>
        <c:axId val="1324795534"/>
        <c:axId val="1100351974"/>
      </c:barChart>
      <c:catAx>
        <c:axId val="1324795534"/>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100351974"/>
        <c:crosses val="autoZero"/>
        <c:auto val="0"/>
        <c:lblAlgn val="ctr"/>
        <c:lblOffset val="100"/>
        <c:noMultiLvlLbl val="0"/>
      </c:catAx>
      <c:valAx>
        <c:axId val="1100351974"/>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latin typeface="arial"/>
              </a:defRPr>
            </a:pPr>
            <a:endParaRPr lang="nb-NO"/>
          </a:p>
        </c:txPr>
        <c:crossAx val="1324795534"/>
        <c:crosses val="autoZero"/>
        <c:crossBetween val="between"/>
      </c:valAx>
      <c:spPr>
        <a:solidFill>
          <a:srgbClr val="FFFFFF"/>
        </a:solidFill>
      </c:spPr>
    </c:plotArea>
    <c:legend>
      <c:legendPos val="t"/>
      <c:overlay val="0"/>
      <c:txPr>
        <a:bodyPr/>
        <a:lstStyle/>
        <a:p>
          <a:pPr>
            <a:defRPr sz="900" b="0" smtId="4294967295">
              <a:solidFill>
                <a:srgbClr val="3F3F3F"/>
              </a:solidFill>
              <a:latin typeface="arial"/>
            </a:defRPr>
          </a:pPr>
          <a:endParaRPr lang="nb-NO"/>
        </a:p>
      </c:txPr>
    </c:legend>
    <c:plotVisOnly val="1"/>
    <c:dispBlanksAs val="gap"/>
    <c:showDLblsOverMax val="1"/>
  </c:chart>
  <c:spPr>
    <a:solidFill>
      <a:srgbClr val="FFFFFF"/>
    </a:solidFill>
  </c:spPr>
  <c:txPr>
    <a:bodyPr/>
    <a:lstStyle/>
    <a:p>
      <a:pPr>
        <a:defRPr smtId="4294967295">
          <a:latin typeface="arial"/>
        </a:defRPr>
      </a:pPr>
      <a:endParaRPr lang="nb-NO"/>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14/02/2025</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14/02/2025</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65900C33-90AE-4963-9AD8-3B07939F57E9}" type="slidenum">
              <a:rPr lang="en-GB" smtClean="0"/>
              <a:t>1</a:t>
            </a:fld>
            <a:endParaRPr lang="en-GB"/>
          </a:p>
        </p:txBody>
      </p:sp>
    </p:spTree>
    <p:extLst>
      <p:ext uri="{BB962C8B-B14F-4D97-AF65-F5344CB8AC3E}">
        <p14:creationId xmlns:p14="http://schemas.microsoft.com/office/powerpoint/2010/main" val="183393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900C33-90AE-4963-9AD8-3B07939F57E9}" type="slidenum">
              <a:rPr lang="en-GB" smtClean="0"/>
              <a:t>17</a:t>
            </a:fld>
            <a:endParaRPr lang="en-GB"/>
          </a:p>
        </p:txBody>
      </p:sp>
    </p:spTree>
    <p:extLst>
      <p:ext uri="{BB962C8B-B14F-4D97-AF65-F5344CB8AC3E}">
        <p14:creationId xmlns:p14="http://schemas.microsoft.com/office/powerpoint/2010/main" val="152722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900C33-90AE-4963-9AD8-3B07939F57E9}" type="slidenum">
              <a:rPr lang="en-GB" smtClean="0"/>
              <a:t>19</a:t>
            </a:fld>
            <a:endParaRPr lang="en-GB"/>
          </a:p>
        </p:txBody>
      </p:sp>
    </p:spTree>
    <p:extLst>
      <p:ext uri="{BB962C8B-B14F-4D97-AF65-F5344CB8AC3E}">
        <p14:creationId xmlns:p14="http://schemas.microsoft.com/office/powerpoint/2010/main" val="196489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Svarkategoriene er slått sammen</a:t>
            </a:r>
          </a:p>
        </p:txBody>
      </p:sp>
      <p:sp>
        <p:nvSpPr>
          <p:cNvPr id="4" name="Plassholder for lysbildenummer 3"/>
          <p:cNvSpPr>
            <a:spLocks noGrp="1"/>
          </p:cNvSpPr>
          <p:nvPr>
            <p:ph type="sldNum" sz="quarter" idx="5"/>
          </p:nvPr>
        </p:nvSpPr>
        <p:spPr/>
        <p:txBody>
          <a:bodyPr/>
          <a:lstStyle/>
          <a:p>
            <a:fld id="{65900C33-90AE-4963-9AD8-3B07939F57E9}" type="slidenum">
              <a:rPr lang="en-GB" smtClean="0"/>
              <a:t>27</a:t>
            </a:fld>
            <a:endParaRPr lang="en-GB"/>
          </a:p>
        </p:txBody>
      </p:sp>
    </p:spTree>
    <p:extLst>
      <p:ext uri="{BB962C8B-B14F-4D97-AF65-F5344CB8AC3E}">
        <p14:creationId xmlns:p14="http://schemas.microsoft.com/office/powerpoint/2010/main" val="4273665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nb-NO"/>
              <a:t>Klikk på ikonet for å legge til et bilde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nb-NO"/>
              <a:t>Klikk på ikonet for å legge til et bilde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2"/>
          <a:stretch>
            <a:fillRect/>
          </a:stretch>
        </p:blipFill>
        <p:spPr>
          <a:xfrm>
            <a:off x="4213475" y="1490401"/>
            <a:ext cx="63612" cy="4500000"/>
          </a:xfrm>
          <a:prstGeom prst="rect">
            <a:avLst/>
          </a:prstGeom>
        </p:spPr>
      </p:pic>
      <p:pic>
        <p:nvPicPr>
          <p:cNvPr id="14" name="Picture 13">
            <a:extLst>
              <a:ext uri="{FF2B5EF4-FFF2-40B4-BE49-F238E27FC236}">
                <a16:creationId xmlns:a16="http://schemas.microsoft.com/office/drawing/2014/main" id="{74308337-5D05-4FF9-946B-5F8FE7E669FD}"/>
              </a:ext>
            </a:extLst>
          </p:cNvPr>
          <p:cNvPicPr>
            <a:picLocks noChangeAspect="1"/>
          </p:cNvPicPr>
          <p:nvPr userDrawn="1"/>
        </p:nvPicPr>
        <p:blipFill>
          <a:blip r:embed="rId3"/>
          <a:stretch>
            <a:fillRect/>
          </a:stretch>
        </p:blipFill>
        <p:spPr>
          <a:xfrm>
            <a:off x="360000" y="549008"/>
            <a:ext cx="3822523" cy="377985"/>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nb-NO"/>
              <a:t>Klikk på ikonet for å legge til et bilde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a:xfrm>
            <a:off x="3272400" y="6390000"/>
            <a:ext cx="7495200" cy="198000"/>
          </a:xfrm>
          <a:prstGeom prst="rect">
            <a:avLst/>
          </a:prstGeom>
        </p:spPr>
        <p:txBody>
          <a:bodyPr/>
          <a:lstStyle/>
          <a:p>
            <a:endParaRPr lang="en-GB"/>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a:xfrm>
            <a:off x="4855334" y="6389999"/>
            <a:ext cx="5912265" cy="201609"/>
          </a:xfrm>
          <a:prstGeom prst="rect">
            <a:avLst/>
          </a:prstGeom>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nb-NO"/>
              <a:t>Klikk på ikonet for å legge til et bilde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6.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6BAE2C6F-8410-4114-8D60-8E5460EA507B}"/>
              </a:ext>
            </a:extLst>
          </p:cNvPr>
          <p:cNvPicPr>
            <a:picLocks noChangeAspect="1"/>
          </p:cNvPicPr>
          <p:nvPr userDrawn="1"/>
        </p:nvPicPr>
        <p:blipFill>
          <a:blip r:embed="rId25"/>
          <a:stretch>
            <a:fillRect/>
          </a:stretch>
        </p:blipFill>
        <p:spPr>
          <a:xfrm>
            <a:off x="357929" y="6387506"/>
            <a:ext cx="2115495" cy="207282"/>
          </a:xfrm>
          <a:prstGeom prst="rect">
            <a:avLst/>
          </a:prstGeom>
        </p:spPr>
      </p:pic>
      <p:pic>
        <p:nvPicPr>
          <p:cNvPr id="4" name="Bilde 3" descr="Et bilde som inneholder tekst, Font, hvit, Grafikk&#10;&#10;Automatisk generert beskrivelse">
            <a:extLst>
              <a:ext uri="{FF2B5EF4-FFF2-40B4-BE49-F238E27FC236}">
                <a16:creationId xmlns:a16="http://schemas.microsoft.com/office/drawing/2014/main" id="{B8FB2D67-4B38-DB1A-290A-FA41841D3FD0}"/>
              </a:ext>
            </a:extLst>
          </p:cNvPr>
          <p:cNvPicPr>
            <a:picLocks noChangeAspect="1"/>
          </p:cNvPicPr>
          <p:nvPr userDrawn="1"/>
        </p:nvPicPr>
        <p:blipFill>
          <a:blip r:embed="rId26"/>
          <a:stretch>
            <a:fillRect/>
          </a:stretch>
        </p:blipFill>
        <p:spPr>
          <a:xfrm>
            <a:off x="9047810" y="6251212"/>
            <a:ext cx="1809103" cy="486586"/>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F9B8E853-92BC-4B9B-A181-0A172446E89E}"/>
              </a:ext>
            </a:extLst>
          </p:cNvPr>
          <p:cNvPicPr>
            <a:picLocks noChangeAspect="1"/>
          </p:cNvPicPr>
          <p:nvPr userDrawn="1"/>
        </p:nvPicPr>
        <p:blipFill>
          <a:blip r:embed="rId16"/>
          <a:stretch>
            <a:fillRect/>
          </a:stretch>
        </p:blipFill>
        <p:spPr>
          <a:xfrm>
            <a:off x="357929" y="6387506"/>
            <a:ext cx="2115495" cy="207282"/>
          </a:xfrm>
          <a:prstGeom prst="rect">
            <a:avLst/>
          </a:prstGeom>
        </p:spPr>
      </p:pic>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5"/>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gr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950460BA-6C1C-482A-86E3-C02F7AF92030}"/>
              </a:ext>
            </a:extLst>
          </p:cNvPr>
          <p:cNvPicPr>
            <a:picLocks noChangeAspect="1"/>
          </p:cNvPicPr>
          <p:nvPr userDrawn="1"/>
        </p:nvPicPr>
        <p:blipFill>
          <a:blip r:embed="rId3"/>
          <a:stretch>
            <a:fillRect/>
          </a:stretch>
        </p:blipFill>
        <p:spPr>
          <a:xfrm>
            <a:off x="357929" y="6387506"/>
            <a:ext cx="2115495" cy="207282"/>
          </a:xfrm>
          <a:prstGeom prst="rect">
            <a:avLst/>
          </a:prstGeom>
        </p:spPr>
      </p:pic>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9.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977715-B9B2-4E67-AF45-3C05410A696E}"/>
              </a:ext>
            </a:extLst>
          </p:cNvPr>
          <p:cNvSpPr>
            <a:spLocks noGrp="1"/>
          </p:cNvSpPr>
          <p:nvPr>
            <p:ph type="ctrTitle"/>
          </p:nvPr>
        </p:nvSpPr>
        <p:spPr/>
        <p:txBody>
          <a:bodyPr/>
          <a:lstStyle/>
          <a:p>
            <a:r>
              <a:rPr lang="nb-NO" dirty="0"/>
              <a:t>Kartlegging av bruken av Norges frihandelsavtaler</a:t>
            </a:r>
          </a:p>
        </p:txBody>
      </p:sp>
      <p:sp>
        <p:nvSpPr>
          <p:cNvPr id="4" name="Subtitle 3">
            <a:extLst>
              <a:ext uri="{FF2B5EF4-FFF2-40B4-BE49-F238E27FC236}">
                <a16:creationId xmlns:a16="http://schemas.microsoft.com/office/drawing/2014/main" id="{0CA576C0-A9D9-4F35-9841-4201B861750B}"/>
              </a:ext>
            </a:extLst>
          </p:cNvPr>
          <p:cNvSpPr>
            <a:spLocks noGrp="1"/>
          </p:cNvSpPr>
          <p:nvPr>
            <p:ph type="subTitle" idx="1"/>
          </p:nvPr>
        </p:nvSpPr>
        <p:spPr/>
        <p:txBody>
          <a:bodyPr/>
          <a:lstStyle/>
          <a:p>
            <a:r>
              <a:rPr lang="nb-NO"/>
              <a:t>Undersøkelse blant norske eksportbedrifter og speditører </a:t>
            </a:r>
            <a:endParaRPr lang="en-GB"/>
          </a:p>
        </p:txBody>
      </p:sp>
      <p:sp>
        <p:nvSpPr>
          <p:cNvPr id="5" name="Text Placeholder 4">
            <a:extLst>
              <a:ext uri="{FF2B5EF4-FFF2-40B4-BE49-F238E27FC236}">
                <a16:creationId xmlns:a16="http://schemas.microsoft.com/office/drawing/2014/main" id="{ADB253F4-9DC7-4D9E-8416-9F7301F53A1A}"/>
              </a:ext>
            </a:extLst>
          </p:cNvPr>
          <p:cNvSpPr>
            <a:spLocks noGrp="1"/>
          </p:cNvSpPr>
          <p:nvPr>
            <p:ph type="body" sz="quarter" idx="20"/>
          </p:nvPr>
        </p:nvSpPr>
        <p:spPr/>
        <p:txBody>
          <a:bodyPr/>
          <a:lstStyle/>
          <a:p>
            <a:r>
              <a:rPr lang="nn-NO" dirty="0"/>
              <a:t>Hov, Dina </a:t>
            </a:r>
          </a:p>
          <a:p>
            <a:r>
              <a:rPr lang="nn-NO" dirty="0"/>
              <a:t>Hynek, Kamila
10.mai 2023</a:t>
            </a:r>
            <a:endParaRPr lang="en-GB" dirty="0"/>
          </a:p>
        </p:txBody>
      </p:sp>
      <p:pic>
        <p:nvPicPr>
          <p:cNvPr id="15" name="Picture 14">
            <a:extLst>
              <a:ext uri="{FF2B5EF4-FFF2-40B4-BE49-F238E27FC236}">
                <a16:creationId xmlns:a16="http://schemas.microsoft.com/office/drawing/2014/main" id="{37DDF036-74B9-4C85-BE22-59172EBC2437}"/>
              </a:ext>
            </a:extLst>
          </p:cNvPr>
          <p:cNvPicPr>
            <a:picLocks noChangeAspect="1"/>
          </p:cNvPicPr>
          <p:nvPr>
            <p:custDataLst>
              <p:tags r:id="rId1"/>
            </p:custDataLst>
          </p:nvPr>
        </p:nvPicPr>
        <p:blipFill>
          <a:blip r:embed="rId4"/>
          <a:stretch>
            <a:fillRect/>
          </a:stretch>
        </p:blipFill>
        <p:spPr>
          <a:xfrm>
            <a:off x="4213475" y="1490401"/>
            <a:ext cx="63612" cy="4500000"/>
          </a:xfrm>
          <a:prstGeom prst="rect">
            <a:avLst/>
          </a:prstGeom>
        </p:spPr>
      </p:pic>
      <p:pic>
        <p:nvPicPr>
          <p:cNvPr id="1030" name="Picture 6" descr="Kart over EFTAs frihandelsavtaler">
            <a:extLst>
              <a:ext uri="{FF2B5EF4-FFF2-40B4-BE49-F238E27FC236}">
                <a16:creationId xmlns:a16="http://schemas.microsoft.com/office/drawing/2014/main" id="{1F8E4C50-D83C-8AC7-3ACF-352C033478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3229" y="1717820"/>
            <a:ext cx="7484181" cy="404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2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FAA8E40-F51D-1D18-0FD3-C3AA7AC67077}"/>
              </a:ext>
            </a:extLst>
          </p:cNvPr>
          <p:cNvSpPr>
            <a:spLocks noGrp="1"/>
          </p:cNvSpPr>
          <p:nvPr>
            <p:ph type="title"/>
          </p:nvPr>
        </p:nvSpPr>
        <p:spPr>
          <a:xfrm>
            <a:off x="359999" y="179705"/>
            <a:ext cx="11466875" cy="403200"/>
          </a:xfrm>
        </p:spPr>
        <p:txBody>
          <a:bodyPr/>
          <a:lstStyle/>
          <a:p>
            <a:r>
              <a:rPr lang="nb-NO"/>
              <a:t>Oppsummering, del 1</a:t>
            </a:r>
          </a:p>
        </p:txBody>
      </p:sp>
      <p:sp>
        <p:nvSpPr>
          <p:cNvPr id="5" name="Plassholder for innhold 4">
            <a:extLst>
              <a:ext uri="{FF2B5EF4-FFF2-40B4-BE49-F238E27FC236}">
                <a16:creationId xmlns:a16="http://schemas.microsoft.com/office/drawing/2014/main" id="{450C4868-86FF-7949-F6AA-F10639A411A0}"/>
              </a:ext>
            </a:extLst>
          </p:cNvPr>
          <p:cNvSpPr>
            <a:spLocks noGrp="1"/>
          </p:cNvSpPr>
          <p:nvPr>
            <p:ph sz="quarter" idx="12"/>
          </p:nvPr>
        </p:nvSpPr>
        <p:spPr>
          <a:xfrm>
            <a:off x="359999" y="627928"/>
            <a:ext cx="5323261" cy="5468270"/>
          </a:xfrm>
        </p:spPr>
        <p:txBody>
          <a:bodyPr/>
          <a:lstStyle/>
          <a:p>
            <a:r>
              <a:rPr lang="nb-NO" sz="1200" b="1" dirty="0"/>
              <a:t>Bruk av frihandelsavtaler</a:t>
            </a:r>
          </a:p>
          <a:p>
            <a:pPr>
              <a:lnSpc>
                <a:spcPct val="107000"/>
              </a:lnSpc>
            </a:pPr>
            <a:r>
              <a:rPr lang="nb-NO" sz="1200" dirty="0">
                <a:effectLst/>
                <a:ea typeface="Calibri" panose="020F0502020204030204" pitchFamily="34" charset="0"/>
                <a:cs typeface="Times New Roman" panose="02020603050405020304" pitchFamily="18" charset="0"/>
              </a:rPr>
              <a:t>46 prosent av eksportbedriftene bruker frihandelsavtalene </a:t>
            </a:r>
            <a:r>
              <a:rPr lang="nb-NO" sz="1200" i="1" dirty="0">
                <a:effectLst/>
                <a:ea typeface="Calibri" panose="020F0502020204030204" pitchFamily="34" charset="0"/>
                <a:cs typeface="Times New Roman" panose="02020603050405020304" pitchFamily="18" charset="0"/>
              </a:rPr>
              <a:t>svært</a:t>
            </a:r>
            <a:r>
              <a:rPr lang="nb-NO" sz="1200" dirty="0">
                <a:effectLst/>
                <a:ea typeface="Calibri" panose="020F0502020204030204" pitchFamily="34" charset="0"/>
                <a:cs typeface="Times New Roman" panose="02020603050405020304" pitchFamily="18" charset="0"/>
              </a:rPr>
              <a:t> eller </a:t>
            </a:r>
            <a:r>
              <a:rPr lang="nb-NO" sz="1200" i="1" dirty="0">
                <a:effectLst/>
                <a:ea typeface="Calibri" panose="020F0502020204030204" pitchFamily="34" charset="0"/>
                <a:cs typeface="Times New Roman" panose="02020603050405020304" pitchFamily="18" charset="0"/>
              </a:rPr>
              <a:t>ganske ofte. </a:t>
            </a:r>
          </a:p>
          <a:p>
            <a:pPr marL="466725" lvl="1" indent="-285750">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Bedrifter med høy eksportverdi bruker frihandelsavtalene i større grad enn bedrifter med lav eksportverdi. </a:t>
            </a:r>
          </a:p>
          <a:p>
            <a:r>
              <a:rPr lang="nb-NO" sz="1200" b="1" dirty="0"/>
              <a:t>Hvorfor ikke alltid bruk?</a:t>
            </a:r>
          </a:p>
          <a:p>
            <a:pPr marL="466725" lvl="1" indent="-285750">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Nær 1 av 4 (24 prosent) sier at mangel på kompetanse er en av årsakene til å de ikke alltid bruker frihandelsavtalene. </a:t>
            </a:r>
          </a:p>
          <a:p>
            <a:r>
              <a:rPr lang="nb-NO" sz="1200" b="1" dirty="0"/>
              <a:t>Holdninger til frihandelsavtalene</a:t>
            </a:r>
          </a:p>
          <a:p>
            <a:pPr marL="285750" indent="-285750">
              <a:lnSpc>
                <a:spcPct val="107000"/>
              </a:lnSpc>
              <a:spcAft>
                <a:spcPts val="800"/>
              </a:spcAft>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42 prosent er enige i at Norges frihandelsavtaler er enkle å bruke.</a:t>
            </a:r>
          </a:p>
          <a:p>
            <a:pPr marL="285750" indent="-285750">
              <a:lnSpc>
                <a:spcPct val="107000"/>
              </a:lnSpc>
              <a:spcAft>
                <a:spcPts val="800"/>
              </a:spcAft>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63 prosent oppgir at lave tollsatser eller nulltoll er avgjørende for eksport fra sin bedrift. </a:t>
            </a:r>
          </a:p>
          <a:p>
            <a:pPr marL="285750" indent="-285750">
              <a:lnSpc>
                <a:spcPct val="107000"/>
              </a:lnSpc>
              <a:spcAft>
                <a:spcPts val="800"/>
              </a:spcAft>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30 prosent oppgir at bedriften har etablert nye kundeforhold som en direkte følge av frihandelsavtalene. </a:t>
            </a:r>
          </a:p>
          <a:p>
            <a:pPr marL="466725" marR="0" lvl="1" indent="-285750" algn="l" defTabSz="914400" rtl="0" eaLnBrk="1" fontAlgn="auto" latinLnBrk="0" hangingPunct="1">
              <a:lnSpc>
                <a:spcPct val="107000"/>
              </a:lnSpc>
              <a:spcBef>
                <a:spcPts val="600"/>
              </a:spcBef>
              <a:spcAft>
                <a:spcPts val="80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srgbClr val="333333"/>
                </a:solidFill>
                <a:effectLst/>
                <a:uLnTx/>
                <a:uFillTx/>
                <a:ea typeface="Calibri" panose="020F0502020204030204" pitchFamily="34" charset="0"/>
                <a:cs typeface="Times New Roman" panose="02020603050405020304" pitchFamily="18" charset="0"/>
              </a:rPr>
              <a:t>Frihandelsavtalene spiller en større rolle for små bedrifter enn store bedrifter, når det kommer til å etablere nye kunderelasjoner (35 vs. 23 prosent svært/svært enig). </a:t>
            </a:r>
            <a:endParaRPr lang="nb-NO" sz="1200" dirty="0">
              <a:effectLst/>
              <a:ea typeface="Calibri" panose="020F0502020204030204" pitchFamily="34" charset="0"/>
              <a:cs typeface="Times New Roman" panose="02020603050405020304" pitchFamily="18" charset="0"/>
            </a:endParaRPr>
          </a:p>
          <a:p>
            <a:endParaRPr lang="nb-NO" sz="1200" b="1" dirty="0"/>
          </a:p>
        </p:txBody>
      </p:sp>
      <p:sp>
        <p:nvSpPr>
          <p:cNvPr id="6" name="Plassholder for innhold 5">
            <a:extLst>
              <a:ext uri="{FF2B5EF4-FFF2-40B4-BE49-F238E27FC236}">
                <a16:creationId xmlns:a16="http://schemas.microsoft.com/office/drawing/2014/main" id="{3F9FA682-0949-4BBE-571B-DC6B278F76A2}"/>
              </a:ext>
            </a:extLst>
          </p:cNvPr>
          <p:cNvSpPr>
            <a:spLocks noGrp="1"/>
          </p:cNvSpPr>
          <p:nvPr>
            <p:ph sz="quarter" idx="13"/>
          </p:nvPr>
        </p:nvSpPr>
        <p:spPr>
          <a:xfrm>
            <a:off x="6281647" y="179705"/>
            <a:ext cx="5408329" cy="5799753"/>
          </a:xfrm>
        </p:spPr>
        <p:txBody>
          <a:bodyPr>
            <a:noAutofit/>
          </a:bodyPr>
          <a:lstStyle/>
          <a:p>
            <a:pPr>
              <a:lnSpc>
                <a:spcPct val="107000"/>
              </a:lnSpc>
              <a:spcAft>
                <a:spcPts val="800"/>
              </a:spcAft>
            </a:pPr>
            <a:r>
              <a:rPr lang="nb-NO" sz="1200" b="1" dirty="0">
                <a:ea typeface="Calibri" panose="020F0502020204030204" pitchFamily="34" charset="0"/>
                <a:cs typeface="Times New Roman" panose="02020603050405020304" pitchFamily="18" charset="0"/>
              </a:rPr>
              <a:t>Bruk av s</a:t>
            </a:r>
            <a:r>
              <a:rPr lang="nb-NO" sz="1200" b="1" dirty="0">
                <a:effectLst/>
                <a:ea typeface="Calibri" panose="020F0502020204030204" pitchFamily="34" charset="0"/>
                <a:cs typeface="Times New Roman" panose="02020603050405020304" pitchFamily="18" charset="0"/>
              </a:rPr>
              <a:t>peditør eller tredjepart:</a:t>
            </a:r>
            <a:br>
              <a:rPr lang="nb-NO" sz="1200" b="1" dirty="0">
                <a:effectLst/>
                <a:ea typeface="Calibri" panose="020F0502020204030204" pitchFamily="34" charset="0"/>
                <a:cs typeface="Times New Roman" panose="02020603050405020304" pitchFamily="18" charset="0"/>
              </a:rPr>
            </a:br>
            <a:br>
              <a:rPr lang="nb-NO" sz="1200" b="1" dirty="0">
                <a:effectLst/>
                <a:ea typeface="Calibri" panose="020F0502020204030204" pitchFamily="34" charset="0"/>
                <a:cs typeface="Times New Roman" panose="02020603050405020304" pitchFamily="18" charset="0"/>
              </a:rPr>
            </a:br>
            <a:r>
              <a:rPr lang="nb-NO" sz="1200" dirty="0">
                <a:effectLst/>
                <a:ea typeface="Calibri" panose="020F0502020204030204" pitchFamily="34" charset="0"/>
                <a:cs typeface="Times New Roman" panose="02020603050405020304" pitchFamily="18" charset="0"/>
              </a:rPr>
              <a:t>73 prosent av bedriftene bruker speditør eller tredjepart til å ta seg av formaliteter ved eksport. </a:t>
            </a:r>
          </a:p>
          <a:p>
            <a:pPr marL="285750" indent="-285750">
              <a:lnSpc>
                <a:spcPct val="107000"/>
              </a:lnSpc>
              <a:spcAft>
                <a:spcPts val="800"/>
              </a:spcAft>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Små bedrifter bruker speditører eller tredjepart til formaliteter ved eksport i større grad enn store bedrifter (81 vs. 63 prosent). </a:t>
            </a:r>
          </a:p>
          <a:p>
            <a:pPr marL="285750" indent="-285750">
              <a:lnSpc>
                <a:spcPct val="107000"/>
              </a:lnSpc>
              <a:spcAft>
                <a:spcPts val="800"/>
              </a:spcAft>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Over halvparten av de bedriftene som bruker speditør eller tredjepart oppgir at </a:t>
            </a:r>
            <a:r>
              <a:rPr lang="nb-NO" sz="1200" b="1" dirty="0">
                <a:effectLst/>
                <a:ea typeface="Calibri" panose="020F0502020204030204" pitchFamily="34" charset="0"/>
                <a:cs typeface="Times New Roman" panose="02020603050405020304" pitchFamily="18" charset="0"/>
              </a:rPr>
              <a:t>manglende interne ressurser </a:t>
            </a:r>
            <a:r>
              <a:rPr lang="nb-NO" sz="1200" dirty="0">
                <a:effectLst/>
                <a:ea typeface="Calibri" panose="020F0502020204030204" pitchFamily="34" charset="0"/>
                <a:cs typeface="Times New Roman" panose="02020603050405020304" pitchFamily="18" charset="0"/>
              </a:rPr>
              <a:t>og </a:t>
            </a:r>
            <a:r>
              <a:rPr lang="nb-NO" sz="1200" b="1" dirty="0">
                <a:effectLst/>
                <a:ea typeface="Calibri" panose="020F0502020204030204" pitchFamily="34" charset="0"/>
                <a:cs typeface="Times New Roman" panose="02020603050405020304" pitchFamily="18" charset="0"/>
              </a:rPr>
              <a:t>økt tilgang på kompetanse </a:t>
            </a:r>
            <a:r>
              <a:rPr lang="nb-NO" sz="1200" dirty="0">
                <a:effectLst/>
                <a:ea typeface="Calibri" panose="020F0502020204030204" pitchFamily="34" charset="0"/>
                <a:cs typeface="Times New Roman" panose="02020603050405020304" pitchFamily="18" charset="0"/>
              </a:rPr>
              <a:t>er hovedårsakene til at bedriften benytter seg av en speditør eller en tredjepart for å ta seg av formaliteter ved eksporten.</a:t>
            </a:r>
          </a:p>
          <a:p>
            <a:pPr>
              <a:lnSpc>
                <a:spcPct val="107000"/>
              </a:lnSpc>
              <a:spcAft>
                <a:spcPts val="800"/>
              </a:spcAft>
            </a:pPr>
            <a:r>
              <a:rPr lang="nb-NO" sz="1200" b="1" dirty="0">
                <a:ea typeface="Calibri" panose="020F0502020204030204" pitchFamily="34" charset="0"/>
                <a:cs typeface="Times New Roman" panose="02020603050405020304" pitchFamily="18" charset="0"/>
              </a:rPr>
              <a:t>Opprinnelsesregler</a:t>
            </a:r>
          </a:p>
          <a:p>
            <a:pPr>
              <a:lnSpc>
                <a:spcPct val="107000"/>
              </a:lnSpc>
              <a:spcAft>
                <a:spcPts val="800"/>
              </a:spcAft>
            </a:pPr>
            <a:r>
              <a:rPr lang="nb-NO" sz="1200" dirty="0">
                <a:effectLst/>
                <a:ea typeface="Calibri" panose="020F0502020204030204" pitchFamily="34" charset="0"/>
                <a:cs typeface="Times New Roman" panose="02020603050405020304" pitchFamily="18" charset="0"/>
              </a:rPr>
              <a:t>57 prosent av bedriftene oppgir at det er avgjørende for deres bedrift at eksportvarene har opprinnelse i Norge eller EØS.</a:t>
            </a:r>
          </a:p>
          <a:p>
            <a:pPr>
              <a:lnSpc>
                <a:spcPct val="107000"/>
              </a:lnSpc>
              <a:spcAft>
                <a:spcPts val="800"/>
              </a:spcAft>
            </a:pPr>
            <a:r>
              <a:rPr lang="nb-NO" sz="1200" dirty="0">
                <a:effectLst/>
                <a:ea typeface="Calibri" panose="020F0502020204030204" pitchFamily="34" charset="0"/>
                <a:cs typeface="Times New Roman" panose="02020603050405020304" pitchFamily="18" charset="0"/>
              </a:rPr>
              <a:t>36 prosent oppgir at de syns opprinnelsesreglene i frihandelsavtalene er kompliserte. </a:t>
            </a:r>
          </a:p>
          <a:p>
            <a:pPr marL="285750" indent="-285750">
              <a:lnSpc>
                <a:spcPct val="107000"/>
              </a:lnSpc>
              <a:spcAft>
                <a:spcPts val="800"/>
              </a:spcAft>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Blant de bedriftene som syns de er komplisert, sier halvparten at det dreier seg om dokumentasjonskravene og listereglene. </a:t>
            </a:r>
          </a:p>
          <a:p>
            <a:pPr marL="285750" indent="-285750">
              <a:lnSpc>
                <a:spcPct val="107000"/>
              </a:lnSpc>
              <a:spcAft>
                <a:spcPts val="800"/>
              </a:spcAft>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Kun 12 prosent opplever at bedriften ikke klarer å oppfylle opprinnelsesreglene for alle sine eksportvarer. </a:t>
            </a:r>
          </a:p>
          <a:p>
            <a:pPr>
              <a:lnSpc>
                <a:spcPct val="107000"/>
              </a:lnSpc>
              <a:spcAft>
                <a:spcPts val="800"/>
              </a:spcAft>
            </a:pPr>
            <a:endParaRPr lang="nb-NO" sz="1200" dirty="0">
              <a:ea typeface="Calibri" panose="020F0502020204030204" pitchFamily="34" charset="0"/>
              <a:cs typeface="Times New Roman" panose="02020603050405020304" pitchFamily="18" charset="0"/>
            </a:endParaRPr>
          </a:p>
          <a:p>
            <a:pPr>
              <a:lnSpc>
                <a:spcPct val="107000"/>
              </a:lnSpc>
              <a:spcAft>
                <a:spcPts val="800"/>
              </a:spcAft>
            </a:pPr>
            <a:r>
              <a:rPr lang="nb-NO" sz="1200" dirty="0">
                <a:effectLst/>
                <a:ea typeface="Calibri" panose="020F0502020204030204" pitchFamily="34" charset="0"/>
                <a:cs typeface="Times New Roman" panose="02020603050405020304" pitchFamily="18" charset="0"/>
              </a:rPr>
              <a:t> </a:t>
            </a:r>
          </a:p>
          <a:p>
            <a:pPr>
              <a:lnSpc>
                <a:spcPct val="107000"/>
              </a:lnSpc>
              <a:spcAft>
                <a:spcPts val="800"/>
              </a:spcAft>
            </a:pPr>
            <a:endParaRPr lang="nb-NO" sz="1200" dirty="0">
              <a:effectLst/>
              <a:ea typeface="Calibri" panose="020F0502020204030204" pitchFamily="34" charset="0"/>
              <a:cs typeface="Times New Roman" panose="02020603050405020304" pitchFamily="18" charset="0"/>
            </a:endParaRPr>
          </a:p>
          <a:p>
            <a:pPr marL="466725" lvl="1" indent="-285750">
              <a:lnSpc>
                <a:spcPct val="107000"/>
              </a:lnSpc>
              <a:buFont typeface="Arial" panose="020B0604020202020204" pitchFamily="34" charset="0"/>
              <a:buChar char="•"/>
            </a:pPr>
            <a:endParaRPr lang="nb-NO" sz="1200" dirty="0">
              <a:effectLst/>
              <a:ea typeface="Calibri" panose="020F0502020204030204" pitchFamily="34" charset="0"/>
              <a:cs typeface="Times New Roman" panose="02020603050405020304" pitchFamily="18" charset="0"/>
            </a:endParaRPr>
          </a:p>
          <a:p>
            <a:pPr>
              <a:lnSpc>
                <a:spcPct val="107000"/>
              </a:lnSpc>
              <a:spcAft>
                <a:spcPts val="800"/>
              </a:spcAft>
            </a:pPr>
            <a:endParaRPr lang="nb-NO" sz="1200" dirty="0">
              <a:effectLst/>
              <a:ea typeface="Calibri" panose="020F0502020204030204" pitchFamily="34" charset="0"/>
              <a:cs typeface="Times New Roman" panose="02020603050405020304" pitchFamily="18" charset="0"/>
            </a:endParaRPr>
          </a:p>
          <a:p>
            <a:pPr>
              <a:lnSpc>
                <a:spcPct val="107000"/>
              </a:lnSpc>
              <a:spcAft>
                <a:spcPts val="800"/>
              </a:spcAft>
            </a:pPr>
            <a:r>
              <a:rPr lang="nb-NO" sz="1200" dirty="0">
                <a:effectLst/>
                <a:ea typeface="Calibri" panose="020F0502020204030204" pitchFamily="34" charset="0"/>
                <a:cs typeface="Times New Roman" panose="02020603050405020304" pitchFamily="18" charset="0"/>
              </a:rPr>
              <a:t> </a:t>
            </a:r>
          </a:p>
          <a:p>
            <a:endParaRPr lang="nb-NO" sz="1200" b="1" dirty="0"/>
          </a:p>
          <a:p>
            <a:endParaRPr lang="nb-NO" sz="1200" b="1" dirty="0"/>
          </a:p>
        </p:txBody>
      </p:sp>
      <p:sp>
        <p:nvSpPr>
          <p:cNvPr id="9" name="Plassholder for lysbildenummer 8">
            <a:extLst>
              <a:ext uri="{FF2B5EF4-FFF2-40B4-BE49-F238E27FC236}">
                <a16:creationId xmlns:a16="http://schemas.microsoft.com/office/drawing/2014/main" id="{C41C98B0-204C-AB12-6809-224EB1B1D2E5}"/>
              </a:ext>
            </a:extLst>
          </p:cNvPr>
          <p:cNvSpPr>
            <a:spLocks noGrp="1"/>
          </p:cNvSpPr>
          <p:nvPr>
            <p:ph type="sldNum" sz="quarter" idx="10"/>
          </p:nvPr>
        </p:nvSpPr>
        <p:spPr/>
        <p:txBody>
          <a:bodyPr/>
          <a:lstStyle/>
          <a:p>
            <a:fld id="{4034BEE3-566C-4068-A777-C3A4762E861B}" type="slidenum">
              <a:rPr lang="en-GB" smtClean="0"/>
              <a:pPr/>
              <a:t>10</a:t>
            </a:fld>
            <a:endParaRPr lang="en-GB"/>
          </a:p>
        </p:txBody>
      </p:sp>
    </p:spTree>
    <p:extLst>
      <p:ext uri="{BB962C8B-B14F-4D97-AF65-F5344CB8AC3E}">
        <p14:creationId xmlns:p14="http://schemas.microsoft.com/office/powerpoint/2010/main" val="18394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FAA8E40-F51D-1D18-0FD3-C3AA7AC67077}"/>
              </a:ext>
            </a:extLst>
          </p:cNvPr>
          <p:cNvSpPr>
            <a:spLocks noGrp="1"/>
          </p:cNvSpPr>
          <p:nvPr>
            <p:ph type="title"/>
          </p:nvPr>
        </p:nvSpPr>
        <p:spPr>
          <a:xfrm>
            <a:off x="359999" y="179706"/>
            <a:ext cx="11466875" cy="403200"/>
          </a:xfrm>
        </p:spPr>
        <p:txBody>
          <a:bodyPr/>
          <a:lstStyle/>
          <a:p>
            <a:r>
              <a:rPr lang="nb-NO"/>
              <a:t>Oppsummering, del 2</a:t>
            </a:r>
          </a:p>
        </p:txBody>
      </p:sp>
      <p:sp>
        <p:nvSpPr>
          <p:cNvPr id="5" name="Plassholder for innhold 4">
            <a:extLst>
              <a:ext uri="{FF2B5EF4-FFF2-40B4-BE49-F238E27FC236}">
                <a16:creationId xmlns:a16="http://schemas.microsoft.com/office/drawing/2014/main" id="{450C4868-86FF-7949-F6AA-F10639A411A0}"/>
              </a:ext>
            </a:extLst>
          </p:cNvPr>
          <p:cNvSpPr>
            <a:spLocks noGrp="1"/>
          </p:cNvSpPr>
          <p:nvPr>
            <p:ph sz="quarter" idx="12"/>
          </p:nvPr>
        </p:nvSpPr>
        <p:spPr>
          <a:xfrm>
            <a:off x="359999" y="905435"/>
            <a:ext cx="5323261" cy="5074024"/>
          </a:xfrm>
        </p:spPr>
        <p:txBody>
          <a:bodyPr/>
          <a:lstStyle/>
          <a:p>
            <a:endParaRPr lang="nb-NO" sz="1200" b="1" dirty="0"/>
          </a:p>
          <a:p>
            <a:r>
              <a:rPr lang="nb-NO" sz="1200" dirty="0"/>
              <a:t>51 prosent bruker kun opprinnelseserklæringer for å dokumentere opprinnelsen på sine eksportvarer.</a:t>
            </a:r>
          </a:p>
          <a:p>
            <a:pPr marL="285750" indent="-285750">
              <a:buFont typeface="Arial" panose="020B0604020202020204" pitchFamily="34" charset="0"/>
              <a:buChar char="•"/>
            </a:pPr>
            <a:r>
              <a:rPr lang="nb-NO" sz="1200" dirty="0"/>
              <a:t>Blant de bedriftene som bruker annen opprinnelsesdokumentasjon enn opprinnelseserklæringer, bruker 72 prosent </a:t>
            </a:r>
            <a:r>
              <a:rPr lang="nb-NO" sz="1200" dirty="0" err="1"/>
              <a:t>Certificate</a:t>
            </a:r>
            <a:r>
              <a:rPr lang="nb-NO" sz="1200" dirty="0"/>
              <a:t> </a:t>
            </a:r>
            <a:r>
              <a:rPr lang="nb-NO" sz="1200" dirty="0" err="1"/>
              <a:t>of</a:t>
            </a:r>
            <a:r>
              <a:rPr lang="nb-NO" sz="1200" dirty="0"/>
              <a:t> </a:t>
            </a:r>
            <a:r>
              <a:rPr lang="nb-NO" sz="1200" dirty="0" err="1"/>
              <a:t>Origin</a:t>
            </a:r>
            <a:r>
              <a:rPr lang="nb-NO" sz="1200" dirty="0"/>
              <a:t> og 60 prosent EUR.1 (n=43). </a:t>
            </a:r>
          </a:p>
          <a:p>
            <a:endParaRPr lang="nb-NO" sz="1200" b="1" dirty="0"/>
          </a:p>
          <a:p>
            <a:r>
              <a:rPr lang="nb-NO" sz="1200" b="1" dirty="0"/>
              <a:t>Innsatsmaterialer</a:t>
            </a:r>
          </a:p>
          <a:p>
            <a:r>
              <a:rPr lang="nb-NO" sz="1200" dirty="0"/>
              <a:t>2 av 3 bedrifter bruker innsatsmaterialer fra andre land enn Norge i sin produksjon</a:t>
            </a:r>
          </a:p>
          <a:p>
            <a:pPr marL="285750" indent="-285750">
              <a:buFont typeface="Arial" panose="020B0604020202020204" pitchFamily="34" charset="0"/>
              <a:buChar char="•"/>
            </a:pPr>
            <a:r>
              <a:rPr lang="nb-NO" sz="1200" dirty="0"/>
              <a:t>Store bedrifter bruker i større grad innsatsmaterialer fra utlandet (79 prosent), sammenlignet med mindre bedrifter (59 prosent).</a:t>
            </a:r>
          </a:p>
          <a:p>
            <a:pPr marL="285750" indent="-285750">
              <a:buFont typeface="Arial" panose="020B0604020202020204" pitchFamily="34" charset="0"/>
              <a:buChar char="•"/>
            </a:pPr>
            <a:r>
              <a:rPr lang="nb-NO" sz="1200" dirty="0"/>
              <a:t>Land innenfor EU, Kina, USA og Storbritannia er de stedene flest bruker innsatsmaterialer fra. </a:t>
            </a:r>
          </a:p>
          <a:p>
            <a:endParaRPr lang="nb-NO" sz="1200" dirty="0"/>
          </a:p>
        </p:txBody>
      </p:sp>
      <p:sp>
        <p:nvSpPr>
          <p:cNvPr id="8" name="Plassholder for lysbildenummer 7">
            <a:extLst>
              <a:ext uri="{FF2B5EF4-FFF2-40B4-BE49-F238E27FC236}">
                <a16:creationId xmlns:a16="http://schemas.microsoft.com/office/drawing/2014/main" id="{82D74DEA-4111-6542-1784-658F08AE96AD}"/>
              </a:ext>
            </a:extLst>
          </p:cNvPr>
          <p:cNvSpPr>
            <a:spLocks noGrp="1"/>
          </p:cNvSpPr>
          <p:nvPr>
            <p:ph type="sldNum" sz="quarter" idx="10"/>
          </p:nvPr>
        </p:nvSpPr>
        <p:spPr/>
        <p:txBody>
          <a:bodyPr/>
          <a:lstStyle/>
          <a:p>
            <a:fld id="{4034BEE3-566C-4068-A777-C3A4762E861B}" type="slidenum">
              <a:rPr lang="en-GB" smtClean="0"/>
              <a:pPr/>
              <a:t>11</a:t>
            </a:fld>
            <a:endParaRPr lang="en-GB"/>
          </a:p>
        </p:txBody>
      </p:sp>
    </p:spTree>
    <p:extLst>
      <p:ext uri="{BB962C8B-B14F-4D97-AF65-F5344CB8AC3E}">
        <p14:creationId xmlns:p14="http://schemas.microsoft.com/office/powerpoint/2010/main" val="130860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19100"/>
            <a:ext cx="11468100" cy="82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b="1">
                <a:solidFill>
                  <a:srgbClr val="333333"/>
                </a:solidFill>
                <a:latin typeface="Arial"/>
              </a:rPr>
              <a:t>Bedrifter med høy eksportverdi bruker i større grad frihandelsavtalene enn bedrifter med lav eksportverdi</a:t>
            </a:r>
          </a:p>
        </p:txBody>
      </p:sp>
      <p:sp>
        <p:nvSpPr>
          <p:cNvPr id="9" name="New shape"/>
          <p:cNvSpPr/>
          <p:nvPr/>
        </p:nvSpPr>
        <p:spPr>
          <a:xfrm>
            <a:off x="9880600" y="203200"/>
            <a:ext cx="1943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srgbClr val="A5A5A5"/>
                </a:solidFill>
                <a:latin typeface="arial"/>
              </a:rPr>
              <a:t>Bruk av frihandelsavtaler </a:t>
            </a:r>
          </a:p>
        </p:txBody>
      </p:sp>
      <p:sp>
        <p:nvSpPr>
          <p:cNvPr id="10" name="New shape"/>
          <p:cNvSpPr/>
          <p:nvPr/>
        </p:nvSpPr>
        <p:spPr>
          <a:xfrm>
            <a:off x="8001000" y="2552700"/>
            <a:ext cx="3810000" cy="1481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Nær 5 av 10 (46 prosent) eksportbedrifter bruker frihandelsavtalene </a:t>
            </a:r>
            <a:r>
              <a:rPr lang="nb-NO" sz="1400" i="1" dirty="0">
                <a:solidFill>
                  <a:prstClr val="black"/>
                </a:solidFill>
                <a:latin typeface="arial"/>
              </a:rPr>
              <a:t>svært</a:t>
            </a:r>
            <a:r>
              <a:rPr lang="nb-NO" sz="1400" dirty="0">
                <a:solidFill>
                  <a:prstClr val="black"/>
                </a:solidFill>
                <a:latin typeface="arial"/>
              </a:rPr>
              <a:t> eller </a:t>
            </a:r>
            <a:r>
              <a:rPr lang="nb-NO" sz="1400" i="1" dirty="0">
                <a:solidFill>
                  <a:prstClr val="black"/>
                </a:solidFill>
                <a:latin typeface="arial"/>
              </a:rPr>
              <a:t>ganske ofte. </a:t>
            </a:r>
          </a:p>
          <a:p>
            <a:pPr algn="l"/>
            <a:endParaRPr lang="nb-NO" sz="1400" dirty="0">
              <a:solidFill>
                <a:prstClr val="black"/>
              </a:solidFill>
              <a:latin typeface="arial"/>
            </a:endParaRPr>
          </a:p>
          <a:p>
            <a:pPr marL="292100" lvl="1" indent="-127000" algn="l">
              <a:buChar char="•"/>
            </a:pPr>
            <a:r>
              <a:rPr lang="nb-NO" sz="1400" dirty="0">
                <a:solidFill>
                  <a:prstClr val="black"/>
                </a:solidFill>
                <a:latin typeface="arial"/>
              </a:rPr>
              <a:t>Om lag 1 av 4 (23 prosent) bruker de aldri.</a:t>
            </a:r>
          </a:p>
          <a:p>
            <a:pPr marL="292100" lvl="1" indent="-127000" algn="l">
              <a:buChar char="•"/>
            </a:pPr>
            <a:r>
              <a:rPr lang="nb-NO" sz="1400" dirty="0">
                <a:solidFill>
                  <a:prstClr val="black"/>
                </a:solidFill>
                <a:latin typeface="arial"/>
              </a:rPr>
              <a:t>Bedrifter med høyere eksportverdi bruker frihandelsavtalene i større grad enn bedrifter med lavere eksportverdi (65 vs. 38 prosent)</a:t>
            </a:r>
          </a:p>
          <a:p>
            <a:pPr algn="l"/>
            <a:endParaRPr lang="nb-NO" sz="1400" dirty="0">
              <a:solidFill>
                <a:prstClr val="black"/>
              </a:solidFill>
              <a:latin typeface="arial"/>
            </a:endParaRPr>
          </a:p>
        </p:txBody>
      </p:sp>
      <p:sp>
        <p:nvSpPr>
          <p:cNvPr id="11" name="New shape"/>
          <p:cNvSpPr/>
          <p:nvPr/>
        </p:nvSpPr>
        <p:spPr>
          <a:xfrm>
            <a:off x="342900" y="1663700"/>
            <a:ext cx="6591300"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srgbClr val="3F3F3F"/>
                </a:solidFill>
                <a:latin typeface="arial"/>
              </a:rPr>
              <a:t>Hvor ofte bruker din bedrift Norges frihandelsavtaler ved eksport til andre land?</a:t>
            </a:r>
          </a:p>
          <a:p>
            <a:pPr algn="ctr"/>
            <a:r>
              <a:rPr sz="800">
                <a:solidFill>
                  <a:srgbClr val="3F3F3F"/>
                </a:solidFill>
                <a:latin typeface="arial"/>
              </a:rPr>
              <a:t>Dvs. at bedriften eksporterer produkter under én eller flere av frihandelsavtalene</a:t>
            </a:r>
          </a:p>
        </p:txBody>
      </p:sp>
      <p:sp>
        <p:nvSpPr>
          <p:cNvPr id="13" name="New shape"/>
          <p:cNvSpPr/>
          <p:nvPr/>
        </p:nvSpPr>
        <p:spPr>
          <a:xfrm>
            <a:off x="342900" y="5740400"/>
            <a:ext cx="65913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20" name="ChartObject">
            <a:extLst>
              <a:ext uri="{FF2B5EF4-FFF2-40B4-BE49-F238E27FC236}">
                <a16:creationId xmlns:a16="http://schemas.microsoft.com/office/drawing/2014/main" id="{39F3CD08-3F68-8180-004F-AF67C46AC416}"/>
              </a:ext>
            </a:extLst>
          </p:cNvPr>
          <p:cNvGraphicFramePr/>
          <p:nvPr/>
        </p:nvGraphicFramePr>
        <p:xfrm>
          <a:off x="342900" y="1993900"/>
          <a:ext cx="65913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Plassholder for lysbildenummer 5">
            <a:extLst>
              <a:ext uri="{FF2B5EF4-FFF2-40B4-BE49-F238E27FC236}">
                <a16:creationId xmlns:a16="http://schemas.microsoft.com/office/drawing/2014/main" id="{7148CE01-7F0A-8EC9-98AB-CFE7802341A0}"/>
              </a:ext>
            </a:extLst>
          </p:cNvPr>
          <p:cNvSpPr>
            <a:spLocks noGrp="1"/>
          </p:cNvSpPr>
          <p:nvPr>
            <p:ph type="sldNum" sz="quarter" idx="10"/>
          </p:nvPr>
        </p:nvSpPr>
        <p:spPr/>
        <p:txBody>
          <a:bodyPr/>
          <a:lstStyle/>
          <a:p>
            <a:fld id="{4034BEE3-566C-4068-A777-C3A4762E861B}" type="slidenum">
              <a:rPr lang="en-GB" smtClean="0"/>
              <a:pPr/>
              <a:t>12</a:t>
            </a:fld>
            <a:endParaRPr lang="en-GB"/>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393700"/>
            <a:ext cx="11468100" cy="82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b="1" dirty="0" err="1">
                <a:solidFill>
                  <a:srgbClr val="333333"/>
                </a:solidFill>
                <a:latin typeface="Arial"/>
              </a:rPr>
              <a:t>Små</a:t>
            </a:r>
            <a:r>
              <a:rPr sz="2400" b="1" dirty="0">
                <a:solidFill>
                  <a:srgbClr val="333333"/>
                </a:solidFill>
                <a:latin typeface="Arial"/>
              </a:rPr>
              <a:t>/</a:t>
            </a:r>
            <a:r>
              <a:rPr sz="2400" b="1" dirty="0" err="1">
                <a:solidFill>
                  <a:srgbClr val="333333"/>
                </a:solidFill>
                <a:latin typeface="Arial"/>
              </a:rPr>
              <a:t>ingen</a:t>
            </a:r>
            <a:r>
              <a:rPr sz="2400" b="1" dirty="0">
                <a:solidFill>
                  <a:srgbClr val="333333"/>
                </a:solidFill>
                <a:latin typeface="Arial"/>
              </a:rPr>
              <a:t> </a:t>
            </a:r>
            <a:r>
              <a:rPr sz="2400" b="1" dirty="0" err="1">
                <a:solidFill>
                  <a:srgbClr val="333333"/>
                </a:solidFill>
                <a:latin typeface="Arial"/>
              </a:rPr>
              <a:t>forskjell</a:t>
            </a:r>
            <a:r>
              <a:rPr sz="2400" b="1" dirty="0">
                <a:solidFill>
                  <a:srgbClr val="333333"/>
                </a:solidFill>
                <a:latin typeface="Arial"/>
              </a:rPr>
              <a:t> </a:t>
            </a:r>
            <a:r>
              <a:rPr sz="2400" b="1" dirty="0" err="1">
                <a:solidFill>
                  <a:srgbClr val="333333"/>
                </a:solidFill>
                <a:latin typeface="Arial"/>
              </a:rPr>
              <a:t>i</a:t>
            </a:r>
            <a:r>
              <a:rPr sz="2400" b="1" dirty="0">
                <a:solidFill>
                  <a:srgbClr val="333333"/>
                </a:solidFill>
                <a:latin typeface="Arial"/>
              </a:rPr>
              <a:t> </a:t>
            </a:r>
            <a:r>
              <a:rPr sz="2400" b="1" dirty="0" err="1">
                <a:solidFill>
                  <a:srgbClr val="333333"/>
                </a:solidFill>
                <a:latin typeface="Arial"/>
              </a:rPr>
              <a:t>bruken</a:t>
            </a:r>
            <a:r>
              <a:rPr sz="2400" b="1" dirty="0">
                <a:solidFill>
                  <a:srgbClr val="333333"/>
                </a:solidFill>
                <a:latin typeface="Arial"/>
              </a:rPr>
              <a:t> av </a:t>
            </a:r>
            <a:r>
              <a:rPr sz="2400" b="1" dirty="0" err="1">
                <a:solidFill>
                  <a:srgbClr val="333333"/>
                </a:solidFill>
                <a:latin typeface="Arial"/>
              </a:rPr>
              <a:t>frihandelsavtaler</a:t>
            </a:r>
            <a:r>
              <a:rPr sz="2400" b="1" dirty="0">
                <a:solidFill>
                  <a:srgbClr val="333333"/>
                </a:solidFill>
                <a:latin typeface="Arial"/>
              </a:rPr>
              <a:t> </a:t>
            </a:r>
            <a:r>
              <a:rPr sz="2400" b="1" dirty="0" err="1">
                <a:solidFill>
                  <a:srgbClr val="333333"/>
                </a:solidFill>
                <a:latin typeface="Arial"/>
              </a:rPr>
              <a:t>mellom</a:t>
            </a:r>
            <a:r>
              <a:rPr sz="2400" b="1" dirty="0">
                <a:solidFill>
                  <a:srgbClr val="333333"/>
                </a:solidFill>
                <a:latin typeface="Arial"/>
              </a:rPr>
              <a:t> </a:t>
            </a:r>
            <a:r>
              <a:rPr lang="nb-NO" sz="2400" b="1" dirty="0">
                <a:solidFill>
                  <a:srgbClr val="333333"/>
                </a:solidFill>
                <a:latin typeface="Arial"/>
              </a:rPr>
              <a:t>mindre</a:t>
            </a:r>
            <a:r>
              <a:rPr sz="2400" b="1" dirty="0">
                <a:solidFill>
                  <a:srgbClr val="333333"/>
                </a:solidFill>
                <a:latin typeface="Arial"/>
              </a:rPr>
              <a:t> </a:t>
            </a:r>
            <a:r>
              <a:rPr sz="2400" b="1" dirty="0" err="1">
                <a:solidFill>
                  <a:srgbClr val="333333"/>
                </a:solidFill>
                <a:latin typeface="Arial"/>
              </a:rPr>
              <a:t>og</a:t>
            </a:r>
            <a:r>
              <a:rPr sz="2400" b="1" dirty="0">
                <a:solidFill>
                  <a:srgbClr val="333333"/>
                </a:solidFill>
                <a:latin typeface="Arial"/>
              </a:rPr>
              <a:t> </a:t>
            </a:r>
            <a:r>
              <a:rPr lang="nb-NO" sz="2400" b="1" dirty="0">
                <a:solidFill>
                  <a:srgbClr val="333333"/>
                </a:solidFill>
                <a:latin typeface="Arial"/>
              </a:rPr>
              <a:t>større</a:t>
            </a:r>
            <a:r>
              <a:rPr sz="2400" b="1" dirty="0">
                <a:solidFill>
                  <a:srgbClr val="333333"/>
                </a:solidFill>
                <a:latin typeface="Arial"/>
              </a:rPr>
              <a:t> </a:t>
            </a:r>
            <a:r>
              <a:rPr sz="2400" b="1" dirty="0" err="1">
                <a:solidFill>
                  <a:srgbClr val="333333"/>
                </a:solidFill>
                <a:latin typeface="Arial"/>
              </a:rPr>
              <a:t>bedrifter</a:t>
            </a:r>
            <a:endParaRPr sz="2400" b="1" dirty="0">
              <a:solidFill>
                <a:srgbClr val="333333"/>
              </a:solidFill>
              <a:latin typeface="Arial"/>
            </a:endParaRPr>
          </a:p>
        </p:txBody>
      </p:sp>
      <p:sp>
        <p:nvSpPr>
          <p:cNvPr id="9" name="New shape"/>
          <p:cNvSpPr/>
          <p:nvPr/>
        </p:nvSpPr>
        <p:spPr>
          <a:xfrm>
            <a:off x="9880600" y="203200"/>
            <a:ext cx="1943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srgbClr val="A5A5A5"/>
                </a:solidFill>
                <a:latin typeface="arial"/>
              </a:rPr>
              <a:t>Bruk av frihandelsavtaler </a:t>
            </a:r>
          </a:p>
        </p:txBody>
      </p:sp>
      <p:sp>
        <p:nvSpPr>
          <p:cNvPr id="10" name="New shape"/>
          <p:cNvSpPr/>
          <p:nvPr/>
        </p:nvSpPr>
        <p:spPr>
          <a:xfrm>
            <a:off x="342900" y="1663700"/>
            <a:ext cx="6591300"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srgbClr val="3F3F3F"/>
                </a:solidFill>
                <a:latin typeface="arial"/>
              </a:rPr>
              <a:t>Hvor ofte bruker din bedrift Norges frihandelsavtaler ved eksport til andre land?</a:t>
            </a:r>
          </a:p>
          <a:p>
            <a:pPr algn="ctr"/>
            <a:r>
              <a:rPr sz="800">
                <a:solidFill>
                  <a:srgbClr val="3F3F3F"/>
                </a:solidFill>
                <a:latin typeface="arial"/>
              </a:rPr>
              <a:t>Dvs. at bedriften eksporterer produkter under én eller flere av frihandelsavtalene</a:t>
            </a:r>
          </a:p>
        </p:txBody>
      </p:sp>
      <p:sp>
        <p:nvSpPr>
          <p:cNvPr id="12" name="New shape"/>
          <p:cNvSpPr/>
          <p:nvPr/>
        </p:nvSpPr>
        <p:spPr>
          <a:xfrm>
            <a:off x="342900" y="5740400"/>
            <a:ext cx="65913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8001000" y="2552699"/>
            <a:ext cx="3810000" cy="1884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Ingen signifikante forskjeller i bruken av frihandelsavtalene mellom større og mindre bedrifter.</a:t>
            </a:r>
          </a:p>
          <a:p>
            <a:pPr algn="l"/>
            <a:endParaRPr lang="nb-NO" sz="1400" dirty="0">
              <a:solidFill>
                <a:prstClr val="black"/>
              </a:solidFill>
              <a:latin typeface="arial"/>
            </a:endParaRPr>
          </a:p>
          <a:p>
            <a:pPr marL="292100" lvl="1" indent="-127000" algn="l">
              <a:buChar char="•"/>
            </a:pPr>
            <a:r>
              <a:rPr lang="nb-NO" sz="1400" dirty="0">
                <a:solidFill>
                  <a:prstClr val="black"/>
                </a:solidFill>
                <a:latin typeface="arial"/>
              </a:rPr>
              <a:t>Vi ser tendenser til at mindre bedrifter (0-50 ansatte) bruker frihandelsavtalene noe oftere enn større bedrifter (35 vs. 26 prosent oppgir </a:t>
            </a:r>
            <a:r>
              <a:rPr lang="nb-NO" sz="1400" i="1" dirty="0">
                <a:solidFill>
                  <a:prstClr val="black"/>
                </a:solidFill>
                <a:latin typeface="arial"/>
              </a:rPr>
              <a:t>svært ofte</a:t>
            </a:r>
            <a:r>
              <a:rPr lang="nb-NO" sz="1400" dirty="0">
                <a:solidFill>
                  <a:prstClr val="black"/>
                </a:solidFill>
                <a:latin typeface="arial"/>
              </a:rPr>
              <a:t>). </a:t>
            </a:r>
          </a:p>
          <a:p>
            <a:pPr algn="l"/>
            <a:endParaRPr lang="nb-NO" sz="1400" dirty="0">
              <a:solidFill>
                <a:prstClr val="black"/>
              </a:solidFill>
              <a:latin typeface="arial"/>
            </a:endParaRPr>
          </a:p>
        </p:txBody>
      </p:sp>
      <p:graphicFrame>
        <p:nvGraphicFramePr>
          <p:cNvPr id="20" name="ChartObject">
            <a:extLst>
              <a:ext uri="{FF2B5EF4-FFF2-40B4-BE49-F238E27FC236}">
                <a16:creationId xmlns:a16="http://schemas.microsoft.com/office/drawing/2014/main" id="{77F36230-AF2C-1C81-C564-A4D27B93C328}"/>
              </a:ext>
            </a:extLst>
          </p:cNvPr>
          <p:cNvGraphicFramePr/>
          <p:nvPr/>
        </p:nvGraphicFramePr>
        <p:xfrm>
          <a:off x="342900" y="1993900"/>
          <a:ext cx="65913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Plassholder for lysbildenummer 5">
            <a:extLst>
              <a:ext uri="{FF2B5EF4-FFF2-40B4-BE49-F238E27FC236}">
                <a16:creationId xmlns:a16="http://schemas.microsoft.com/office/drawing/2014/main" id="{2929817B-E125-741C-3557-3464200EF0AB}"/>
              </a:ext>
            </a:extLst>
          </p:cNvPr>
          <p:cNvSpPr>
            <a:spLocks noGrp="1"/>
          </p:cNvSpPr>
          <p:nvPr>
            <p:ph type="sldNum" sz="quarter" idx="10"/>
          </p:nvPr>
        </p:nvSpPr>
        <p:spPr/>
        <p:txBody>
          <a:bodyPr/>
          <a:lstStyle/>
          <a:p>
            <a:fld id="{4034BEE3-566C-4068-A777-C3A4762E861B}" type="slidenum">
              <a:rPr lang="en-GB" smtClean="0"/>
              <a:pPr/>
              <a:t>13</a:t>
            </a:fld>
            <a:endParaRPr lang="en-GB"/>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393700"/>
            <a:ext cx="11468100" cy="82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b="1">
                <a:solidFill>
                  <a:srgbClr val="333333"/>
                </a:solidFill>
                <a:latin typeface="Arial"/>
              </a:rPr>
              <a:t>Bedrifter som eksporterer næringmidler bruker i størst grad frihandelsavtalene</a:t>
            </a:r>
          </a:p>
        </p:txBody>
      </p:sp>
      <p:sp>
        <p:nvSpPr>
          <p:cNvPr id="9" name="New shape"/>
          <p:cNvSpPr/>
          <p:nvPr/>
        </p:nvSpPr>
        <p:spPr>
          <a:xfrm>
            <a:off x="9880600" y="203200"/>
            <a:ext cx="1943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srgbClr val="A5A5A5"/>
                </a:solidFill>
                <a:latin typeface="arial"/>
              </a:rPr>
              <a:t>Bruk av frihandelsavtaler </a:t>
            </a:r>
          </a:p>
        </p:txBody>
      </p:sp>
      <p:sp>
        <p:nvSpPr>
          <p:cNvPr id="10" name="New shape"/>
          <p:cNvSpPr/>
          <p:nvPr/>
        </p:nvSpPr>
        <p:spPr>
          <a:xfrm>
            <a:off x="342900" y="1663700"/>
            <a:ext cx="6591300"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srgbClr val="3F3F3F"/>
                </a:solidFill>
                <a:latin typeface="arial"/>
              </a:rPr>
              <a:t>Hvor ofte bruker din bedrift Norges frihandelsavtaler ved eksport til andre land?</a:t>
            </a:r>
          </a:p>
          <a:p>
            <a:pPr algn="ctr"/>
            <a:r>
              <a:rPr sz="800">
                <a:solidFill>
                  <a:srgbClr val="3F3F3F"/>
                </a:solidFill>
                <a:latin typeface="arial"/>
              </a:rPr>
              <a:t>Dvs. at bedriften eksporterer produkter under én eller flere av frihandelsavtalene</a:t>
            </a:r>
          </a:p>
        </p:txBody>
      </p:sp>
      <p:sp>
        <p:nvSpPr>
          <p:cNvPr id="12" name="New shape"/>
          <p:cNvSpPr/>
          <p:nvPr/>
        </p:nvSpPr>
        <p:spPr>
          <a:xfrm>
            <a:off x="342900" y="5740400"/>
            <a:ext cx="65913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8001000" y="2552700"/>
            <a:ext cx="3810000" cy="2117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a:solidFill>
                  <a:prstClr val="black"/>
                </a:solidFill>
                <a:latin typeface="arial"/>
              </a:rPr>
              <a:t>Eksportører av næringsmidler bruker i større grad frihandelsavtalene sammenlignet med bedrifter innenfor industri og </a:t>
            </a:r>
            <a:r>
              <a:rPr lang="nb-NO" sz="1400" i="1">
                <a:solidFill>
                  <a:prstClr val="black"/>
                </a:solidFill>
                <a:latin typeface="arial"/>
              </a:rPr>
              <a:t>øvrige</a:t>
            </a:r>
            <a:r>
              <a:rPr lang="nb-NO" sz="1400">
                <a:solidFill>
                  <a:prstClr val="black"/>
                </a:solidFill>
                <a:latin typeface="arial"/>
              </a:rPr>
              <a:t>. </a:t>
            </a:r>
          </a:p>
          <a:p>
            <a:pPr algn="l"/>
            <a:endParaRPr lang="nb-NO" sz="1400">
              <a:solidFill>
                <a:prstClr val="black"/>
              </a:solidFill>
              <a:latin typeface="arial"/>
            </a:endParaRPr>
          </a:p>
          <a:p>
            <a:pPr marL="292100" lvl="1" indent="-127000" algn="l">
              <a:buChar char="•"/>
            </a:pPr>
            <a:r>
              <a:rPr lang="nb-NO" sz="1400">
                <a:solidFill>
                  <a:prstClr val="black"/>
                </a:solidFill>
                <a:latin typeface="arial"/>
              </a:rPr>
              <a:t>68 prosent av bedrifter innenfor næringsmidler bruker frihandelsavtalene svært eller ganske ofte. </a:t>
            </a:r>
          </a:p>
          <a:p>
            <a:pPr marL="292100" lvl="1" indent="-127000" algn="l">
              <a:buChar char="•"/>
            </a:pPr>
            <a:r>
              <a:rPr lang="nb-NO" sz="1400">
                <a:solidFill>
                  <a:prstClr val="black"/>
                </a:solidFill>
                <a:latin typeface="arial"/>
              </a:rPr>
              <a:t>50 prosent av bedrifter innenfor kategorien </a:t>
            </a:r>
            <a:r>
              <a:rPr lang="nb-NO" sz="1400" i="1">
                <a:solidFill>
                  <a:prstClr val="black"/>
                </a:solidFill>
                <a:latin typeface="arial"/>
              </a:rPr>
              <a:t>øvrige</a:t>
            </a:r>
            <a:r>
              <a:rPr lang="nb-NO" sz="1400">
                <a:solidFill>
                  <a:prstClr val="black"/>
                </a:solidFill>
                <a:latin typeface="arial"/>
              </a:rPr>
              <a:t> bruker aldri frihandelsavtalene. </a:t>
            </a:r>
          </a:p>
          <a:p>
            <a:pPr algn="l"/>
            <a:endParaRPr lang="nb-NO" sz="1400">
              <a:solidFill>
                <a:prstClr val="black"/>
              </a:solidFill>
              <a:latin typeface="arial"/>
            </a:endParaRPr>
          </a:p>
        </p:txBody>
      </p:sp>
      <p:graphicFrame>
        <p:nvGraphicFramePr>
          <p:cNvPr id="20" name="ChartObject">
            <a:extLst>
              <a:ext uri="{FF2B5EF4-FFF2-40B4-BE49-F238E27FC236}">
                <a16:creationId xmlns:a16="http://schemas.microsoft.com/office/drawing/2014/main" id="{06276CE8-486D-34F1-C344-AB6BDC339C0E}"/>
              </a:ext>
            </a:extLst>
          </p:cNvPr>
          <p:cNvGraphicFramePr/>
          <p:nvPr/>
        </p:nvGraphicFramePr>
        <p:xfrm>
          <a:off x="342900" y="1993900"/>
          <a:ext cx="65913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Plassholder for lysbildenummer 5">
            <a:extLst>
              <a:ext uri="{FF2B5EF4-FFF2-40B4-BE49-F238E27FC236}">
                <a16:creationId xmlns:a16="http://schemas.microsoft.com/office/drawing/2014/main" id="{DE22D967-1E1B-9475-B512-BA55499536B9}"/>
              </a:ext>
            </a:extLst>
          </p:cNvPr>
          <p:cNvSpPr>
            <a:spLocks noGrp="1"/>
          </p:cNvSpPr>
          <p:nvPr>
            <p:ph type="sldNum" sz="quarter" idx="10"/>
          </p:nvPr>
        </p:nvSpPr>
        <p:spPr/>
        <p:txBody>
          <a:bodyPr/>
          <a:lstStyle/>
          <a:p>
            <a:fld id="{4034BEE3-566C-4068-A777-C3A4762E861B}" type="slidenum">
              <a:rPr lang="en-GB" smtClean="0"/>
              <a:pPr/>
              <a:t>14</a:t>
            </a:fld>
            <a:endParaRPr lang="en-GB"/>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393700"/>
            <a:ext cx="11468100" cy="82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dirty="0">
                <a:solidFill>
                  <a:srgbClr val="333333"/>
                </a:solidFill>
                <a:latin typeface="Arial"/>
              </a:rPr>
              <a:t>Godkjente eksportbedrifter bruker frihandelsavtalene i større grad enn ikke-godkjente eksportører</a:t>
            </a:r>
          </a:p>
        </p:txBody>
      </p:sp>
      <p:sp>
        <p:nvSpPr>
          <p:cNvPr id="9" name="New shape"/>
          <p:cNvSpPr/>
          <p:nvPr/>
        </p:nvSpPr>
        <p:spPr>
          <a:xfrm>
            <a:off x="9880600" y="203200"/>
            <a:ext cx="1943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srgbClr val="A5A5A5"/>
                </a:solidFill>
                <a:latin typeface="arial"/>
              </a:rPr>
              <a:t>Bruk av frihandelsavtaler </a:t>
            </a:r>
          </a:p>
        </p:txBody>
      </p:sp>
      <p:sp>
        <p:nvSpPr>
          <p:cNvPr id="10" name="New shape"/>
          <p:cNvSpPr/>
          <p:nvPr/>
        </p:nvSpPr>
        <p:spPr>
          <a:xfrm>
            <a:off x="342900" y="1663700"/>
            <a:ext cx="6591300"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srgbClr val="3F3F3F"/>
                </a:solidFill>
                <a:latin typeface="arial"/>
              </a:rPr>
              <a:t>Hvor ofte bruker din bedrift Norges frihandelsavtaler ved eksport til andre land?</a:t>
            </a:r>
          </a:p>
          <a:p>
            <a:pPr algn="ctr"/>
            <a:r>
              <a:rPr sz="800">
                <a:solidFill>
                  <a:srgbClr val="3F3F3F"/>
                </a:solidFill>
                <a:latin typeface="arial"/>
              </a:rPr>
              <a:t>Dvs. at bedriften eksporterer produkter under én eller flere av frihandelsavtalene</a:t>
            </a:r>
          </a:p>
        </p:txBody>
      </p:sp>
      <p:sp>
        <p:nvSpPr>
          <p:cNvPr id="12" name="New shape"/>
          <p:cNvSpPr/>
          <p:nvPr/>
        </p:nvSpPr>
        <p:spPr>
          <a:xfrm>
            <a:off x="342900" y="5740400"/>
            <a:ext cx="65913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8001000" y="2540000"/>
            <a:ext cx="3810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a:solidFill>
                  <a:prstClr val="black"/>
                </a:solidFill>
                <a:latin typeface="arial"/>
              </a:rPr>
              <a:t>65 prosent av godkjente eksportbedrifter bruker frihandelsavtalene svært eller ganske ofte. </a:t>
            </a:r>
          </a:p>
          <a:p>
            <a:pPr marL="285750" indent="-285750" algn="l">
              <a:buFont typeface="Arial" panose="020B0604020202020204" pitchFamily="34" charset="0"/>
              <a:buChar char="•"/>
            </a:pPr>
            <a:r>
              <a:rPr lang="nb-NO" sz="1400">
                <a:solidFill>
                  <a:prstClr val="black"/>
                </a:solidFill>
                <a:latin typeface="arial"/>
              </a:rPr>
              <a:t>53 prosent av ikke-godkjente eksportbedrifter bruker avtalene sjeldent eller aldri. </a:t>
            </a:r>
          </a:p>
        </p:txBody>
      </p:sp>
      <p:pic>
        <p:nvPicPr>
          <p:cNvPr id="2" name="Picture 39">
            <a:extLst>
              <a:ext uri="{FF2B5EF4-FFF2-40B4-BE49-F238E27FC236}">
                <a16:creationId xmlns:a16="http://schemas.microsoft.com/office/drawing/2014/main" id="{02FCE321-7DA5-1831-E810-CE7EF0A2B2EF}"/>
              </a:ext>
            </a:extLst>
          </p:cNvPr>
          <p:cNvPicPr>
            <a:picLocks noChangeAspect="1"/>
          </p:cNvPicPr>
          <p:nvPr/>
        </p:nvPicPr>
        <p:blipFill>
          <a:blip r:embed="rId2"/>
          <a:stretch>
            <a:fillRect/>
          </a:stretch>
        </p:blipFill>
        <p:spPr>
          <a:xfrm>
            <a:off x="357929" y="6387506"/>
            <a:ext cx="2115495" cy="207282"/>
          </a:xfrm>
          <a:prstGeom prst="rect">
            <a:avLst/>
          </a:prstGeom>
        </p:spPr>
      </p:pic>
      <p:graphicFrame>
        <p:nvGraphicFramePr>
          <p:cNvPr id="21" name="ChartObject">
            <a:extLst>
              <a:ext uri="{FF2B5EF4-FFF2-40B4-BE49-F238E27FC236}">
                <a16:creationId xmlns:a16="http://schemas.microsoft.com/office/drawing/2014/main" id="{4131A039-488A-7BD9-A6D0-8A85F18B06A4}"/>
              </a:ext>
            </a:extLst>
          </p:cNvPr>
          <p:cNvGraphicFramePr/>
          <p:nvPr/>
        </p:nvGraphicFramePr>
        <p:xfrm>
          <a:off x="342900" y="1993900"/>
          <a:ext cx="65913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Plassholder for lysbildenummer 6">
            <a:extLst>
              <a:ext uri="{FF2B5EF4-FFF2-40B4-BE49-F238E27FC236}">
                <a16:creationId xmlns:a16="http://schemas.microsoft.com/office/drawing/2014/main" id="{FFBB0B98-52BB-D33E-8130-874D98AC5ACE}"/>
              </a:ext>
            </a:extLst>
          </p:cNvPr>
          <p:cNvSpPr>
            <a:spLocks noGrp="1"/>
          </p:cNvSpPr>
          <p:nvPr>
            <p:ph type="sldNum" sz="quarter" idx="10"/>
          </p:nvPr>
        </p:nvSpPr>
        <p:spPr/>
        <p:txBody>
          <a:bodyPr/>
          <a:lstStyle/>
          <a:p>
            <a:fld id="{4034BEE3-566C-4068-A777-C3A4762E861B}" type="slidenum">
              <a:rPr lang="en-GB" smtClean="0"/>
              <a:pPr/>
              <a:t>15</a:t>
            </a:fld>
            <a:endParaRPr lang="en-GB"/>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F32435-C30F-4366-8ADA-1F5C5A13D1B3}"/>
              </a:ext>
            </a:extLst>
          </p:cNvPr>
          <p:cNvSpPr>
            <a:spLocks noGrp="1"/>
          </p:cNvSpPr>
          <p:nvPr>
            <p:ph type="body" sz="quarter" idx="15"/>
          </p:nvPr>
        </p:nvSpPr>
        <p:spPr/>
        <p:txBody>
          <a:bodyPr/>
          <a:lstStyle/>
          <a:p>
            <a:r>
              <a:rPr lang="nb-NO"/>
              <a:t>Årsak til begrenset bruk av frihandelsavtalene</a:t>
            </a:r>
          </a:p>
        </p:txBody>
      </p:sp>
      <p:sp>
        <p:nvSpPr>
          <p:cNvPr id="3" name="Text Placeholder 2">
            <a:extLst>
              <a:ext uri="{FF2B5EF4-FFF2-40B4-BE49-F238E27FC236}">
                <a16:creationId xmlns:a16="http://schemas.microsoft.com/office/drawing/2014/main" id="{5980F145-D2FB-4344-91B9-55C29FAF5C06}"/>
              </a:ext>
            </a:extLst>
          </p:cNvPr>
          <p:cNvSpPr>
            <a:spLocks noGrp="1"/>
          </p:cNvSpPr>
          <p:nvPr>
            <p:ph type="body" sz="quarter" idx="16"/>
          </p:nvPr>
        </p:nvSpPr>
        <p:spPr/>
        <p:txBody>
          <a:bodyPr/>
          <a:lstStyle/>
          <a:p>
            <a:r>
              <a:rPr lang="nb-NO"/>
              <a:t>3.1</a:t>
            </a:r>
          </a:p>
        </p:txBody>
      </p:sp>
    </p:spTree>
    <p:custDataLst>
      <p:tags r:id="rId1"/>
    </p:custDataLst>
    <p:extLst>
      <p:ext uri="{BB962C8B-B14F-4D97-AF65-F5344CB8AC3E}">
        <p14:creationId xmlns:p14="http://schemas.microsoft.com/office/powerpoint/2010/main" val="373846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393700"/>
            <a:ext cx="11468100" cy="82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prstClr val="black"/>
                </a:solidFill>
                <a:latin typeface="arial"/>
              </a:rPr>
              <a:t>1 av 4 bedrifter sier at mangel på kompetanse er en årsakene til å de ikke alltid bruker frihandelsavtalene</a:t>
            </a:r>
          </a:p>
        </p:txBody>
      </p:sp>
      <p:sp>
        <p:nvSpPr>
          <p:cNvPr id="9" name="New shape"/>
          <p:cNvSpPr/>
          <p:nvPr/>
        </p:nvSpPr>
        <p:spPr>
          <a:xfrm>
            <a:off x="9880600" y="203200"/>
            <a:ext cx="1943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srgbClr val="A5A5A5"/>
                </a:solidFill>
                <a:latin typeface="arial"/>
              </a:rPr>
              <a:t>Bruk av frihandelsavtaler </a:t>
            </a:r>
          </a:p>
        </p:txBody>
      </p:sp>
      <p:sp>
        <p:nvSpPr>
          <p:cNvPr id="10" name="New shape"/>
          <p:cNvSpPr/>
          <p:nvPr/>
        </p:nvSpPr>
        <p:spPr>
          <a:xfrm>
            <a:off x="330200" y="1663700"/>
            <a:ext cx="7924800"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200">
                <a:solidFill>
                  <a:prstClr val="black"/>
                </a:solidFill>
                <a:latin typeface="arial"/>
              </a:rPr>
              <a:t>Hva er årsaken til at dette ikke alltid er tilfellet?</a:t>
            </a:r>
          </a:p>
          <a:p>
            <a:pPr algn="ctr"/>
            <a:r>
              <a:rPr sz="900">
                <a:solidFill>
                  <a:prstClr val="black"/>
                </a:solidFill>
                <a:latin typeface="arial"/>
              </a:rPr>
              <a:t>Flere svar mulig.</a:t>
            </a:r>
          </a:p>
        </p:txBody>
      </p:sp>
      <p:graphicFrame>
        <p:nvGraphicFramePr>
          <p:cNvPr id="11" name="ChartObject"/>
          <p:cNvGraphicFramePr/>
          <p:nvPr/>
        </p:nvGraphicFramePr>
        <p:xfrm>
          <a:off x="330200" y="2032000"/>
          <a:ext cx="7924800" cy="3619500"/>
        </p:xfrm>
        <a:graphic>
          <a:graphicData uri="http://schemas.openxmlformats.org/drawingml/2006/chart">
            <c:chart xmlns:c="http://schemas.openxmlformats.org/drawingml/2006/chart" xmlns:r="http://schemas.openxmlformats.org/officeDocument/2006/relationships" r:id="rId3"/>
          </a:graphicData>
        </a:graphic>
      </p:graphicFrame>
      <p:sp>
        <p:nvSpPr>
          <p:cNvPr id="12" name="New shape"/>
          <p:cNvSpPr/>
          <p:nvPr/>
        </p:nvSpPr>
        <p:spPr>
          <a:xfrm>
            <a:off x="330200" y="5740400"/>
            <a:ext cx="79248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7531894" y="2562412"/>
            <a:ext cx="3810000" cy="183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292100" lvl="1" indent="-127000" algn="l">
              <a:buChar char="•"/>
            </a:pPr>
            <a:r>
              <a:rPr lang="nb-NO" sz="1400">
                <a:solidFill>
                  <a:prstClr val="black"/>
                </a:solidFill>
                <a:latin typeface="arial"/>
              </a:rPr>
              <a:t>Nær 1 av 4 (24 prosent) sier at mangel på kompetanse er en årsakene til å de ikke alltid bruker frihandelsavtalene. </a:t>
            </a:r>
          </a:p>
          <a:p>
            <a:pPr marL="292100" lvl="1" indent="-127000" algn="l">
              <a:buChar char="•"/>
            </a:pPr>
            <a:r>
              <a:rPr lang="nb-NO" sz="1400">
                <a:solidFill>
                  <a:prstClr val="black"/>
                </a:solidFill>
                <a:latin typeface="arial"/>
              </a:rPr>
              <a:t>Den vanligste årsaken til at bedrifter ikke alltid benytter seg av frihandelsavtaler er dog at produktet i utgangspunktet er </a:t>
            </a:r>
            <a:r>
              <a:rPr lang="nb-NO" sz="1400" i="1">
                <a:solidFill>
                  <a:prstClr val="black"/>
                </a:solidFill>
                <a:latin typeface="arial"/>
              </a:rPr>
              <a:t>tollfritt </a:t>
            </a:r>
            <a:r>
              <a:rPr lang="nb-NO" sz="1400">
                <a:solidFill>
                  <a:prstClr val="black"/>
                </a:solidFill>
                <a:latin typeface="arial"/>
              </a:rPr>
              <a:t>(31 prosent oppgir dette)</a:t>
            </a:r>
            <a:r>
              <a:rPr lang="nb-NO" sz="1400" i="1">
                <a:solidFill>
                  <a:prstClr val="black"/>
                </a:solidFill>
                <a:latin typeface="arial"/>
              </a:rPr>
              <a:t>.</a:t>
            </a:r>
          </a:p>
          <a:p>
            <a:pPr algn="l"/>
            <a:endParaRPr lang="nb-NO" sz="1400">
              <a:solidFill>
                <a:prstClr val="black"/>
              </a:solidFill>
              <a:latin typeface="arial"/>
            </a:endParaRPr>
          </a:p>
        </p:txBody>
      </p:sp>
      <p:sp>
        <p:nvSpPr>
          <p:cNvPr id="14" name="New shape"/>
          <p:cNvSpPr/>
          <p:nvPr/>
        </p:nvSpPr>
        <p:spPr>
          <a:xfrm>
            <a:off x="1981200" y="5754221"/>
            <a:ext cx="6273800" cy="17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800">
                <a:solidFill>
                  <a:prstClr val="black"/>
                </a:solidFill>
                <a:latin typeface="arial"/>
              </a:rPr>
              <a:t>*Kun de bedriftene som oppga at de brukte frihandelsavtalene "ganske ofte", "av og til" eller "sjeldent" fikk dette spørsmålet.</a:t>
            </a:r>
          </a:p>
        </p:txBody>
      </p:sp>
      <p:sp>
        <p:nvSpPr>
          <p:cNvPr id="6" name="Plassholder for lysbildenummer 5">
            <a:extLst>
              <a:ext uri="{FF2B5EF4-FFF2-40B4-BE49-F238E27FC236}">
                <a16:creationId xmlns:a16="http://schemas.microsoft.com/office/drawing/2014/main" id="{8E86665E-B17B-B9FA-8D54-D8B1B4E594A8}"/>
              </a:ext>
            </a:extLst>
          </p:cNvPr>
          <p:cNvSpPr>
            <a:spLocks noGrp="1"/>
          </p:cNvSpPr>
          <p:nvPr>
            <p:ph type="sldNum" sz="quarter" idx="10"/>
          </p:nvPr>
        </p:nvSpPr>
        <p:spPr/>
        <p:txBody>
          <a:bodyPr/>
          <a:lstStyle/>
          <a:p>
            <a:fld id="{4034BEE3-566C-4068-A777-C3A4762E861B}" type="slidenum">
              <a:rPr lang="en-GB" smtClean="0"/>
              <a:pPr/>
              <a:t>17</a:t>
            </a:fld>
            <a:endParaRPr lang="en-GB"/>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796261-95CD-B30F-7E4D-08F9C217990A}"/>
              </a:ext>
            </a:extLst>
          </p:cNvPr>
          <p:cNvSpPr>
            <a:spLocks noGrp="1"/>
          </p:cNvSpPr>
          <p:nvPr>
            <p:ph type="title"/>
          </p:nvPr>
        </p:nvSpPr>
        <p:spPr/>
        <p:txBody>
          <a:bodyPr/>
          <a:lstStyle/>
          <a:p>
            <a:r>
              <a:rPr lang="nb-NO"/>
              <a:t>Forklaring på hvorfor bedriftene ikke alltid bruker frihandelsavtalene</a:t>
            </a:r>
          </a:p>
        </p:txBody>
      </p:sp>
      <p:sp>
        <p:nvSpPr>
          <p:cNvPr id="4" name="Plassholder for innhold 3">
            <a:extLst>
              <a:ext uri="{FF2B5EF4-FFF2-40B4-BE49-F238E27FC236}">
                <a16:creationId xmlns:a16="http://schemas.microsoft.com/office/drawing/2014/main" id="{8665679F-C833-700F-185D-766083B741D6}"/>
              </a:ext>
            </a:extLst>
          </p:cNvPr>
          <p:cNvSpPr>
            <a:spLocks noGrp="1"/>
          </p:cNvSpPr>
          <p:nvPr>
            <p:ph sz="quarter" idx="12"/>
          </p:nvPr>
        </p:nvSpPr>
        <p:spPr>
          <a:xfrm>
            <a:off x="364236" y="1401570"/>
            <a:ext cx="5626800" cy="4545629"/>
          </a:xfrm>
        </p:spPr>
        <p:txBody>
          <a:bodyPr/>
          <a:lstStyle/>
          <a:p>
            <a:r>
              <a:rPr lang="nb-NO" sz="1400" dirty="0"/>
              <a:t>Åpent svar, eksempler:</a:t>
            </a:r>
          </a:p>
          <a:p>
            <a:pPr marL="285750" indent="-285750">
              <a:buFont typeface="Arial" panose="020B0604020202020204" pitchFamily="34" charset="0"/>
              <a:buChar char="–"/>
            </a:pPr>
            <a:r>
              <a:rPr lang="nb-NO" sz="1400" dirty="0"/>
              <a:t>Grunnet mindre kvoter er det kun aktuelt for i kortere intervall</a:t>
            </a:r>
          </a:p>
          <a:p>
            <a:pPr marL="285750" indent="-285750">
              <a:buFont typeface="Arial" panose="020B0604020202020204" pitchFamily="34" charset="0"/>
              <a:buChar char="–"/>
            </a:pPr>
            <a:r>
              <a:rPr lang="nb-NO" sz="1400" dirty="0"/>
              <a:t>Ofte har ikke importør de nødvendige godkjenninger til å kunne importere under frihandelsavtale.</a:t>
            </a:r>
          </a:p>
          <a:p>
            <a:pPr marL="285750" indent="-285750">
              <a:buFont typeface="Arial" panose="020B0604020202020204" pitchFamily="34" charset="0"/>
              <a:buChar char="–"/>
            </a:pPr>
            <a:r>
              <a:rPr lang="nb-NO" sz="1400" dirty="0"/>
              <a:t>Vi benytter avtalene alltid, der det gir oss fordeler. Vi produserer mye av utstyret som inngår i våre kontrakter utenfor Norge, primært i EU land, men er totalansvarlig for anleggene som leveres, og blir følgelig offisielt eksportøren av </a:t>
            </a:r>
            <a:r>
              <a:rPr lang="nb-NO" sz="1400" dirty="0" err="1"/>
              <a:t>anle</a:t>
            </a:r>
            <a:endParaRPr lang="nb-NO" sz="1400" dirty="0"/>
          </a:p>
          <a:p>
            <a:pPr marL="285750" indent="-285750">
              <a:buFont typeface="Arial" panose="020B0604020202020204" pitchFamily="34" charset="0"/>
              <a:buChar char="–"/>
            </a:pPr>
            <a:r>
              <a:rPr lang="nb-NO" sz="1400" dirty="0"/>
              <a:t>Vi eksporterer både produkter og utstyr. Produkt har Norsk opprinnelse mens utstyr har varierende opprinnelse.</a:t>
            </a:r>
          </a:p>
          <a:p>
            <a:pPr marL="285750" indent="-285750">
              <a:buFont typeface="Arial" panose="020B0604020202020204" pitchFamily="34" charset="0"/>
              <a:buChar char="–"/>
            </a:pPr>
            <a:r>
              <a:rPr lang="nb-NO" sz="1400" b="0" i="0" u="none" strike="noStrike" baseline="0" dirty="0"/>
              <a:t>Vårt salg er i all hovedsak i det norske markedet. Vi selger litt til Sverige og ørlite til Finland og Danmark. Det vil si at vi bruker ikke frihandelsavtaler, utover EØS-avtalen</a:t>
            </a:r>
            <a:r>
              <a:rPr lang="nb-NO" sz="1400" b="0" i="0" u="none" strike="noStrike" baseline="0" dirty="0">
                <a:latin typeface="Times New Roman" panose="02020603050405020304" pitchFamily="18" charset="0"/>
              </a:rPr>
              <a:t>.</a:t>
            </a:r>
          </a:p>
          <a:p>
            <a:pPr marL="285750" indent="-285750">
              <a:buFont typeface="Arial" panose="020B0604020202020204" pitchFamily="34" charset="0"/>
              <a:buChar char="–"/>
            </a:pPr>
            <a:r>
              <a:rPr lang="nb-NO" sz="1400" b="0" i="0" u="none" strike="noStrike" baseline="0" dirty="0"/>
              <a:t>Vi håndterer kun varer for skip i utenriksfart og de er tollfrie/MVA frie uansett</a:t>
            </a:r>
          </a:p>
          <a:p>
            <a:pPr marL="285750" indent="-285750">
              <a:buFont typeface="Arial" panose="020B0604020202020204" pitchFamily="34" charset="0"/>
              <a:buChar char="–"/>
            </a:pPr>
            <a:endParaRPr lang="nb-NO" sz="14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nb-NO" sz="14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nb-NO" sz="1400" dirty="0"/>
          </a:p>
          <a:p>
            <a:pPr marL="285750" indent="-285750">
              <a:buFont typeface="Arial" panose="020B0604020202020204" pitchFamily="34" charset="0"/>
              <a:buChar char="–"/>
            </a:pPr>
            <a:endParaRPr lang="nb-NO" sz="1400" dirty="0"/>
          </a:p>
          <a:p>
            <a:endParaRPr lang="nb-NO" sz="1400" dirty="0"/>
          </a:p>
          <a:p>
            <a:endParaRPr lang="nb-NO" sz="1400" dirty="0"/>
          </a:p>
        </p:txBody>
      </p:sp>
      <p:sp>
        <p:nvSpPr>
          <p:cNvPr id="12" name="Plassholder for innhold 11">
            <a:extLst>
              <a:ext uri="{FF2B5EF4-FFF2-40B4-BE49-F238E27FC236}">
                <a16:creationId xmlns:a16="http://schemas.microsoft.com/office/drawing/2014/main" id="{76457777-B626-48C6-4168-EF285FAB8D18}"/>
              </a:ext>
            </a:extLst>
          </p:cNvPr>
          <p:cNvSpPr>
            <a:spLocks noGrp="1"/>
          </p:cNvSpPr>
          <p:nvPr>
            <p:ph sz="quarter" idx="13"/>
          </p:nvPr>
        </p:nvSpPr>
        <p:spPr/>
        <p:txBody>
          <a:bodyPr/>
          <a:lstStyle/>
          <a:p>
            <a:endParaRPr lang="nb-NO"/>
          </a:p>
        </p:txBody>
      </p:sp>
      <p:sp>
        <p:nvSpPr>
          <p:cNvPr id="9" name="Plassholder for lysbildenummer 8">
            <a:extLst>
              <a:ext uri="{FF2B5EF4-FFF2-40B4-BE49-F238E27FC236}">
                <a16:creationId xmlns:a16="http://schemas.microsoft.com/office/drawing/2014/main" id="{278768A7-8D85-39BF-A0D4-9DDF0AFC7CAF}"/>
              </a:ext>
            </a:extLst>
          </p:cNvPr>
          <p:cNvSpPr>
            <a:spLocks noGrp="1"/>
          </p:cNvSpPr>
          <p:nvPr>
            <p:ph type="sldNum" sz="quarter" idx="10"/>
          </p:nvPr>
        </p:nvSpPr>
        <p:spPr/>
        <p:txBody>
          <a:bodyPr/>
          <a:lstStyle/>
          <a:p>
            <a:fld id="{4034BEE3-566C-4068-A777-C3A4762E861B}" type="slidenum">
              <a:rPr lang="en-GB" smtClean="0"/>
              <a:pPr/>
              <a:t>18</a:t>
            </a:fld>
            <a:endParaRPr lang="en-GB"/>
          </a:p>
        </p:txBody>
      </p:sp>
    </p:spTree>
    <p:extLst>
      <p:ext uri="{BB962C8B-B14F-4D97-AF65-F5344CB8AC3E}">
        <p14:creationId xmlns:p14="http://schemas.microsoft.com/office/powerpoint/2010/main" val="133110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393700"/>
            <a:ext cx="11468100" cy="82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b="1">
                <a:solidFill>
                  <a:prstClr val="black"/>
                </a:solidFill>
                <a:latin typeface="arial"/>
              </a:rPr>
              <a:t>Produktet er tollfritt uansett</a:t>
            </a:r>
          </a:p>
        </p:txBody>
      </p:sp>
      <p:sp>
        <p:nvSpPr>
          <p:cNvPr id="9" name="New shape"/>
          <p:cNvSpPr/>
          <p:nvPr/>
        </p:nvSpPr>
        <p:spPr>
          <a:xfrm>
            <a:off x="9880600" y="203200"/>
            <a:ext cx="1943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srgbClr val="A5A5A5"/>
                </a:solidFill>
                <a:latin typeface="arial"/>
              </a:rPr>
              <a:t>Bruk av frihandelsavtaler </a:t>
            </a:r>
          </a:p>
        </p:txBody>
      </p:sp>
      <p:sp>
        <p:nvSpPr>
          <p:cNvPr id="10" name="New shape"/>
          <p:cNvSpPr/>
          <p:nvPr/>
        </p:nvSpPr>
        <p:spPr>
          <a:xfrm>
            <a:off x="342900" y="1422400"/>
            <a:ext cx="6591300"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prstClr val="black"/>
                </a:solidFill>
                <a:latin typeface="arial"/>
              </a:rPr>
              <a:t>Hva er årsaken til at dette ikke alltid er tilfellet?</a:t>
            </a:r>
          </a:p>
          <a:p>
            <a:pPr algn="ctr"/>
            <a:r>
              <a:rPr sz="800">
                <a:solidFill>
                  <a:prstClr val="black"/>
                </a:solidFill>
                <a:latin typeface="arial"/>
              </a:rPr>
              <a:t>Flere svar mulig.</a:t>
            </a:r>
          </a:p>
        </p:txBody>
      </p:sp>
      <p:sp>
        <p:nvSpPr>
          <p:cNvPr id="12" name="New shape"/>
          <p:cNvSpPr/>
          <p:nvPr/>
        </p:nvSpPr>
        <p:spPr>
          <a:xfrm>
            <a:off x="342900" y="5499100"/>
            <a:ext cx="65913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3022600" y="5548407"/>
            <a:ext cx="12319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000">
                <a:solidFill>
                  <a:prstClr val="black"/>
                </a:solidFill>
                <a:latin typeface="arial"/>
              </a:rPr>
              <a:t>OBS! </a:t>
            </a:r>
            <a:r>
              <a:rPr sz="1000" err="1">
                <a:solidFill>
                  <a:prstClr val="black"/>
                </a:solidFill>
                <a:latin typeface="arial"/>
              </a:rPr>
              <a:t>Små</a:t>
            </a:r>
            <a:r>
              <a:rPr sz="1000">
                <a:solidFill>
                  <a:prstClr val="black"/>
                </a:solidFill>
                <a:latin typeface="arial"/>
              </a:rPr>
              <a:t> baser.</a:t>
            </a:r>
          </a:p>
        </p:txBody>
      </p:sp>
      <p:sp>
        <p:nvSpPr>
          <p:cNvPr id="14" name="New shape"/>
          <p:cNvSpPr/>
          <p:nvPr/>
        </p:nvSpPr>
        <p:spPr>
          <a:xfrm>
            <a:off x="8001000" y="2273299"/>
            <a:ext cx="3810000" cy="1875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Nedbrytninger gir små baser, og derfor ingen signifikante forskjeller.</a:t>
            </a:r>
          </a:p>
          <a:p>
            <a:pPr algn="l"/>
            <a:endParaRPr lang="nb-NO" sz="1400" dirty="0">
              <a:solidFill>
                <a:prstClr val="black"/>
              </a:solidFill>
              <a:latin typeface="arial"/>
            </a:endParaRPr>
          </a:p>
          <a:p>
            <a:pPr marL="292100" lvl="1" indent="-127000" algn="l">
              <a:buChar char="•"/>
            </a:pPr>
            <a:r>
              <a:rPr lang="nb-NO" sz="1400" dirty="0">
                <a:solidFill>
                  <a:prstClr val="black"/>
                </a:solidFill>
                <a:latin typeface="arial"/>
              </a:rPr>
              <a:t>Det er tendenser til at bedrifter med høyere eksportverdi, i større grad enn bedrifter med middels og lavere eksportverdi, ikke alltid bruker frihandelsavtalene fordi produktet de selger i utgangspunktet er tollfritt. </a:t>
            </a:r>
          </a:p>
          <a:p>
            <a:pPr marL="165100" lvl="1" algn="l"/>
            <a:endParaRPr lang="nb-NO" sz="1400" dirty="0">
              <a:solidFill>
                <a:prstClr val="black"/>
              </a:solidFill>
              <a:latin typeface="arial"/>
            </a:endParaRPr>
          </a:p>
          <a:p>
            <a:pPr algn="l"/>
            <a:endParaRPr lang="nb-NO" sz="1400" dirty="0">
              <a:solidFill>
                <a:prstClr val="black"/>
              </a:solidFill>
              <a:latin typeface="arial"/>
            </a:endParaRPr>
          </a:p>
        </p:txBody>
      </p:sp>
      <p:graphicFrame>
        <p:nvGraphicFramePr>
          <p:cNvPr id="22" name="ChartObject">
            <a:extLst>
              <a:ext uri="{FF2B5EF4-FFF2-40B4-BE49-F238E27FC236}">
                <a16:creationId xmlns:a16="http://schemas.microsoft.com/office/drawing/2014/main" id="{A3D0F046-2FCC-6531-58A0-9CAAE6A66BC0}"/>
              </a:ext>
            </a:extLst>
          </p:cNvPr>
          <p:cNvGraphicFramePr/>
          <p:nvPr/>
        </p:nvGraphicFramePr>
        <p:xfrm>
          <a:off x="342900" y="1752600"/>
          <a:ext cx="65913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Plassholder for lysbildenummer 5">
            <a:extLst>
              <a:ext uri="{FF2B5EF4-FFF2-40B4-BE49-F238E27FC236}">
                <a16:creationId xmlns:a16="http://schemas.microsoft.com/office/drawing/2014/main" id="{738F7839-91B3-19A2-FF83-3B52FE4C2BDA}"/>
              </a:ext>
            </a:extLst>
          </p:cNvPr>
          <p:cNvSpPr>
            <a:spLocks noGrp="1"/>
          </p:cNvSpPr>
          <p:nvPr>
            <p:ph type="sldNum" sz="quarter" idx="10"/>
          </p:nvPr>
        </p:nvSpPr>
        <p:spPr/>
        <p:txBody>
          <a:bodyPr/>
          <a:lstStyle/>
          <a:p>
            <a:fld id="{4034BEE3-566C-4068-A777-C3A4762E861B}" type="slidenum">
              <a:rPr lang="en-GB" smtClean="0"/>
              <a:pPr/>
              <a:t>19</a:t>
            </a:fld>
            <a:endParaRPr lang="en-GB"/>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516652-7CF3-4154-55ED-1228B66D9D7D}"/>
              </a:ext>
            </a:extLst>
          </p:cNvPr>
          <p:cNvSpPr>
            <a:spLocks noGrp="1"/>
          </p:cNvSpPr>
          <p:nvPr>
            <p:ph type="title"/>
          </p:nvPr>
        </p:nvSpPr>
        <p:spPr/>
        <p:txBody>
          <a:bodyPr/>
          <a:lstStyle/>
          <a:p>
            <a:r>
              <a:rPr lang="nb-NO"/>
              <a:t>Contents</a:t>
            </a:r>
          </a:p>
        </p:txBody>
      </p:sp>
      <p:sp>
        <p:nvSpPr>
          <p:cNvPr id="3" name="Plassholder for lysbildenummer 2">
            <a:extLst>
              <a:ext uri="{FF2B5EF4-FFF2-40B4-BE49-F238E27FC236}">
                <a16:creationId xmlns:a16="http://schemas.microsoft.com/office/drawing/2014/main" id="{21EAB987-77D8-CE2C-48D7-D1D3594C115E}"/>
              </a:ext>
            </a:extLst>
          </p:cNvPr>
          <p:cNvSpPr>
            <a:spLocks noGrp="1"/>
          </p:cNvSpPr>
          <p:nvPr>
            <p:ph type="sldNum" sz="quarter" idx="10"/>
          </p:nvPr>
        </p:nvSpPr>
        <p:spPr/>
        <p:txBody>
          <a:bodyPr/>
          <a:lstStyle/>
          <a:p>
            <a:fld id="{4034BEE3-566C-4068-A777-C3A4762E861B}" type="slidenum">
              <a:rPr lang="en-GB" smtClean="0"/>
              <a:pPr/>
              <a:t>2</a:t>
            </a:fld>
            <a:endParaRPr lang="en-GB"/>
          </a:p>
        </p:txBody>
      </p:sp>
      <p:graphicFrame>
        <p:nvGraphicFramePr>
          <p:cNvPr id="5" name="Plassholder for innhold 4">
            <a:extLst>
              <a:ext uri="{FF2B5EF4-FFF2-40B4-BE49-F238E27FC236}">
                <a16:creationId xmlns:a16="http://schemas.microsoft.com/office/drawing/2014/main" id="{A1322064-0584-7547-70BA-EA1FC6D03970}"/>
              </a:ext>
            </a:extLst>
          </p:cNvPr>
          <p:cNvGraphicFramePr>
            <a:graphicFrameLocks noGrp="1"/>
          </p:cNvGraphicFramePr>
          <p:nvPr>
            <p:ph sz="quarter" idx="14"/>
            <p:custDataLst>
              <p:tags r:id="rId1"/>
            </p:custDataLst>
            <p:extLst>
              <p:ext uri="{D42A27DB-BD31-4B8C-83A1-F6EECF244321}">
                <p14:modId xmlns:p14="http://schemas.microsoft.com/office/powerpoint/2010/main" val="1359991010"/>
              </p:ext>
            </p:extLst>
          </p:nvPr>
        </p:nvGraphicFramePr>
        <p:xfrm>
          <a:off x="360363" y="1709738"/>
          <a:ext cx="11466512" cy="4000500"/>
        </p:xfrm>
        <a:graphic>
          <a:graphicData uri="http://schemas.openxmlformats.org/drawingml/2006/table">
            <a:tbl>
              <a:tblPr firstRow="1" bandRow="1">
                <a:tableStyleId>{5C22544A-7EE6-4342-B048-85BDC9FD1C3A}</a:tableStyleId>
              </a:tblPr>
              <a:tblGrid>
                <a:gridCol w="635000">
                  <a:extLst>
                    <a:ext uri="{9D8B030D-6E8A-4147-A177-3AD203B41FA5}">
                      <a16:colId xmlns:a16="http://schemas.microsoft.com/office/drawing/2014/main" val="1965654931"/>
                    </a:ext>
                  </a:extLst>
                </a:gridCol>
                <a:gridCol w="9111535">
                  <a:extLst>
                    <a:ext uri="{9D8B030D-6E8A-4147-A177-3AD203B41FA5}">
                      <a16:colId xmlns:a16="http://schemas.microsoft.com/office/drawing/2014/main" val="1676660856"/>
                    </a:ext>
                  </a:extLst>
                </a:gridCol>
                <a:gridCol w="1261316">
                  <a:extLst>
                    <a:ext uri="{9D8B030D-6E8A-4147-A177-3AD203B41FA5}">
                      <a16:colId xmlns:a16="http://schemas.microsoft.com/office/drawing/2014/main" val="3464164158"/>
                    </a:ext>
                  </a:extLst>
                </a:gridCol>
                <a:gridCol w="458660">
                  <a:extLst>
                    <a:ext uri="{9D8B030D-6E8A-4147-A177-3AD203B41FA5}">
                      <a16:colId xmlns:a16="http://schemas.microsoft.com/office/drawing/2014/main" val="1479199036"/>
                    </a:ext>
                  </a:extLst>
                </a:gridCol>
              </a:tblGrid>
              <a:tr h="0">
                <a:tc>
                  <a:txBody>
                    <a:bodyPr/>
                    <a:lstStyle/>
                    <a:p>
                      <a:pPr algn="l"/>
                      <a:r>
                        <a:rPr lang="nb-NO" sz="1600" b="0">
                          <a:solidFill>
                            <a:srgbClr val="333333"/>
                          </a:solidFill>
                        </a:rPr>
                        <a:t>1</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r>
                        <a:rPr lang="nb-NO" sz="1600" b="0">
                          <a:solidFill>
                            <a:srgbClr val="333333"/>
                          </a:solidFill>
                        </a:rPr>
                        <a:t>Om undersøkelsene</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r"/>
                      <a:r>
                        <a:rPr lang="nb-NO" sz="1600" b="0">
                          <a:solidFill>
                            <a:srgbClr val="333333"/>
                          </a:solidFill>
                        </a:rPr>
                        <a:t>3</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endParaRPr lang="nb-NO" sz="1600" b="0">
                        <a:solidFill>
                          <a:srgbClr val="333333"/>
                        </a:solidFill>
                      </a:endParaRP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extLst>
                  <a:ext uri="{0D108BD9-81ED-4DB2-BD59-A6C34878D82A}">
                    <a16:rowId xmlns:a16="http://schemas.microsoft.com/office/drawing/2014/main" val="2010046180"/>
                  </a:ext>
                </a:extLst>
              </a:tr>
              <a:tr h="0">
                <a:tc>
                  <a:txBody>
                    <a:bodyPr/>
                    <a:lstStyle/>
                    <a:p>
                      <a:pPr algn="l"/>
                      <a:r>
                        <a:rPr lang="nb-NO" sz="1600" b="0">
                          <a:solidFill>
                            <a:srgbClr val="333333"/>
                          </a:solidFill>
                        </a:rPr>
                        <a:t>2</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r>
                        <a:rPr lang="nb-NO" sz="1600" b="0">
                          <a:solidFill>
                            <a:srgbClr val="333333"/>
                          </a:solidFill>
                        </a:rPr>
                        <a:t>Undersøkelse blant eksportbedrifter</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r"/>
                      <a:r>
                        <a:rPr lang="nb-NO" sz="1600" b="0">
                          <a:solidFill>
                            <a:srgbClr val="333333"/>
                          </a:solidFill>
                        </a:rPr>
                        <a:t>6</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endParaRPr lang="nb-NO" sz="1600" b="0">
                        <a:solidFill>
                          <a:srgbClr val="333333"/>
                        </a:solidFill>
                      </a:endParaRP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extLst>
                  <a:ext uri="{0D108BD9-81ED-4DB2-BD59-A6C34878D82A}">
                    <a16:rowId xmlns:a16="http://schemas.microsoft.com/office/drawing/2014/main" val="2411718508"/>
                  </a:ext>
                </a:extLst>
              </a:tr>
              <a:tr h="0">
                <a:tc>
                  <a:txBody>
                    <a:bodyPr/>
                    <a:lstStyle/>
                    <a:p>
                      <a:pPr algn="l"/>
                      <a:r>
                        <a:rPr lang="nb-NO" sz="1600" b="0">
                          <a:solidFill>
                            <a:srgbClr val="333333"/>
                          </a:solidFill>
                        </a:rPr>
                        <a:t>3</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r>
                        <a:rPr lang="nb-NO" sz="1600" b="0">
                          <a:solidFill>
                            <a:srgbClr val="333333"/>
                          </a:solidFill>
                        </a:rPr>
                        <a:t>Bruk av frihandelsavtalene</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r"/>
                      <a:r>
                        <a:rPr lang="nb-NO" sz="1600" b="0">
                          <a:solidFill>
                            <a:srgbClr val="333333"/>
                          </a:solidFill>
                        </a:rPr>
                        <a:t>9</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endParaRPr lang="nb-NO" sz="1600" b="0">
                        <a:solidFill>
                          <a:srgbClr val="333333"/>
                        </a:solidFill>
                      </a:endParaRP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extLst>
                  <a:ext uri="{0D108BD9-81ED-4DB2-BD59-A6C34878D82A}">
                    <a16:rowId xmlns:a16="http://schemas.microsoft.com/office/drawing/2014/main" val="1045600428"/>
                  </a:ext>
                </a:extLst>
              </a:tr>
              <a:tr h="0">
                <a:tc>
                  <a:txBody>
                    <a:bodyPr/>
                    <a:lstStyle/>
                    <a:p>
                      <a:pPr algn="l"/>
                      <a:r>
                        <a:rPr lang="nb-NO" sz="1600" b="0">
                          <a:solidFill>
                            <a:srgbClr val="333333"/>
                          </a:solidFill>
                        </a:rPr>
                        <a:t>3.1</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r>
                        <a:rPr lang="nb-NO" sz="1600" b="0">
                          <a:solidFill>
                            <a:srgbClr val="333333"/>
                          </a:solidFill>
                        </a:rPr>
                        <a:t>Årsak til begrenset bruk av frihandelsavtalene</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r"/>
                      <a:r>
                        <a:rPr lang="nb-NO" sz="1600" b="0">
                          <a:solidFill>
                            <a:srgbClr val="333333"/>
                          </a:solidFill>
                        </a:rPr>
                        <a:t>16</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endParaRPr lang="nb-NO" sz="1600" b="0">
                        <a:solidFill>
                          <a:srgbClr val="333333"/>
                        </a:solidFill>
                      </a:endParaRP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extLst>
                  <a:ext uri="{0D108BD9-81ED-4DB2-BD59-A6C34878D82A}">
                    <a16:rowId xmlns:a16="http://schemas.microsoft.com/office/drawing/2014/main" val="3563597059"/>
                  </a:ext>
                </a:extLst>
              </a:tr>
              <a:tr h="0">
                <a:tc>
                  <a:txBody>
                    <a:bodyPr/>
                    <a:lstStyle/>
                    <a:p>
                      <a:pPr algn="l"/>
                      <a:r>
                        <a:rPr lang="nb-NO" sz="1600" b="0">
                          <a:solidFill>
                            <a:srgbClr val="333333"/>
                          </a:solidFill>
                        </a:rPr>
                        <a:t>4</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r>
                        <a:rPr lang="nb-NO" sz="1600" b="0">
                          <a:solidFill>
                            <a:srgbClr val="333333"/>
                          </a:solidFill>
                        </a:rPr>
                        <a:t>Holdninger til frihandelsavtalene</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r"/>
                      <a:r>
                        <a:rPr lang="nb-NO" sz="1600" b="0">
                          <a:solidFill>
                            <a:srgbClr val="333333"/>
                          </a:solidFill>
                        </a:rPr>
                        <a:t>26</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endParaRPr lang="nb-NO" sz="1600" b="0">
                        <a:solidFill>
                          <a:srgbClr val="333333"/>
                        </a:solidFill>
                      </a:endParaRP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extLst>
                  <a:ext uri="{0D108BD9-81ED-4DB2-BD59-A6C34878D82A}">
                    <a16:rowId xmlns:a16="http://schemas.microsoft.com/office/drawing/2014/main" val="1895745787"/>
                  </a:ext>
                </a:extLst>
              </a:tr>
              <a:tr h="0">
                <a:tc>
                  <a:txBody>
                    <a:bodyPr/>
                    <a:lstStyle/>
                    <a:p>
                      <a:pPr algn="l"/>
                      <a:r>
                        <a:rPr lang="nb-NO" sz="1600" b="0">
                          <a:solidFill>
                            <a:srgbClr val="333333"/>
                          </a:solidFill>
                        </a:rPr>
                        <a:t>5</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r>
                        <a:rPr lang="nb-NO" sz="1600" b="0">
                          <a:solidFill>
                            <a:srgbClr val="333333"/>
                          </a:solidFill>
                        </a:rPr>
                        <a:t>Bruk av speditører</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r"/>
                      <a:r>
                        <a:rPr lang="nb-NO" sz="1600" b="0">
                          <a:solidFill>
                            <a:srgbClr val="333333"/>
                          </a:solidFill>
                        </a:rPr>
                        <a:t>31</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endParaRPr lang="nb-NO" sz="1600" b="0">
                        <a:solidFill>
                          <a:srgbClr val="333333"/>
                        </a:solidFill>
                      </a:endParaRP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extLst>
                  <a:ext uri="{0D108BD9-81ED-4DB2-BD59-A6C34878D82A}">
                    <a16:rowId xmlns:a16="http://schemas.microsoft.com/office/drawing/2014/main" val="2920243112"/>
                  </a:ext>
                </a:extLst>
              </a:tr>
              <a:tr h="0">
                <a:tc>
                  <a:txBody>
                    <a:bodyPr/>
                    <a:lstStyle/>
                    <a:p>
                      <a:pPr algn="l"/>
                      <a:r>
                        <a:rPr lang="nb-NO" sz="1600" b="0">
                          <a:solidFill>
                            <a:srgbClr val="333333"/>
                          </a:solidFill>
                        </a:rPr>
                        <a:t>6</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r>
                        <a:rPr lang="nb-NO" sz="1600" b="0">
                          <a:solidFill>
                            <a:srgbClr val="333333"/>
                          </a:solidFill>
                        </a:rPr>
                        <a:t>Opprinnelsesstatus- og regler </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r"/>
                      <a:r>
                        <a:rPr lang="nb-NO" sz="1600" b="0">
                          <a:solidFill>
                            <a:srgbClr val="333333"/>
                          </a:solidFill>
                        </a:rPr>
                        <a:t>36</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endParaRPr lang="nb-NO" sz="1600" b="0">
                        <a:solidFill>
                          <a:srgbClr val="333333"/>
                        </a:solidFill>
                      </a:endParaRP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extLst>
                  <a:ext uri="{0D108BD9-81ED-4DB2-BD59-A6C34878D82A}">
                    <a16:rowId xmlns:a16="http://schemas.microsoft.com/office/drawing/2014/main" val="3391178179"/>
                  </a:ext>
                </a:extLst>
              </a:tr>
              <a:tr h="0">
                <a:tc>
                  <a:txBody>
                    <a:bodyPr/>
                    <a:lstStyle/>
                    <a:p>
                      <a:pPr algn="l"/>
                      <a:r>
                        <a:rPr lang="nb-NO" sz="1600" b="0">
                          <a:solidFill>
                            <a:srgbClr val="333333"/>
                          </a:solidFill>
                        </a:rPr>
                        <a:t>7</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r>
                        <a:rPr lang="nb-NO" sz="1600" b="0">
                          <a:solidFill>
                            <a:srgbClr val="333333"/>
                          </a:solidFill>
                        </a:rPr>
                        <a:t>Undersøkelse blant speditører</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r"/>
                      <a:r>
                        <a:rPr lang="nb-NO" sz="1600" b="0">
                          <a:solidFill>
                            <a:srgbClr val="333333"/>
                          </a:solidFill>
                        </a:rPr>
                        <a:t>55</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endParaRPr lang="nb-NO" sz="1600" b="0">
                        <a:solidFill>
                          <a:srgbClr val="333333"/>
                        </a:solidFill>
                      </a:endParaRP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extLst>
                  <a:ext uri="{0D108BD9-81ED-4DB2-BD59-A6C34878D82A}">
                    <a16:rowId xmlns:a16="http://schemas.microsoft.com/office/drawing/2014/main" val="1131233754"/>
                  </a:ext>
                </a:extLst>
              </a:tr>
              <a:tr h="0">
                <a:tc>
                  <a:txBody>
                    <a:bodyPr/>
                    <a:lstStyle/>
                    <a:p>
                      <a:pPr algn="l"/>
                      <a:r>
                        <a:rPr lang="nb-NO" sz="1600" b="0">
                          <a:solidFill>
                            <a:srgbClr val="333333"/>
                          </a:solidFill>
                        </a:rPr>
                        <a:t>8</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r>
                        <a:rPr lang="nb-NO" sz="1600" b="0">
                          <a:solidFill>
                            <a:srgbClr val="333333"/>
                          </a:solidFill>
                        </a:rPr>
                        <a:t>Opprinnelsesregler</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r"/>
                      <a:r>
                        <a:rPr lang="nb-NO" sz="1600" b="0">
                          <a:solidFill>
                            <a:srgbClr val="333333"/>
                          </a:solidFill>
                        </a:rPr>
                        <a:t>60</a:t>
                      </a: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l"/>
                      <a:endParaRPr lang="nb-NO" sz="1600" b="0">
                        <a:solidFill>
                          <a:srgbClr val="333333"/>
                        </a:solidFill>
                      </a:endParaRPr>
                    </a:p>
                  </a:txBody>
                  <a:tcPr marL="0" marR="0" marT="0" marB="72009">
                    <a:lnL w="0" cmpd="sng">
                      <a:solidFill>
                        <a:schemeClr val="lt1"/>
                      </a:solidFill>
                    </a:lnL>
                    <a:lnR w="0" cmpd="sng">
                      <a:solidFill>
                        <a:schemeClr val="lt1"/>
                      </a:solidFill>
                    </a:lnR>
                    <a:lnT w="0" cmpd="sng">
                      <a:solidFill>
                        <a:schemeClr val="lt1"/>
                      </a:solidFill>
                    </a:lnT>
                    <a:lnB w="0" cmpd="sng">
                      <a:solidFill>
                        <a:schemeClr val="lt1"/>
                      </a:solidFill>
                    </a:lnB>
                    <a:noFill/>
                  </a:tcPr>
                </a:tc>
                <a:extLst>
                  <a:ext uri="{0D108BD9-81ED-4DB2-BD59-A6C34878D82A}">
                    <a16:rowId xmlns:a16="http://schemas.microsoft.com/office/drawing/2014/main" val="884251957"/>
                  </a:ext>
                </a:extLst>
              </a:tr>
            </a:tbl>
          </a:graphicData>
        </a:graphic>
      </p:graphicFrame>
    </p:spTree>
    <p:extLst>
      <p:ext uri="{BB962C8B-B14F-4D97-AF65-F5344CB8AC3E}">
        <p14:creationId xmlns:p14="http://schemas.microsoft.com/office/powerpoint/2010/main" val="296142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342900"/>
            <a:ext cx="11468100" cy="82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b="1">
                <a:solidFill>
                  <a:srgbClr val="333333"/>
                </a:solidFill>
                <a:latin typeface="Arial"/>
              </a:rPr>
              <a:t>Mer kompetanse</a:t>
            </a:r>
          </a:p>
        </p:txBody>
      </p:sp>
      <p:sp>
        <p:nvSpPr>
          <p:cNvPr id="9" name="New shape"/>
          <p:cNvSpPr/>
          <p:nvPr/>
        </p:nvSpPr>
        <p:spPr>
          <a:xfrm>
            <a:off x="9880600" y="203200"/>
            <a:ext cx="1943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srgbClr val="A5A5A5"/>
                </a:solidFill>
                <a:latin typeface="arial"/>
              </a:rPr>
              <a:t>Bruk av frihandelsavtaler </a:t>
            </a:r>
          </a:p>
        </p:txBody>
      </p:sp>
      <p:sp>
        <p:nvSpPr>
          <p:cNvPr id="10" name="New shape"/>
          <p:cNvSpPr/>
          <p:nvPr/>
        </p:nvSpPr>
        <p:spPr>
          <a:xfrm>
            <a:off x="330200" y="1600200"/>
            <a:ext cx="7124700"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srgbClr val="3F3F3F"/>
                </a:solidFill>
                <a:latin typeface="arial"/>
              </a:rPr>
              <a:t>Hva er årsaken til at dette ikke alltid er tilfellet?</a:t>
            </a:r>
          </a:p>
          <a:p>
            <a:pPr algn="ctr"/>
            <a:r>
              <a:rPr sz="800">
                <a:solidFill>
                  <a:srgbClr val="3F3F3F"/>
                </a:solidFill>
                <a:latin typeface="arial"/>
              </a:rPr>
              <a:t>Flere svar mulig.</a:t>
            </a:r>
          </a:p>
        </p:txBody>
      </p:sp>
      <p:sp>
        <p:nvSpPr>
          <p:cNvPr id="12" name="New shape"/>
          <p:cNvSpPr/>
          <p:nvPr/>
        </p:nvSpPr>
        <p:spPr>
          <a:xfrm>
            <a:off x="330200" y="5676900"/>
            <a:ext cx="71247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8001000" y="2539999"/>
            <a:ext cx="3810000" cy="2159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Nedbrytninger gir små baser, og derfor ingen signifikante forskjeller.</a:t>
            </a:r>
          </a:p>
          <a:p>
            <a:pPr algn="l"/>
            <a:endParaRPr lang="nb-NO" sz="1400" dirty="0">
              <a:solidFill>
                <a:prstClr val="black"/>
              </a:solidFill>
              <a:latin typeface="arial"/>
            </a:endParaRPr>
          </a:p>
          <a:p>
            <a:pPr marL="292100" lvl="1" indent="-127000" algn="l">
              <a:buChar char="•"/>
            </a:pPr>
            <a:r>
              <a:rPr lang="nb-NO" sz="1400" dirty="0">
                <a:solidFill>
                  <a:prstClr val="black"/>
                </a:solidFill>
                <a:latin typeface="arial"/>
              </a:rPr>
              <a:t>Vi ser tendenser til at mindre bedrifter og bedrifter med lavere eksportverdi og bedrifter innenfor industri i større grad oppgir </a:t>
            </a:r>
            <a:r>
              <a:rPr lang="nb-NO" sz="1400" i="1" dirty="0">
                <a:solidFill>
                  <a:prstClr val="black"/>
                </a:solidFill>
                <a:latin typeface="arial"/>
              </a:rPr>
              <a:t>manglende kompetanse</a:t>
            </a:r>
            <a:r>
              <a:rPr lang="nb-NO" sz="1400" dirty="0">
                <a:solidFill>
                  <a:prstClr val="black"/>
                </a:solidFill>
                <a:latin typeface="arial"/>
              </a:rPr>
              <a:t> som forklaring på deres begrensede bruk av frihandelsavtalene.</a:t>
            </a:r>
          </a:p>
          <a:p>
            <a:pPr algn="l"/>
            <a:endParaRPr lang="nb-NO" sz="1400" dirty="0">
              <a:solidFill>
                <a:prstClr val="black"/>
              </a:solidFill>
              <a:latin typeface="arial"/>
            </a:endParaRPr>
          </a:p>
        </p:txBody>
      </p:sp>
      <p:sp>
        <p:nvSpPr>
          <p:cNvPr id="14" name="New shape"/>
          <p:cNvSpPr/>
          <p:nvPr/>
        </p:nvSpPr>
        <p:spPr>
          <a:xfrm>
            <a:off x="3276600" y="5686271"/>
            <a:ext cx="12319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000">
                <a:solidFill>
                  <a:prstClr val="black"/>
                </a:solidFill>
                <a:latin typeface="arial"/>
              </a:rPr>
              <a:t>OBS! </a:t>
            </a:r>
            <a:r>
              <a:rPr sz="1000" err="1">
                <a:solidFill>
                  <a:prstClr val="black"/>
                </a:solidFill>
                <a:latin typeface="arial"/>
              </a:rPr>
              <a:t>Små</a:t>
            </a:r>
            <a:r>
              <a:rPr sz="1000">
                <a:solidFill>
                  <a:prstClr val="black"/>
                </a:solidFill>
                <a:latin typeface="arial"/>
              </a:rPr>
              <a:t> baser.</a:t>
            </a:r>
          </a:p>
        </p:txBody>
      </p:sp>
      <p:graphicFrame>
        <p:nvGraphicFramePr>
          <p:cNvPr id="22" name="ChartObject">
            <a:extLst>
              <a:ext uri="{FF2B5EF4-FFF2-40B4-BE49-F238E27FC236}">
                <a16:creationId xmlns:a16="http://schemas.microsoft.com/office/drawing/2014/main" id="{BDF3C513-45A2-2F9A-E8AB-B5EE57A3FFA1}"/>
              </a:ext>
            </a:extLst>
          </p:cNvPr>
          <p:cNvGraphicFramePr/>
          <p:nvPr/>
        </p:nvGraphicFramePr>
        <p:xfrm>
          <a:off x="330200" y="1930400"/>
          <a:ext cx="71247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Plassholder for lysbildenummer 5">
            <a:extLst>
              <a:ext uri="{FF2B5EF4-FFF2-40B4-BE49-F238E27FC236}">
                <a16:creationId xmlns:a16="http://schemas.microsoft.com/office/drawing/2014/main" id="{C46AF538-1095-A52E-C9F8-FA88AF12BDCE}"/>
              </a:ext>
            </a:extLst>
          </p:cNvPr>
          <p:cNvSpPr>
            <a:spLocks noGrp="1"/>
          </p:cNvSpPr>
          <p:nvPr>
            <p:ph type="sldNum" sz="quarter" idx="10"/>
          </p:nvPr>
        </p:nvSpPr>
        <p:spPr/>
        <p:txBody>
          <a:bodyPr/>
          <a:lstStyle/>
          <a:p>
            <a:fld id="{4034BEE3-566C-4068-A777-C3A4762E861B}" type="slidenum">
              <a:rPr lang="en-GB" smtClean="0"/>
              <a:pPr/>
              <a:t>20</a:t>
            </a:fld>
            <a:endParaRPr lang="en-GB"/>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381000"/>
            <a:ext cx="11468100" cy="82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b="1">
                <a:solidFill>
                  <a:prstClr val="black"/>
                </a:solidFill>
                <a:latin typeface="arial"/>
              </a:rPr>
              <a:t>Avtalene gir ikke alltid lavere toll eller nulltoll på produktene våre</a:t>
            </a:r>
          </a:p>
        </p:txBody>
      </p:sp>
      <p:sp>
        <p:nvSpPr>
          <p:cNvPr id="9" name="New shape"/>
          <p:cNvSpPr/>
          <p:nvPr/>
        </p:nvSpPr>
        <p:spPr>
          <a:xfrm>
            <a:off x="9880600" y="203200"/>
            <a:ext cx="1943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srgbClr val="A5A5A5"/>
                </a:solidFill>
                <a:latin typeface="arial"/>
              </a:rPr>
              <a:t>Bruk av frihandelsavtaler </a:t>
            </a:r>
          </a:p>
        </p:txBody>
      </p:sp>
      <p:sp>
        <p:nvSpPr>
          <p:cNvPr id="10" name="New shape"/>
          <p:cNvSpPr/>
          <p:nvPr/>
        </p:nvSpPr>
        <p:spPr>
          <a:xfrm>
            <a:off x="342900" y="1651000"/>
            <a:ext cx="6591300"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prstClr val="black"/>
                </a:solidFill>
                <a:latin typeface="arial"/>
              </a:rPr>
              <a:t>Hva er årsaken til at dette ikke alltid er tilfellet?</a:t>
            </a:r>
          </a:p>
          <a:p>
            <a:pPr algn="ctr"/>
            <a:r>
              <a:rPr sz="800">
                <a:solidFill>
                  <a:prstClr val="black"/>
                </a:solidFill>
                <a:latin typeface="arial"/>
              </a:rPr>
              <a:t>Flere svar mulig.</a:t>
            </a:r>
          </a:p>
        </p:txBody>
      </p:sp>
      <p:sp>
        <p:nvSpPr>
          <p:cNvPr id="12" name="New shape"/>
          <p:cNvSpPr/>
          <p:nvPr/>
        </p:nvSpPr>
        <p:spPr>
          <a:xfrm>
            <a:off x="342900" y="5727700"/>
            <a:ext cx="65913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3022600" y="5698971"/>
            <a:ext cx="12319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000">
                <a:solidFill>
                  <a:prstClr val="black"/>
                </a:solidFill>
                <a:latin typeface="arial"/>
              </a:rPr>
              <a:t>OBS! </a:t>
            </a:r>
            <a:r>
              <a:rPr sz="1000" err="1">
                <a:solidFill>
                  <a:prstClr val="black"/>
                </a:solidFill>
                <a:latin typeface="arial"/>
              </a:rPr>
              <a:t>Små</a:t>
            </a:r>
            <a:r>
              <a:rPr sz="1000">
                <a:solidFill>
                  <a:prstClr val="black"/>
                </a:solidFill>
                <a:latin typeface="arial"/>
              </a:rPr>
              <a:t> baser.</a:t>
            </a:r>
          </a:p>
        </p:txBody>
      </p:sp>
      <p:sp>
        <p:nvSpPr>
          <p:cNvPr id="6" name="New shape">
            <a:extLst>
              <a:ext uri="{FF2B5EF4-FFF2-40B4-BE49-F238E27FC236}">
                <a16:creationId xmlns:a16="http://schemas.microsoft.com/office/drawing/2014/main" id="{0713467C-A567-9B9F-2927-EEF2D416C707}"/>
              </a:ext>
            </a:extLst>
          </p:cNvPr>
          <p:cNvSpPr/>
          <p:nvPr/>
        </p:nvSpPr>
        <p:spPr>
          <a:xfrm>
            <a:off x="8001000" y="2539999"/>
            <a:ext cx="3810000" cy="2946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Nedbrytninger gir små baser, og derfor ingen signifikante forskjeller.</a:t>
            </a:r>
          </a:p>
          <a:p>
            <a:pPr algn="l"/>
            <a:endParaRPr lang="nb-NO" sz="1400" dirty="0">
              <a:solidFill>
                <a:prstClr val="black"/>
              </a:solidFill>
              <a:latin typeface="arial"/>
            </a:endParaRPr>
          </a:p>
          <a:p>
            <a:pPr marL="292100" lvl="1" indent="-127000" algn="l">
              <a:buChar char="•"/>
            </a:pPr>
            <a:r>
              <a:rPr lang="nb-NO" sz="1400" dirty="0">
                <a:solidFill>
                  <a:prstClr val="black"/>
                </a:solidFill>
                <a:latin typeface="arial"/>
              </a:rPr>
              <a:t>Det er tendenser til at bedrifter med middels eller høyere eksportverdi, i større grad enn bedrifter med lavere eksportverdi, opplever at avtalene ikke alltid gir lavere toll eller nulltoll på deres produkter, og av den grunn ikke bruker de.</a:t>
            </a:r>
          </a:p>
          <a:p>
            <a:pPr marL="292100" lvl="1" indent="-127000" algn="l">
              <a:buChar char="•"/>
            </a:pPr>
            <a:r>
              <a:rPr lang="nb-NO" sz="1400" dirty="0">
                <a:solidFill>
                  <a:prstClr val="black"/>
                </a:solidFill>
                <a:latin typeface="arial"/>
              </a:rPr>
              <a:t>Det er tendenser til at godkjente eksportbedrifter i større grad opplever dette, sammenlignet med ikke-godkjente eksportbedrifter. </a:t>
            </a:r>
          </a:p>
          <a:p>
            <a:pPr algn="l"/>
            <a:endParaRPr lang="nb-NO" sz="1400" dirty="0">
              <a:solidFill>
                <a:prstClr val="black"/>
              </a:solidFill>
              <a:latin typeface="arial"/>
            </a:endParaRPr>
          </a:p>
        </p:txBody>
      </p:sp>
      <p:graphicFrame>
        <p:nvGraphicFramePr>
          <p:cNvPr id="22" name="ChartObject">
            <a:extLst>
              <a:ext uri="{FF2B5EF4-FFF2-40B4-BE49-F238E27FC236}">
                <a16:creationId xmlns:a16="http://schemas.microsoft.com/office/drawing/2014/main" id="{0C106486-C99E-1FA0-9AD7-4762570F60F7}"/>
              </a:ext>
            </a:extLst>
          </p:cNvPr>
          <p:cNvGraphicFramePr/>
          <p:nvPr/>
        </p:nvGraphicFramePr>
        <p:xfrm>
          <a:off x="342900" y="1981200"/>
          <a:ext cx="65913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lysbildenummer 6">
            <a:extLst>
              <a:ext uri="{FF2B5EF4-FFF2-40B4-BE49-F238E27FC236}">
                <a16:creationId xmlns:a16="http://schemas.microsoft.com/office/drawing/2014/main" id="{87E916E0-E0B2-A994-7622-4B2F0CDE9E63}"/>
              </a:ext>
            </a:extLst>
          </p:cNvPr>
          <p:cNvSpPr>
            <a:spLocks noGrp="1"/>
          </p:cNvSpPr>
          <p:nvPr>
            <p:ph type="sldNum" sz="quarter" idx="10"/>
          </p:nvPr>
        </p:nvSpPr>
        <p:spPr/>
        <p:txBody>
          <a:bodyPr/>
          <a:lstStyle/>
          <a:p>
            <a:fld id="{4034BEE3-566C-4068-A777-C3A4762E861B}" type="slidenum">
              <a:rPr lang="en-GB" smtClean="0"/>
              <a:pPr/>
              <a:t>21</a:t>
            </a:fld>
            <a:endParaRPr lang="en-GB"/>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381000"/>
            <a:ext cx="11468100" cy="82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b="1">
                <a:solidFill>
                  <a:prstClr val="black"/>
                </a:solidFill>
                <a:latin typeface="arial"/>
              </a:rPr>
              <a:t>Produktet har ikke opprinnelse i Norge/EØS</a:t>
            </a:r>
          </a:p>
        </p:txBody>
      </p:sp>
      <p:sp>
        <p:nvSpPr>
          <p:cNvPr id="9" name="New shape"/>
          <p:cNvSpPr/>
          <p:nvPr/>
        </p:nvSpPr>
        <p:spPr>
          <a:xfrm>
            <a:off x="9880600" y="203200"/>
            <a:ext cx="1943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srgbClr val="A5A5A5"/>
                </a:solidFill>
                <a:latin typeface="arial"/>
              </a:rPr>
              <a:t>Bruk av frihandelsavtaler </a:t>
            </a:r>
          </a:p>
        </p:txBody>
      </p:sp>
      <p:sp>
        <p:nvSpPr>
          <p:cNvPr id="10" name="New shape"/>
          <p:cNvSpPr/>
          <p:nvPr/>
        </p:nvSpPr>
        <p:spPr>
          <a:xfrm>
            <a:off x="342900" y="1651000"/>
            <a:ext cx="6591300"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prstClr val="black"/>
                </a:solidFill>
                <a:latin typeface="arial"/>
              </a:rPr>
              <a:t>Hva er årsaken til at dette ikke alltid er tilfellet?</a:t>
            </a:r>
          </a:p>
          <a:p>
            <a:pPr algn="ctr"/>
            <a:r>
              <a:rPr sz="800">
                <a:solidFill>
                  <a:prstClr val="black"/>
                </a:solidFill>
                <a:latin typeface="arial"/>
              </a:rPr>
              <a:t>Flere svar mulig.</a:t>
            </a:r>
          </a:p>
        </p:txBody>
      </p:sp>
      <p:sp>
        <p:nvSpPr>
          <p:cNvPr id="12" name="New shape"/>
          <p:cNvSpPr/>
          <p:nvPr/>
        </p:nvSpPr>
        <p:spPr>
          <a:xfrm>
            <a:off x="342900" y="5727700"/>
            <a:ext cx="65913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3022600" y="5816601"/>
            <a:ext cx="12319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000">
                <a:solidFill>
                  <a:prstClr val="black"/>
                </a:solidFill>
                <a:latin typeface="arial"/>
              </a:rPr>
              <a:t>OBS! Små baser.</a:t>
            </a:r>
          </a:p>
        </p:txBody>
      </p:sp>
      <p:sp>
        <p:nvSpPr>
          <p:cNvPr id="14" name="New shape">
            <a:extLst>
              <a:ext uri="{FF2B5EF4-FFF2-40B4-BE49-F238E27FC236}">
                <a16:creationId xmlns:a16="http://schemas.microsoft.com/office/drawing/2014/main" id="{8370CC60-299C-0327-9D13-86262E707B0C}"/>
              </a:ext>
            </a:extLst>
          </p:cNvPr>
          <p:cNvSpPr/>
          <p:nvPr/>
        </p:nvSpPr>
        <p:spPr>
          <a:xfrm>
            <a:off x="8001000" y="2539999"/>
            <a:ext cx="3810000" cy="2877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Nedbrytninger gir små baser, og derfor ingen signifikante forskjeller.</a:t>
            </a:r>
            <a:br>
              <a:rPr lang="nb-NO" sz="1400" dirty="0">
                <a:solidFill>
                  <a:prstClr val="black"/>
                </a:solidFill>
                <a:latin typeface="arial"/>
              </a:rPr>
            </a:br>
            <a:endParaRPr lang="nb-NO" sz="1400" dirty="0">
              <a:solidFill>
                <a:prstClr val="black"/>
              </a:solidFill>
              <a:latin typeface="arial"/>
            </a:endParaRPr>
          </a:p>
          <a:p>
            <a:pPr marL="285750" indent="-285750" algn="l">
              <a:buFont typeface="Arial" panose="020B0604020202020204" pitchFamily="34" charset="0"/>
              <a:buChar char="•"/>
            </a:pPr>
            <a:r>
              <a:rPr lang="nb-NO" sz="1400" dirty="0">
                <a:solidFill>
                  <a:prstClr val="black"/>
                </a:solidFill>
                <a:latin typeface="arial"/>
              </a:rPr>
              <a:t>Det er tendenser til at større bedrifter, i større grad enn mindre bedrifter, ikke bruker frihandelsavtalene fordi produktet de eksporterer ikke har opprinnelse i Norge/EØS.</a:t>
            </a:r>
          </a:p>
          <a:p>
            <a:pPr marL="285750" indent="-285750" algn="l">
              <a:buFont typeface="Arial" panose="020B0604020202020204" pitchFamily="34" charset="0"/>
              <a:buChar char="•"/>
            </a:pPr>
            <a:r>
              <a:rPr lang="nb-NO" sz="1400" dirty="0">
                <a:solidFill>
                  <a:prstClr val="black"/>
                </a:solidFill>
                <a:latin typeface="arial"/>
              </a:rPr>
              <a:t>Det er tendenser til at bedrifter med høyere eksportverdi, i større grad enn bedrifter med lavere eller middels eksportverdi, ikke bruker avtalene fordi produktet de eksporterer ikke har opprinnelse i Norge/EØS.</a:t>
            </a:r>
          </a:p>
          <a:p>
            <a:pPr algn="l"/>
            <a:endParaRPr lang="nb-NO" sz="1400" dirty="0">
              <a:solidFill>
                <a:prstClr val="black"/>
              </a:solidFill>
              <a:latin typeface="arial"/>
            </a:endParaRPr>
          </a:p>
          <a:p>
            <a:pPr algn="l"/>
            <a:endParaRPr lang="nb-NO" sz="1400" dirty="0">
              <a:solidFill>
                <a:prstClr val="black"/>
              </a:solidFill>
              <a:latin typeface="arial"/>
            </a:endParaRPr>
          </a:p>
        </p:txBody>
      </p:sp>
      <p:graphicFrame>
        <p:nvGraphicFramePr>
          <p:cNvPr id="22" name="ChartObject">
            <a:extLst>
              <a:ext uri="{FF2B5EF4-FFF2-40B4-BE49-F238E27FC236}">
                <a16:creationId xmlns:a16="http://schemas.microsoft.com/office/drawing/2014/main" id="{E293B153-E7D0-634A-9D5E-97D5DAD9AEC7}"/>
              </a:ext>
            </a:extLst>
          </p:cNvPr>
          <p:cNvGraphicFramePr/>
          <p:nvPr/>
        </p:nvGraphicFramePr>
        <p:xfrm>
          <a:off x="342900" y="1981200"/>
          <a:ext cx="65913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Plassholder for lysbildenummer 5">
            <a:extLst>
              <a:ext uri="{FF2B5EF4-FFF2-40B4-BE49-F238E27FC236}">
                <a16:creationId xmlns:a16="http://schemas.microsoft.com/office/drawing/2014/main" id="{9A82C71B-EFA2-235B-EAAE-EB875661D0AA}"/>
              </a:ext>
            </a:extLst>
          </p:cNvPr>
          <p:cNvSpPr>
            <a:spLocks noGrp="1"/>
          </p:cNvSpPr>
          <p:nvPr>
            <p:ph type="sldNum" sz="quarter" idx="10"/>
          </p:nvPr>
        </p:nvSpPr>
        <p:spPr/>
        <p:txBody>
          <a:bodyPr/>
          <a:lstStyle/>
          <a:p>
            <a:fld id="{4034BEE3-566C-4068-A777-C3A4762E861B}" type="slidenum">
              <a:rPr lang="en-GB" smtClean="0"/>
              <a:pPr/>
              <a:t>22</a:t>
            </a:fld>
            <a:endParaRPr lang="en-GB"/>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381000"/>
            <a:ext cx="11468100" cy="82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b="1">
                <a:solidFill>
                  <a:prstClr val="black"/>
                </a:solidFill>
                <a:latin typeface="arial"/>
              </a:rPr>
              <a:t>Vi ser ikke alltid fordelen ved å bruke avtalene</a:t>
            </a:r>
          </a:p>
        </p:txBody>
      </p:sp>
      <p:sp>
        <p:nvSpPr>
          <p:cNvPr id="9" name="New shape"/>
          <p:cNvSpPr/>
          <p:nvPr/>
        </p:nvSpPr>
        <p:spPr>
          <a:xfrm>
            <a:off x="9880600" y="203200"/>
            <a:ext cx="1943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srgbClr val="A5A5A5"/>
                </a:solidFill>
                <a:latin typeface="arial"/>
              </a:rPr>
              <a:t>Bruk av frihandelsavtaler </a:t>
            </a:r>
          </a:p>
        </p:txBody>
      </p:sp>
      <p:sp>
        <p:nvSpPr>
          <p:cNvPr id="10" name="New shape"/>
          <p:cNvSpPr/>
          <p:nvPr/>
        </p:nvSpPr>
        <p:spPr>
          <a:xfrm>
            <a:off x="342900" y="1663700"/>
            <a:ext cx="6591300"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prstClr val="black"/>
                </a:solidFill>
                <a:latin typeface="arial"/>
              </a:rPr>
              <a:t>Hva er årsaken til at dette ikke alltid er tilfellet?</a:t>
            </a:r>
          </a:p>
          <a:p>
            <a:pPr algn="ctr"/>
            <a:r>
              <a:rPr sz="800">
                <a:solidFill>
                  <a:prstClr val="black"/>
                </a:solidFill>
                <a:latin typeface="arial"/>
              </a:rPr>
              <a:t>Flere svar mulig.</a:t>
            </a:r>
          </a:p>
        </p:txBody>
      </p:sp>
      <p:sp>
        <p:nvSpPr>
          <p:cNvPr id="12" name="New shape"/>
          <p:cNvSpPr/>
          <p:nvPr/>
        </p:nvSpPr>
        <p:spPr>
          <a:xfrm>
            <a:off x="342900" y="5740400"/>
            <a:ext cx="65913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3022600" y="5691841"/>
            <a:ext cx="12319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000">
                <a:solidFill>
                  <a:prstClr val="black"/>
                </a:solidFill>
                <a:latin typeface="arial"/>
              </a:rPr>
              <a:t>OBS! Små baser.</a:t>
            </a:r>
          </a:p>
        </p:txBody>
      </p:sp>
      <p:sp>
        <p:nvSpPr>
          <p:cNvPr id="6" name="New shape">
            <a:extLst>
              <a:ext uri="{FF2B5EF4-FFF2-40B4-BE49-F238E27FC236}">
                <a16:creationId xmlns:a16="http://schemas.microsoft.com/office/drawing/2014/main" id="{3384B5CD-26C2-60A0-96E4-C743A3F6EEFF}"/>
              </a:ext>
            </a:extLst>
          </p:cNvPr>
          <p:cNvSpPr/>
          <p:nvPr/>
        </p:nvSpPr>
        <p:spPr>
          <a:xfrm>
            <a:off x="8001000" y="2539999"/>
            <a:ext cx="3810000" cy="2631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Nedbrytninger gir små baser, og derfor ingen signifikante forskjeller.</a:t>
            </a:r>
          </a:p>
          <a:p>
            <a:pPr algn="l"/>
            <a:endParaRPr lang="nb-NO" sz="1400" dirty="0">
              <a:solidFill>
                <a:prstClr val="black"/>
              </a:solidFill>
              <a:latin typeface="arial"/>
            </a:endParaRPr>
          </a:p>
          <a:p>
            <a:pPr marL="285750" indent="-285750" algn="l">
              <a:buFont typeface="Arial" panose="020B0604020202020204" pitchFamily="34" charset="0"/>
              <a:buChar char="•"/>
            </a:pPr>
            <a:r>
              <a:rPr lang="nb-NO" sz="1400" dirty="0">
                <a:solidFill>
                  <a:prstClr val="black"/>
                </a:solidFill>
                <a:latin typeface="arial"/>
              </a:rPr>
              <a:t>Det er tendenser til at bedrifter med høyere eksportverdi, i større grad enn bedrifter med middels og lavere eksportverdi, ikke alltid ser fordelen ved å bruke avtalene, og derfor ikke bruker de. </a:t>
            </a:r>
          </a:p>
          <a:p>
            <a:pPr algn="l"/>
            <a:endParaRPr lang="nb-NO" sz="1400" dirty="0">
              <a:solidFill>
                <a:prstClr val="black"/>
              </a:solidFill>
              <a:latin typeface="arial"/>
            </a:endParaRPr>
          </a:p>
          <a:p>
            <a:pPr algn="l"/>
            <a:endParaRPr lang="nb-NO" sz="1400" dirty="0">
              <a:solidFill>
                <a:prstClr val="black"/>
              </a:solidFill>
              <a:latin typeface="arial"/>
            </a:endParaRPr>
          </a:p>
          <a:p>
            <a:pPr algn="l"/>
            <a:endParaRPr lang="nb-NO" sz="1400" dirty="0">
              <a:solidFill>
                <a:prstClr val="black"/>
              </a:solidFill>
              <a:latin typeface="arial"/>
            </a:endParaRPr>
          </a:p>
        </p:txBody>
      </p:sp>
      <p:graphicFrame>
        <p:nvGraphicFramePr>
          <p:cNvPr id="22" name="ChartObject">
            <a:extLst>
              <a:ext uri="{FF2B5EF4-FFF2-40B4-BE49-F238E27FC236}">
                <a16:creationId xmlns:a16="http://schemas.microsoft.com/office/drawing/2014/main" id="{FA53C7CE-631F-8B17-00C9-DED1201E1511}"/>
              </a:ext>
            </a:extLst>
          </p:cNvPr>
          <p:cNvGraphicFramePr/>
          <p:nvPr/>
        </p:nvGraphicFramePr>
        <p:xfrm>
          <a:off x="342900" y="1993900"/>
          <a:ext cx="65913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lysbildenummer 6">
            <a:extLst>
              <a:ext uri="{FF2B5EF4-FFF2-40B4-BE49-F238E27FC236}">
                <a16:creationId xmlns:a16="http://schemas.microsoft.com/office/drawing/2014/main" id="{867AA15F-C73E-DCD5-BDDB-FF62BDDA5AD2}"/>
              </a:ext>
            </a:extLst>
          </p:cNvPr>
          <p:cNvSpPr>
            <a:spLocks noGrp="1"/>
          </p:cNvSpPr>
          <p:nvPr>
            <p:ph type="sldNum" sz="quarter" idx="10"/>
          </p:nvPr>
        </p:nvSpPr>
        <p:spPr/>
        <p:txBody>
          <a:bodyPr/>
          <a:lstStyle/>
          <a:p>
            <a:fld id="{4034BEE3-566C-4068-A777-C3A4762E861B}" type="slidenum">
              <a:rPr lang="en-GB" smtClean="0"/>
              <a:pPr/>
              <a:t>23</a:t>
            </a:fld>
            <a:endParaRPr lang="en-GB"/>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381000"/>
            <a:ext cx="11468100" cy="82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b="1">
                <a:solidFill>
                  <a:prstClr val="black"/>
                </a:solidFill>
                <a:latin typeface="arial"/>
              </a:rPr>
              <a:t>Det er for mye dokumentasjonskrav i forhold til nytten/tidsbruk</a:t>
            </a:r>
          </a:p>
        </p:txBody>
      </p:sp>
      <p:sp>
        <p:nvSpPr>
          <p:cNvPr id="9" name="New shape"/>
          <p:cNvSpPr/>
          <p:nvPr/>
        </p:nvSpPr>
        <p:spPr>
          <a:xfrm>
            <a:off x="9880600" y="203200"/>
            <a:ext cx="1943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srgbClr val="A5A5A5"/>
                </a:solidFill>
                <a:latin typeface="arial"/>
              </a:rPr>
              <a:t>Bruk av frihandelsavtaler </a:t>
            </a:r>
          </a:p>
        </p:txBody>
      </p:sp>
      <p:sp>
        <p:nvSpPr>
          <p:cNvPr id="10" name="New shape"/>
          <p:cNvSpPr/>
          <p:nvPr/>
        </p:nvSpPr>
        <p:spPr>
          <a:xfrm>
            <a:off x="342900" y="1663700"/>
            <a:ext cx="6591300"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prstClr val="black"/>
                </a:solidFill>
                <a:latin typeface="arial"/>
              </a:rPr>
              <a:t>Hva er årsaken til at dette ikke alltid er tilfellet?</a:t>
            </a:r>
          </a:p>
          <a:p>
            <a:pPr algn="ctr"/>
            <a:r>
              <a:rPr sz="800">
                <a:solidFill>
                  <a:prstClr val="black"/>
                </a:solidFill>
                <a:latin typeface="arial"/>
              </a:rPr>
              <a:t>Flere svar mulig.</a:t>
            </a:r>
          </a:p>
        </p:txBody>
      </p:sp>
      <p:sp>
        <p:nvSpPr>
          <p:cNvPr id="12" name="New shape"/>
          <p:cNvSpPr/>
          <p:nvPr/>
        </p:nvSpPr>
        <p:spPr>
          <a:xfrm>
            <a:off x="342900" y="5740400"/>
            <a:ext cx="65913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3022600" y="5740400"/>
            <a:ext cx="12319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000">
                <a:solidFill>
                  <a:prstClr val="black"/>
                </a:solidFill>
                <a:latin typeface="arial"/>
              </a:rPr>
              <a:t>OBS! </a:t>
            </a:r>
            <a:r>
              <a:rPr sz="1000" err="1">
                <a:solidFill>
                  <a:prstClr val="black"/>
                </a:solidFill>
                <a:latin typeface="arial"/>
              </a:rPr>
              <a:t>Små</a:t>
            </a:r>
            <a:r>
              <a:rPr sz="1000">
                <a:solidFill>
                  <a:prstClr val="black"/>
                </a:solidFill>
                <a:latin typeface="arial"/>
              </a:rPr>
              <a:t> baser.</a:t>
            </a:r>
          </a:p>
        </p:txBody>
      </p:sp>
      <p:sp>
        <p:nvSpPr>
          <p:cNvPr id="6" name="New shape">
            <a:extLst>
              <a:ext uri="{FF2B5EF4-FFF2-40B4-BE49-F238E27FC236}">
                <a16:creationId xmlns:a16="http://schemas.microsoft.com/office/drawing/2014/main" id="{50850DEC-21BB-C8D1-6452-C311A8D3C876}"/>
              </a:ext>
            </a:extLst>
          </p:cNvPr>
          <p:cNvSpPr/>
          <p:nvPr/>
        </p:nvSpPr>
        <p:spPr>
          <a:xfrm>
            <a:off x="8001000" y="2539999"/>
            <a:ext cx="3810000" cy="2631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Nedbrytninger gir små baser, og derfor ingen signifikante forskjeller.</a:t>
            </a:r>
          </a:p>
          <a:p>
            <a:pPr algn="l"/>
            <a:endParaRPr lang="nb-NO" sz="1400" dirty="0">
              <a:solidFill>
                <a:prstClr val="black"/>
              </a:solidFill>
              <a:latin typeface="arial"/>
            </a:endParaRPr>
          </a:p>
          <a:p>
            <a:pPr algn="l"/>
            <a:endParaRPr lang="nb-NO" sz="1400" dirty="0">
              <a:solidFill>
                <a:prstClr val="black"/>
              </a:solidFill>
              <a:latin typeface="arial"/>
            </a:endParaRPr>
          </a:p>
          <a:p>
            <a:pPr algn="l"/>
            <a:endParaRPr lang="nb-NO" sz="1400" dirty="0">
              <a:solidFill>
                <a:prstClr val="black"/>
              </a:solidFill>
              <a:latin typeface="arial"/>
            </a:endParaRPr>
          </a:p>
          <a:p>
            <a:pPr algn="l"/>
            <a:endParaRPr lang="nb-NO" sz="1400" dirty="0">
              <a:solidFill>
                <a:prstClr val="black"/>
              </a:solidFill>
              <a:latin typeface="arial"/>
            </a:endParaRPr>
          </a:p>
        </p:txBody>
      </p:sp>
      <p:graphicFrame>
        <p:nvGraphicFramePr>
          <p:cNvPr id="22" name="ChartObject">
            <a:extLst>
              <a:ext uri="{FF2B5EF4-FFF2-40B4-BE49-F238E27FC236}">
                <a16:creationId xmlns:a16="http://schemas.microsoft.com/office/drawing/2014/main" id="{5C899043-318B-360E-F31B-6771A0818B5B}"/>
              </a:ext>
            </a:extLst>
          </p:cNvPr>
          <p:cNvGraphicFramePr/>
          <p:nvPr/>
        </p:nvGraphicFramePr>
        <p:xfrm>
          <a:off x="342900" y="1993900"/>
          <a:ext cx="65913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lysbildenummer 6">
            <a:extLst>
              <a:ext uri="{FF2B5EF4-FFF2-40B4-BE49-F238E27FC236}">
                <a16:creationId xmlns:a16="http://schemas.microsoft.com/office/drawing/2014/main" id="{7CE7FDDE-705C-83F0-F865-26DB1E779BD5}"/>
              </a:ext>
            </a:extLst>
          </p:cNvPr>
          <p:cNvSpPr>
            <a:spLocks noGrp="1"/>
          </p:cNvSpPr>
          <p:nvPr>
            <p:ph type="sldNum" sz="quarter" idx="10"/>
          </p:nvPr>
        </p:nvSpPr>
        <p:spPr/>
        <p:txBody>
          <a:bodyPr/>
          <a:lstStyle/>
          <a:p>
            <a:fld id="{4034BEE3-566C-4068-A777-C3A4762E861B}" type="slidenum">
              <a:rPr lang="en-GB" smtClean="0"/>
              <a:pPr/>
              <a:t>24</a:t>
            </a:fld>
            <a:endParaRPr lang="en-GB"/>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381000"/>
            <a:ext cx="11468100" cy="82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b="1">
                <a:solidFill>
                  <a:prstClr val="black"/>
                </a:solidFill>
                <a:latin typeface="arial"/>
              </a:rPr>
              <a:t>Produktet er konkurransedyktig uansett</a:t>
            </a:r>
          </a:p>
        </p:txBody>
      </p:sp>
      <p:sp>
        <p:nvSpPr>
          <p:cNvPr id="9" name="New shape"/>
          <p:cNvSpPr/>
          <p:nvPr/>
        </p:nvSpPr>
        <p:spPr>
          <a:xfrm>
            <a:off x="9880600" y="203200"/>
            <a:ext cx="1943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srgbClr val="A5A5A5"/>
                </a:solidFill>
                <a:latin typeface="arial"/>
              </a:rPr>
              <a:t>Bruk av frihandelsavtaler </a:t>
            </a:r>
          </a:p>
        </p:txBody>
      </p:sp>
      <p:sp>
        <p:nvSpPr>
          <p:cNvPr id="10" name="New shape"/>
          <p:cNvSpPr/>
          <p:nvPr/>
        </p:nvSpPr>
        <p:spPr>
          <a:xfrm>
            <a:off x="342900" y="1651000"/>
            <a:ext cx="6591300"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prstClr val="black"/>
                </a:solidFill>
                <a:latin typeface="arial"/>
              </a:rPr>
              <a:t>Hva er årsaken til at dette ikke alltid er tilfellet?</a:t>
            </a:r>
          </a:p>
          <a:p>
            <a:pPr algn="ctr"/>
            <a:r>
              <a:rPr sz="800">
                <a:solidFill>
                  <a:prstClr val="black"/>
                </a:solidFill>
                <a:latin typeface="arial"/>
              </a:rPr>
              <a:t>Flere svar mulig.</a:t>
            </a:r>
          </a:p>
        </p:txBody>
      </p:sp>
      <p:sp>
        <p:nvSpPr>
          <p:cNvPr id="12" name="New shape"/>
          <p:cNvSpPr/>
          <p:nvPr/>
        </p:nvSpPr>
        <p:spPr>
          <a:xfrm>
            <a:off x="342900" y="5727700"/>
            <a:ext cx="65913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3022600" y="5761724"/>
            <a:ext cx="12319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000">
                <a:solidFill>
                  <a:prstClr val="black"/>
                </a:solidFill>
                <a:latin typeface="arial"/>
              </a:rPr>
              <a:t>OBS! </a:t>
            </a:r>
            <a:r>
              <a:rPr sz="1000" err="1">
                <a:solidFill>
                  <a:prstClr val="black"/>
                </a:solidFill>
                <a:latin typeface="arial"/>
              </a:rPr>
              <a:t>Små</a:t>
            </a:r>
            <a:r>
              <a:rPr sz="1000">
                <a:solidFill>
                  <a:prstClr val="black"/>
                </a:solidFill>
                <a:latin typeface="arial"/>
              </a:rPr>
              <a:t> baser.</a:t>
            </a:r>
          </a:p>
        </p:txBody>
      </p:sp>
      <p:sp>
        <p:nvSpPr>
          <p:cNvPr id="6" name="New shape">
            <a:extLst>
              <a:ext uri="{FF2B5EF4-FFF2-40B4-BE49-F238E27FC236}">
                <a16:creationId xmlns:a16="http://schemas.microsoft.com/office/drawing/2014/main" id="{7035F8DD-0474-7DED-9BBB-57E26E856C8A}"/>
              </a:ext>
            </a:extLst>
          </p:cNvPr>
          <p:cNvSpPr/>
          <p:nvPr/>
        </p:nvSpPr>
        <p:spPr>
          <a:xfrm>
            <a:off x="8001000" y="2539999"/>
            <a:ext cx="3810000" cy="2631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a:solidFill>
                  <a:prstClr val="black"/>
                </a:solidFill>
                <a:latin typeface="arial"/>
              </a:rPr>
              <a:t>Nedbrytninger gir små baser, og derfor ingen signifikante forskjeller.</a:t>
            </a:r>
          </a:p>
          <a:p>
            <a:pPr algn="l"/>
            <a:endParaRPr lang="nb-NO" sz="1400">
              <a:solidFill>
                <a:prstClr val="black"/>
              </a:solidFill>
              <a:latin typeface="arial"/>
            </a:endParaRPr>
          </a:p>
          <a:p>
            <a:pPr algn="l"/>
            <a:endParaRPr lang="nb-NO" sz="1400">
              <a:solidFill>
                <a:prstClr val="black"/>
              </a:solidFill>
              <a:latin typeface="arial"/>
            </a:endParaRPr>
          </a:p>
          <a:p>
            <a:pPr algn="l"/>
            <a:endParaRPr lang="nb-NO" sz="1400">
              <a:solidFill>
                <a:prstClr val="black"/>
              </a:solidFill>
              <a:latin typeface="arial"/>
            </a:endParaRPr>
          </a:p>
        </p:txBody>
      </p:sp>
      <p:graphicFrame>
        <p:nvGraphicFramePr>
          <p:cNvPr id="22" name="ChartObject">
            <a:extLst>
              <a:ext uri="{FF2B5EF4-FFF2-40B4-BE49-F238E27FC236}">
                <a16:creationId xmlns:a16="http://schemas.microsoft.com/office/drawing/2014/main" id="{0E095A5E-8978-764D-8D2E-08CBF13290BF}"/>
              </a:ext>
            </a:extLst>
          </p:cNvPr>
          <p:cNvGraphicFramePr/>
          <p:nvPr/>
        </p:nvGraphicFramePr>
        <p:xfrm>
          <a:off x="342900" y="1981200"/>
          <a:ext cx="65913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lysbildenummer 6">
            <a:extLst>
              <a:ext uri="{FF2B5EF4-FFF2-40B4-BE49-F238E27FC236}">
                <a16:creationId xmlns:a16="http://schemas.microsoft.com/office/drawing/2014/main" id="{11EF6027-F8E0-F025-89AB-2764BBF3B5B6}"/>
              </a:ext>
            </a:extLst>
          </p:cNvPr>
          <p:cNvSpPr>
            <a:spLocks noGrp="1"/>
          </p:cNvSpPr>
          <p:nvPr>
            <p:ph type="sldNum" sz="quarter" idx="10"/>
          </p:nvPr>
        </p:nvSpPr>
        <p:spPr/>
        <p:txBody>
          <a:bodyPr/>
          <a:lstStyle/>
          <a:p>
            <a:fld id="{4034BEE3-566C-4068-A777-C3A4762E861B}" type="slidenum">
              <a:rPr lang="en-GB" smtClean="0"/>
              <a:pPr/>
              <a:t>25</a:t>
            </a:fld>
            <a:endParaRPr lang="en-GB"/>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a:t>Holdninger til frihandelsavtalene</a:t>
            </a:r>
          </a:p>
        </p:txBody>
      </p:sp>
      <p:sp>
        <p:nvSpPr>
          <p:cNvPr id="3" name="Text Placeholder 2"/>
          <p:cNvSpPr>
            <a:spLocks noGrp="1"/>
          </p:cNvSpPr>
          <p:nvPr>
            <p:ph type="body" sz="quarter" idx="16"/>
          </p:nvPr>
        </p:nvSpPr>
        <p:spPr/>
        <p:txBody>
          <a:bodyPr/>
          <a:lstStyle/>
          <a:p>
            <a:r>
              <a:rPr lang="en-GB"/>
              <a:t>4</a:t>
            </a:r>
          </a:p>
        </p:txBody>
      </p:sp>
    </p:spTree>
    <p:extLst>
      <p:ext uri="{BB962C8B-B14F-4D97-AF65-F5344CB8AC3E}">
        <p14:creationId xmlns:p14="http://schemas.microsoft.com/office/powerpoint/2010/main" val="275196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55600" y="419100"/>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b="1">
                <a:solidFill>
                  <a:prstClr val="black"/>
                </a:solidFill>
                <a:latin typeface="arial"/>
              </a:rPr>
              <a:t>42 prosent oppgir at Norges frihandelsavtaler stort sett er enkle å bruke </a:t>
            </a:r>
          </a:p>
        </p:txBody>
      </p:sp>
      <p:sp>
        <p:nvSpPr>
          <p:cNvPr id="9" name="New shape"/>
          <p:cNvSpPr/>
          <p:nvPr/>
        </p:nvSpPr>
        <p:spPr>
          <a:xfrm>
            <a:off x="342900" y="1769294"/>
            <a:ext cx="81534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nb-NO" sz="1200" dirty="0">
                <a:solidFill>
                  <a:prstClr val="black"/>
                </a:solidFill>
                <a:latin typeface="arial"/>
              </a:rPr>
              <a:t>Norges frihandelsavtaler er stort sett lette å bruke</a:t>
            </a:r>
          </a:p>
        </p:txBody>
      </p:sp>
      <p:sp>
        <p:nvSpPr>
          <p:cNvPr id="11" name="New shape"/>
          <p:cNvSpPr/>
          <p:nvPr/>
        </p:nvSpPr>
        <p:spPr>
          <a:xfrm>
            <a:off x="342900" y="57404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2" name="New shape"/>
          <p:cNvSpPr/>
          <p:nvPr/>
        </p:nvSpPr>
        <p:spPr>
          <a:xfrm>
            <a:off x="361950" y="1225550"/>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i="1" dirty="0">
                <a:solidFill>
                  <a:prstClr val="black"/>
                </a:solidFill>
                <a:latin typeface="arial"/>
              </a:rPr>
              <a:t>Nå kommer det noen påstander om tollsatser og frihandel. Hvor enig eller uenig er du i følgende påstander?</a:t>
            </a:r>
          </a:p>
        </p:txBody>
      </p:sp>
      <p:sp>
        <p:nvSpPr>
          <p:cNvPr id="13" name="New shape"/>
          <p:cNvSpPr/>
          <p:nvPr/>
        </p:nvSpPr>
        <p:spPr>
          <a:xfrm>
            <a:off x="9486900" y="190500"/>
            <a:ext cx="2324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Holdninger til</a:t>
            </a:r>
            <a:r>
              <a:rPr sz="1200">
                <a:solidFill>
                  <a:srgbClr val="A5A5A5"/>
                </a:solidFill>
                <a:latin typeface="arial"/>
              </a:rPr>
              <a:t> </a:t>
            </a:r>
            <a:r>
              <a:rPr sz="1200" err="1">
                <a:solidFill>
                  <a:srgbClr val="A5A5A5"/>
                </a:solidFill>
                <a:latin typeface="arial"/>
              </a:rPr>
              <a:t>frihandelsavtalene</a:t>
            </a:r>
            <a:r>
              <a:rPr sz="1200">
                <a:solidFill>
                  <a:srgbClr val="A5A5A5"/>
                </a:solidFill>
                <a:latin typeface="arial"/>
              </a:rPr>
              <a:t> </a:t>
            </a:r>
          </a:p>
        </p:txBody>
      </p:sp>
      <p:sp>
        <p:nvSpPr>
          <p:cNvPr id="14" name="New shape"/>
          <p:cNvSpPr/>
          <p:nvPr/>
        </p:nvSpPr>
        <p:spPr>
          <a:xfrm>
            <a:off x="8643785" y="1662471"/>
            <a:ext cx="3302000" cy="4258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42 prosent er enige i at Norges frihandelsavtaler stort sett er enkle å bruke. </a:t>
            </a:r>
          </a:p>
          <a:p>
            <a:pPr algn="l"/>
            <a:endParaRPr lang="nb-NO" sz="1400" dirty="0">
              <a:solidFill>
                <a:prstClr val="black"/>
              </a:solidFill>
              <a:latin typeface="arial"/>
            </a:endParaRPr>
          </a:p>
          <a:p>
            <a:pPr marL="292100" lvl="1" indent="-127000" algn="l">
              <a:buChar char="•"/>
            </a:pPr>
            <a:r>
              <a:rPr lang="nb-NO" sz="1400" dirty="0">
                <a:solidFill>
                  <a:prstClr val="black"/>
                </a:solidFill>
                <a:latin typeface="arial"/>
              </a:rPr>
              <a:t>35 prosent svarte "vet ikke".</a:t>
            </a:r>
          </a:p>
          <a:p>
            <a:pPr marL="292100" lvl="1" indent="-127000" algn="l">
              <a:buChar char="•"/>
            </a:pPr>
            <a:r>
              <a:rPr lang="nb-NO" sz="1400" dirty="0">
                <a:solidFill>
                  <a:prstClr val="black"/>
                </a:solidFill>
                <a:latin typeface="arial"/>
              </a:rPr>
              <a:t>Bedrifter med høyere eksportverdi oppgir i større grad enn bedrifter med lavere eksportverdi, at frihandelsavtalene er enkle å bruke.</a:t>
            </a:r>
          </a:p>
          <a:p>
            <a:pPr marL="292100" lvl="1" indent="-127000" algn="l">
              <a:buChar char="•"/>
            </a:pPr>
            <a:r>
              <a:rPr lang="nb-NO" sz="1400" dirty="0">
                <a:solidFill>
                  <a:prstClr val="black"/>
                </a:solidFill>
                <a:latin typeface="arial"/>
              </a:rPr>
              <a:t>Bedrifter innenfor næringsmidler opplever i større grad at avtalene er enkle å bruke (60 prosent), sammenlignet med bedrifter innenfor industri (41 prosent) og </a:t>
            </a:r>
            <a:r>
              <a:rPr lang="nb-NO" sz="1400" i="1" dirty="0">
                <a:solidFill>
                  <a:prstClr val="black"/>
                </a:solidFill>
                <a:latin typeface="arial"/>
              </a:rPr>
              <a:t>øvrige </a:t>
            </a:r>
            <a:r>
              <a:rPr lang="nb-NO" sz="1400" dirty="0">
                <a:solidFill>
                  <a:prstClr val="black"/>
                </a:solidFill>
                <a:latin typeface="arial"/>
              </a:rPr>
              <a:t>(24 prosent). </a:t>
            </a:r>
          </a:p>
          <a:p>
            <a:pPr marL="292100" lvl="1" indent="-127000" algn="l">
              <a:buChar char="•"/>
            </a:pPr>
            <a:r>
              <a:rPr lang="nb-NO" sz="1400" dirty="0">
                <a:solidFill>
                  <a:prstClr val="black"/>
                </a:solidFill>
                <a:latin typeface="arial"/>
              </a:rPr>
              <a:t>Godkjente eksportbedrifter opplever i større grad enn ikke-godkjente eksportbedrifter at frihandelsavtalene er enkle å bruke. </a:t>
            </a:r>
          </a:p>
          <a:p>
            <a:pPr algn="l"/>
            <a:endParaRPr lang="nb-NO" sz="1400" dirty="0">
              <a:solidFill>
                <a:prstClr val="black"/>
              </a:solidFill>
              <a:latin typeface="arial"/>
            </a:endParaRPr>
          </a:p>
        </p:txBody>
      </p:sp>
      <p:graphicFrame>
        <p:nvGraphicFramePr>
          <p:cNvPr id="22" name="ChartObject">
            <a:extLst>
              <a:ext uri="{FF2B5EF4-FFF2-40B4-BE49-F238E27FC236}">
                <a16:creationId xmlns:a16="http://schemas.microsoft.com/office/drawing/2014/main" id="{85D60EA2-D558-C27F-22BB-705368FF13E2}"/>
              </a:ext>
            </a:extLst>
          </p:cNvPr>
          <p:cNvGraphicFramePr/>
          <p:nvPr>
            <p:extLst>
              <p:ext uri="{D42A27DB-BD31-4B8C-83A1-F6EECF244321}">
                <p14:modId xmlns:p14="http://schemas.microsoft.com/office/powerpoint/2010/main" val="2636204314"/>
              </p:ext>
            </p:extLst>
          </p:nvPr>
        </p:nvGraphicFramePr>
        <p:xfrm>
          <a:off x="342900" y="2032000"/>
          <a:ext cx="8153400" cy="3784600"/>
        </p:xfrm>
        <a:graphic>
          <a:graphicData uri="http://schemas.openxmlformats.org/drawingml/2006/chart">
            <c:chart xmlns:c="http://schemas.openxmlformats.org/drawingml/2006/chart" xmlns:r="http://schemas.openxmlformats.org/officeDocument/2006/relationships" r:id="rId3"/>
          </a:graphicData>
        </a:graphic>
      </p:graphicFrame>
      <p:sp>
        <p:nvSpPr>
          <p:cNvPr id="6" name="Plassholder for lysbildenummer 5">
            <a:extLst>
              <a:ext uri="{FF2B5EF4-FFF2-40B4-BE49-F238E27FC236}">
                <a16:creationId xmlns:a16="http://schemas.microsoft.com/office/drawing/2014/main" id="{904B6D58-7394-5F87-1CA2-AF074634A838}"/>
              </a:ext>
            </a:extLst>
          </p:cNvPr>
          <p:cNvSpPr>
            <a:spLocks noGrp="1"/>
          </p:cNvSpPr>
          <p:nvPr>
            <p:ph type="sldNum" sz="quarter" idx="10"/>
          </p:nvPr>
        </p:nvSpPr>
        <p:spPr/>
        <p:txBody>
          <a:bodyPr/>
          <a:lstStyle/>
          <a:p>
            <a:fld id="{4034BEE3-566C-4068-A777-C3A4762E861B}" type="slidenum">
              <a:rPr lang="en-GB" smtClean="0"/>
              <a:pPr/>
              <a:t>27</a:t>
            </a:fld>
            <a:endParaRPr lang="en-GB"/>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393700"/>
            <a:ext cx="11468100"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dirty="0">
                <a:solidFill>
                  <a:prstClr val="black"/>
                </a:solidFill>
                <a:latin typeface="arial"/>
              </a:rPr>
              <a:t>63 prosent oppgir at lave tollsatser/nulltoll i eksportmarkedet er avgjørende for deres eksport</a:t>
            </a:r>
          </a:p>
        </p:txBody>
      </p:sp>
      <p:sp>
        <p:nvSpPr>
          <p:cNvPr id="9" name="New shape"/>
          <p:cNvSpPr/>
          <p:nvPr/>
        </p:nvSpPr>
        <p:spPr>
          <a:xfrm>
            <a:off x="342900" y="1864237"/>
            <a:ext cx="81534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nb-NO" sz="1200" dirty="0">
                <a:solidFill>
                  <a:prstClr val="black"/>
                </a:solidFill>
                <a:latin typeface="arial"/>
              </a:rPr>
              <a:t>Lave tollsatser eller nulltoll i eksportmarkedet er helt avgjørende for eksport fra min bedrift</a:t>
            </a:r>
          </a:p>
        </p:txBody>
      </p:sp>
      <p:sp>
        <p:nvSpPr>
          <p:cNvPr id="11" name="New shape"/>
          <p:cNvSpPr/>
          <p:nvPr/>
        </p:nvSpPr>
        <p:spPr>
          <a:xfrm>
            <a:off x="342900" y="58801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2" name="New shape"/>
          <p:cNvSpPr/>
          <p:nvPr/>
        </p:nvSpPr>
        <p:spPr>
          <a:xfrm>
            <a:off x="342900" y="1295400"/>
            <a:ext cx="73660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i="1" dirty="0">
                <a:solidFill>
                  <a:prstClr val="black"/>
                </a:solidFill>
                <a:latin typeface="arial"/>
              </a:rPr>
              <a:t>Nå kommer det noen påstander om tollsatser og frihandel. Hvor enig eller uenig er du i følgende påstander?</a:t>
            </a:r>
          </a:p>
        </p:txBody>
      </p:sp>
      <p:sp>
        <p:nvSpPr>
          <p:cNvPr id="13" name="New shape"/>
          <p:cNvSpPr/>
          <p:nvPr/>
        </p:nvSpPr>
        <p:spPr>
          <a:xfrm>
            <a:off x="9486900" y="190500"/>
            <a:ext cx="2324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Holdninger til </a:t>
            </a:r>
            <a:r>
              <a:rPr sz="1200" err="1">
                <a:solidFill>
                  <a:srgbClr val="A5A5A5"/>
                </a:solidFill>
                <a:latin typeface="arial"/>
              </a:rPr>
              <a:t>frihandelsavtalene</a:t>
            </a:r>
            <a:r>
              <a:rPr sz="1200">
                <a:solidFill>
                  <a:srgbClr val="A5A5A5"/>
                </a:solidFill>
                <a:latin typeface="arial"/>
              </a:rPr>
              <a:t> </a:t>
            </a:r>
          </a:p>
        </p:txBody>
      </p:sp>
      <p:sp>
        <p:nvSpPr>
          <p:cNvPr id="14" name="New shape"/>
          <p:cNvSpPr/>
          <p:nvPr/>
        </p:nvSpPr>
        <p:spPr>
          <a:xfrm>
            <a:off x="8750710" y="2286000"/>
            <a:ext cx="3047590" cy="32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63 prosent oppgir at lave tollsatser eller nulltoll er avgjørende for eksport fra sin bedrift. </a:t>
            </a:r>
          </a:p>
          <a:p>
            <a:pPr algn="l"/>
            <a:endParaRPr lang="nb-NO" sz="1400" dirty="0">
              <a:solidFill>
                <a:prstClr val="black"/>
              </a:solidFill>
              <a:latin typeface="arial"/>
            </a:endParaRPr>
          </a:p>
          <a:p>
            <a:pPr marL="292100" lvl="1" indent="-127000" algn="l">
              <a:buChar char="•"/>
            </a:pPr>
            <a:r>
              <a:rPr lang="nb-NO" sz="1400" dirty="0">
                <a:solidFill>
                  <a:prstClr val="black"/>
                </a:solidFill>
                <a:latin typeface="arial"/>
              </a:rPr>
              <a:t>Bedrifter med høyere og middels eksportverdi oppgir i større grad enn bedrifter med lavere eksportverdi, at lave tollsatser eller nulltoll i eksportmarkedet er helt avgjørende for eksport fra deres bedrift.</a:t>
            </a:r>
          </a:p>
          <a:p>
            <a:pPr marL="292100" lvl="1" indent="-127000" algn="l">
              <a:buChar char="•"/>
            </a:pPr>
            <a:r>
              <a:rPr lang="nb-NO" sz="1400" dirty="0">
                <a:solidFill>
                  <a:prstClr val="black"/>
                </a:solidFill>
                <a:latin typeface="arial"/>
              </a:rPr>
              <a:t>Lave tollsatser/nulltoll er mer avgjørende for godkjente eksportbedrifter enn ikke-godkjente eksportører. </a:t>
            </a:r>
          </a:p>
          <a:p>
            <a:pPr algn="l"/>
            <a:endParaRPr lang="nb-NO" sz="1400" dirty="0">
              <a:solidFill>
                <a:prstClr val="black"/>
              </a:solidFill>
              <a:latin typeface="arial"/>
            </a:endParaRPr>
          </a:p>
        </p:txBody>
      </p:sp>
      <p:graphicFrame>
        <p:nvGraphicFramePr>
          <p:cNvPr id="22" name="ChartObject">
            <a:extLst>
              <a:ext uri="{FF2B5EF4-FFF2-40B4-BE49-F238E27FC236}">
                <a16:creationId xmlns:a16="http://schemas.microsoft.com/office/drawing/2014/main" id="{EE4E095F-FF37-D269-8D90-7B9A7E95DDA0}"/>
              </a:ext>
            </a:extLst>
          </p:cNvPr>
          <p:cNvGraphicFramePr/>
          <p:nvPr>
            <p:extLst>
              <p:ext uri="{D42A27DB-BD31-4B8C-83A1-F6EECF244321}">
                <p14:modId xmlns:p14="http://schemas.microsoft.com/office/powerpoint/2010/main" val="1078518934"/>
              </p:ext>
            </p:extLst>
          </p:nvPr>
        </p:nvGraphicFramePr>
        <p:xfrm>
          <a:off x="342900" y="2217174"/>
          <a:ext cx="8153400" cy="3784600"/>
        </p:xfrm>
        <a:graphic>
          <a:graphicData uri="http://schemas.openxmlformats.org/drawingml/2006/chart">
            <c:chart xmlns:c="http://schemas.openxmlformats.org/drawingml/2006/chart" xmlns:r="http://schemas.openxmlformats.org/officeDocument/2006/relationships" r:id="rId2"/>
          </a:graphicData>
        </a:graphic>
      </p:graphicFrame>
      <p:sp>
        <p:nvSpPr>
          <p:cNvPr id="6" name="Plassholder for lysbildenummer 5">
            <a:extLst>
              <a:ext uri="{FF2B5EF4-FFF2-40B4-BE49-F238E27FC236}">
                <a16:creationId xmlns:a16="http://schemas.microsoft.com/office/drawing/2014/main" id="{29226FC2-5C10-A60E-8DAE-7D614AF77B89}"/>
              </a:ext>
            </a:extLst>
          </p:cNvPr>
          <p:cNvSpPr>
            <a:spLocks noGrp="1"/>
          </p:cNvSpPr>
          <p:nvPr>
            <p:ph type="sldNum" sz="quarter" idx="10"/>
          </p:nvPr>
        </p:nvSpPr>
        <p:spPr/>
        <p:txBody>
          <a:bodyPr/>
          <a:lstStyle/>
          <a:p>
            <a:fld id="{4034BEE3-566C-4068-A777-C3A4762E861B}" type="slidenum">
              <a:rPr lang="en-GB" smtClean="0"/>
              <a:pPr/>
              <a:t>28</a:t>
            </a:fld>
            <a:endParaRPr lang="en-GB"/>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19100"/>
            <a:ext cx="114681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dirty="0">
                <a:solidFill>
                  <a:prstClr val="black"/>
                </a:solidFill>
                <a:latin typeface="arial"/>
              </a:rPr>
              <a:t>30 prosent oppgir at deres bedrift har etablert nye kundeforhold som en direkte følge av frihandelsavtalene </a:t>
            </a:r>
          </a:p>
        </p:txBody>
      </p:sp>
      <p:sp>
        <p:nvSpPr>
          <p:cNvPr id="9" name="New shape"/>
          <p:cNvSpPr/>
          <p:nvPr/>
        </p:nvSpPr>
        <p:spPr>
          <a:xfrm>
            <a:off x="2267565" y="1760185"/>
            <a:ext cx="5706397" cy="52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nb-NO" sz="1200" dirty="0">
                <a:solidFill>
                  <a:prstClr val="black"/>
                </a:solidFill>
                <a:latin typeface="arial"/>
              </a:rPr>
              <a:t>Min bedrift har etablert nye kundeforhold som en direkte følge av frihandelsavtalene (på grunn av lavere toll på våre eksportvarer)</a:t>
            </a:r>
          </a:p>
        </p:txBody>
      </p:sp>
      <p:sp>
        <p:nvSpPr>
          <p:cNvPr id="11" name="New shape"/>
          <p:cNvSpPr/>
          <p:nvPr/>
        </p:nvSpPr>
        <p:spPr>
          <a:xfrm>
            <a:off x="330200" y="57150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2" name="New shape"/>
          <p:cNvSpPr/>
          <p:nvPr/>
        </p:nvSpPr>
        <p:spPr>
          <a:xfrm>
            <a:off x="361950" y="1331451"/>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i="1" dirty="0">
                <a:solidFill>
                  <a:prstClr val="black"/>
                </a:solidFill>
                <a:latin typeface="arial"/>
              </a:rPr>
              <a:t>Nå kommer det noen påstander om tollsatser og frihandel. Hvor enig eller uenig er du i følgende påstander?</a:t>
            </a:r>
          </a:p>
        </p:txBody>
      </p:sp>
      <p:sp>
        <p:nvSpPr>
          <p:cNvPr id="13" name="New shape"/>
          <p:cNvSpPr/>
          <p:nvPr/>
        </p:nvSpPr>
        <p:spPr>
          <a:xfrm>
            <a:off x="9486900" y="190500"/>
            <a:ext cx="2324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Holdninger til </a:t>
            </a:r>
            <a:r>
              <a:rPr sz="1200" err="1">
                <a:solidFill>
                  <a:srgbClr val="A5A5A5"/>
                </a:solidFill>
                <a:latin typeface="arial"/>
              </a:rPr>
              <a:t>frihandelsavtalene</a:t>
            </a:r>
            <a:r>
              <a:rPr sz="1200">
                <a:solidFill>
                  <a:srgbClr val="A5A5A5"/>
                </a:solidFill>
                <a:latin typeface="arial"/>
              </a:rPr>
              <a:t> </a:t>
            </a:r>
          </a:p>
        </p:txBody>
      </p:sp>
      <p:sp>
        <p:nvSpPr>
          <p:cNvPr id="14" name="New shape"/>
          <p:cNvSpPr/>
          <p:nvPr/>
        </p:nvSpPr>
        <p:spPr>
          <a:xfrm>
            <a:off x="8509000" y="1875501"/>
            <a:ext cx="3225800" cy="3651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165100" lvl="1" algn="l"/>
            <a:r>
              <a:rPr lang="nb-NO" sz="1400" dirty="0">
                <a:solidFill>
                  <a:prstClr val="black"/>
                </a:solidFill>
                <a:latin typeface="arial"/>
              </a:rPr>
              <a:t>30 prosent har etablert nye kundeforhold som en direkte følge av frihandelsavtalene. </a:t>
            </a:r>
          </a:p>
          <a:p>
            <a:pPr marL="292100" lvl="1" indent="-127000" algn="l">
              <a:buChar char="•"/>
            </a:pPr>
            <a:r>
              <a:rPr lang="nb-NO" sz="1400" dirty="0">
                <a:solidFill>
                  <a:prstClr val="black"/>
                </a:solidFill>
                <a:latin typeface="arial"/>
              </a:rPr>
              <a:t>Mindre bedrifter (0-50 ansatte) oppgir  i større grad enn større bedrifter (over 50 ansatte) at de har etablert nye kundeforhold som en direkte følge av frihandelsavtalene. </a:t>
            </a:r>
          </a:p>
          <a:p>
            <a:pPr marL="292100" lvl="1" indent="-127000" algn="l">
              <a:buChar char="•"/>
            </a:pPr>
            <a:r>
              <a:rPr lang="nb-NO" sz="1400" dirty="0">
                <a:solidFill>
                  <a:prstClr val="black"/>
                </a:solidFill>
                <a:latin typeface="arial"/>
              </a:rPr>
              <a:t>Bedrifter innenfor næringsmiddeleksport oppgir i større grad enn de øvrige bransjene at frihandelsavtalene har bidratt til etablereringen av nye kundeforhold.</a:t>
            </a:r>
          </a:p>
          <a:p>
            <a:pPr marL="292100" lvl="1" indent="-127000" algn="l">
              <a:buChar char="•"/>
            </a:pPr>
            <a:r>
              <a:rPr lang="nb-NO" sz="1400" dirty="0">
                <a:solidFill>
                  <a:prstClr val="black"/>
                </a:solidFill>
                <a:latin typeface="arial"/>
              </a:rPr>
              <a:t>Godkjente eksportører har i større grad enn ikke-godkjente eksportører opplevd at frihandelsavtalene har muliggjort nye kunderelasjoner.</a:t>
            </a:r>
          </a:p>
          <a:p>
            <a:pPr algn="l"/>
            <a:endParaRPr lang="nb-NO" sz="1400" dirty="0">
              <a:solidFill>
                <a:prstClr val="black"/>
              </a:solidFill>
              <a:latin typeface="arial"/>
            </a:endParaRPr>
          </a:p>
        </p:txBody>
      </p:sp>
      <p:graphicFrame>
        <p:nvGraphicFramePr>
          <p:cNvPr id="22" name="ChartObject">
            <a:extLst>
              <a:ext uri="{FF2B5EF4-FFF2-40B4-BE49-F238E27FC236}">
                <a16:creationId xmlns:a16="http://schemas.microsoft.com/office/drawing/2014/main" id="{09473831-546F-767B-6B70-C387DADE7E58}"/>
              </a:ext>
            </a:extLst>
          </p:cNvPr>
          <p:cNvGraphicFramePr/>
          <p:nvPr>
            <p:extLst>
              <p:ext uri="{D42A27DB-BD31-4B8C-83A1-F6EECF244321}">
                <p14:modId xmlns:p14="http://schemas.microsoft.com/office/powerpoint/2010/main" val="1792516989"/>
              </p:ext>
            </p:extLst>
          </p:nvPr>
        </p:nvGraphicFramePr>
        <p:xfrm>
          <a:off x="330200" y="2165275"/>
          <a:ext cx="8153400" cy="3784600"/>
        </p:xfrm>
        <a:graphic>
          <a:graphicData uri="http://schemas.openxmlformats.org/drawingml/2006/chart">
            <c:chart xmlns:c="http://schemas.openxmlformats.org/drawingml/2006/chart" xmlns:r="http://schemas.openxmlformats.org/officeDocument/2006/relationships" r:id="rId2"/>
          </a:graphicData>
        </a:graphic>
      </p:graphicFrame>
      <p:sp>
        <p:nvSpPr>
          <p:cNvPr id="6" name="Plassholder for lysbildenummer 5">
            <a:extLst>
              <a:ext uri="{FF2B5EF4-FFF2-40B4-BE49-F238E27FC236}">
                <a16:creationId xmlns:a16="http://schemas.microsoft.com/office/drawing/2014/main" id="{C676A6C2-FD56-C6A0-6AD5-33F5586C38E4}"/>
              </a:ext>
            </a:extLst>
          </p:cNvPr>
          <p:cNvSpPr>
            <a:spLocks noGrp="1"/>
          </p:cNvSpPr>
          <p:nvPr>
            <p:ph type="sldNum" sz="quarter" idx="10"/>
          </p:nvPr>
        </p:nvSpPr>
        <p:spPr/>
        <p:txBody>
          <a:bodyPr/>
          <a:lstStyle/>
          <a:p>
            <a:fld id="{4034BEE3-566C-4068-A777-C3A4762E861B}" type="slidenum">
              <a:rPr lang="en-GB" smtClean="0"/>
              <a:pPr/>
              <a:t>29</a:t>
            </a:fld>
            <a:endParaRPr lang="en-GB"/>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a:t>Om </a:t>
            </a:r>
            <a:r>
              <a:rPr lang="en-GB" err="1"/>
              <a:t>undersøkelsene</a:t>
            </a:r>
            <a:endParaRPr lang="en-GB"/>
          </a:p>
        </p:txBody>
      </p:sp>
      <p:sp>
        <p:nvSpPr>
          <p:cNvPr id="3" name="Text Placeholder 2"/>
          <p:cNvSpPr>
            <a:spLocks noGrp="1"/>
          </p:cNvSpPr>
          <p:nvPr>
            <p:ph type="body" sz="quarter" idx="16"/>
          </p:nvPr>
        </p:nvSpPr>
        <p:spPr/>
        <p:txBody>
          <a:bodyPr/>
          <a:lstStyle/>
          <a:p>
            <a:r>
              <a:rPr lang="en-GB"/>
              <a:t>1</a:t>
            </a:r>
          </a:p>
        </p:txBody>
      </p:sp>
    </p:spTree>
    <p:extLst>
      <p:ext uri="{BB962C8B-B14F-4D97-AF65-F5344CB8AC3E}">
        <p14:creationId xmlns:p14="http://schemas.microsoft.com/office/powerpoint/2010/main" val="187684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19100"/>
            <a:ext cx="114681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dirty="0">
                <a:solidFill>
                  <a:prstClr val="black"/>
                </a:solidFill>
                <a:latin typeface="arial"/>
              </a:rPr>
              <a:t>Små bedrifter bruker i større grad speditører eller tredjeparter til formaliteter ved eksport</a:t>
            </a:r>
          </a:p>
        </p:txBody>
      </p:sp>
      <p:sp>
        <p:nvSpPr>
          <p:cNvPr id="9" name="New shape"/>
          <p:cNvSpPr/>
          <p:nvPr/>
        </p:nvSpPr>
        <p:spPr>
          <a:xfrm>
            <a:off x="330200" y="1826750"/>
            <a:ext cx="81534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200">
                <a:solidFill>
                  <a:prstClr val="black"/>
                </a:solidFill>
                <a:latin typeface="arial"/>
              </a:rPr>
              <a:t>Min bedrift bruker helt eller delvis speditør eller tredjepart til å ta seg av formaliteter ved eksport</a:t>
            </a:r>
          </a:p>
        </p:txBody>
      </p:sp>
      <p:sp>
        <p:nvSpPr>
          <p:cNvPr id="11" name="New shape"/>
          <p:cNvSpPr/>
          <p:nvPr/>
        </p:nvSpPr>
        <p:spPr>
          <a:xfrm>
            <a:off x="330200" y="57150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2" name="New shape"/>
          <p:cNvSpPr/>
          <p:nvPr/>
        </p:nvSpPr>
        <p:spPr>
          <a:xfrm>
            <a:off x="330200" y="1307075"/>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i="1" dirty="0">
                <a:solidFill>
                  <a:prstClr val="black"/>
                </a:solidFill>
                <a:latin typeface="arial"/>
              </a:rPr>
              <a:t>Nå kommer det noen påstander om tollsatser og frihandel. Hvor enig eller uenig er du i følgende påstander?</a:t>
            </a:r>
          </a:p>
        </p:txBody>
      </p:sp>
      <p:sp>
        <p:nvSpPr>
          <p:cNvPr id="13" name="New shape"/>
          <p:cNvSpPr/>
          <p:nvPr/>
        </p:nvSpPr>
        <p:spPr>
          <a:xfrm>
            <a:off x="9486900" y="190500"/>
            <a:ext cx="2324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dirty="0">
                <a:solidFill>
                  <a:srgbClr val="A5A5A5"/>
                </a:solidFill>
                <a:latin typeface="arial"/>
              </a:rPr>
              <a:t>Holdninger til frihandelsavtalene </a:t>
            </a:r>
          </a:p>
        </p:txBody>
      </p:sp>
      <p:sp>
        <p:nvSpPr>
          <p:cNvPr id="14" name="New shape"/>
          <p:cNvSpPr/>
          <p:nvPr/>
        </p:nvSpPr>
        <p:spPr>
          <a:xfrm>
            <a:off x="8849032" y="1882058"/>
            <a:ext cx="2949268" cy="3621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73 prosent av bedriftene bruker speditør eller tredjepart til å ta seg av formaliteter ved eksport. </a:t>
            </a:r>
          </a:p>
          <a:p>
            <a:pPr algn="l"/>
            <a:endParaRPr lang="nb-NO" sz="1400" dirty="0">
              <a:solidFill>
                <a:prstClr val="black"/>
              </a:solidFill>
              <a:latin typeface="arial"/>
            </a:endParaRPr>
          </a:p>
          <a:p>
            <a:pPr marL="292100" lvl="1" indent="-127000" algn="l">
              <a:buChar char="•"/>
            </a:pPr>
            <a:r>
              <a:rPr lang="nb-NO" sz="1400" dirty="0">
                <a:solidFill>
                  <a:prstClr val="black"/>
                </a:solidFill>
                <a:latin typeface="arial"/>
              </a:rPr>
              <a:t>Mindre bedrifter bruker i større grad enn større bedrifter speditører eller tredjepart til formaliteter ved eksport (81 vs. 63 prosent). </a:t>
            </a:r>
          </a:p>
          <a:p>
            <a:pPr marL="292100" lvl="1" indent="-127000" algn="l">
              <a:buChar char="•"/>
            </a:pPr>
            <a:r>
              <a:rPr lang="nb-NO" sz="1400" dirty="0">
                <a:solidFill>
                  <a:prstClr val="black"/>
                </a:solidFill>
                <a:latin typeface="arial"/>
              </a:rPr>
              <a:t>Det er tendenser til at bedrifter med lavere eksportverdi i større grad enn bedrifter med høyere eksportverdi bruker speditører eller tredjepart.</a:t>
            </a:r>
          </a:p>
          <a:p>
            <a:pPr algn="l"/>
            <a:endParaRPr lang="nb-NO" sz="1400" dirty="0">
              <a:solidFill>
                <a:prstClr val="black"/>
              </a:solidFill>
              <a:latin typeface="arial"/>
            </a:endParaRPr>
          </a:p>
        </p:txBody>
      </p:sp>
      <p:graphicFrame>
        <p:nvGraphicFramePr>
          <p:cNvPr id="22" name="ChartObject">
            <a:extLst>
              <a:ext uri="{FF2B5EF4-FFF2-40B4-BE49-F238E27FC236}">
                <a16:creationId xmlns:a16="http://schemas.microsoft.com/office/drawing/2014/main" id="{7A33BD82-906D-0D8D-A7A7-AD5208ADF8EF}"/>
              </a:ext>
            </a:extLst>
          </p:cNvPr>
          <p:cNvGraphicFramePr/>
          <p:nvPr/>
        </p:nvGraphicFramePr>
        <p:xfrm>
          <a:off x="330200" y="1841500"/>
          <a:ext cx="8153400" cy="3784600"/>
        </p:xfrm>
        <a:graphic>
          <a:graphicData uri="http://schemas.openxmlformats.org/drawingml/2006/chart">
            <c:chart xmlns:c="http://schemas.openxmlformats.org/drawingml/2006/chart" xmlns:r="http://schemas.openxmlformats.org/officeDocument/2006/relationships" r:id="rId2"/>
          </a:graphicData>
        </a:graphic>
      </p:graphicFrame>
      <p:sp>
        <p:nvSpPr>
          <p:cNvPr id="6" name="Plassholder for lysbildenummer 5">
            <a:extLst>
              <a:ext uri="{FF2B5EF4-FFF2-40B4-BE49-F238E27FC236}">
                <a16:creationId xmlns:a16="http://schemas.microsoft.com/office/drawing/2014/main" id="{1CECABD7-5AF9-D3C3-5CB8-354C5472C71B}"/>
              </a:ext>
            </a:extLst>
          </p:cNvPr>
          <p:cNvSpPr>
            <a:spLocks noGrp="1"/>
          </p:cNvSpPr>
          <p:nvPr>
            <p:ph type="sldNum" sz="quarter" idx="10"/>
          </p:nvPr>
        </p:nvSpPr>
        <p:spPr/>
        <p:txBody>
          <a:bodyPr/>
          <a:lstStyle/>
          <a:p>
            <a:fld id="{4034BEE3-566C-4068-A777-C3A4762E861B}" type="slidenum">
              <a:rPr lang="en-GB" smtClean="0"/>
              <a:pPr/>
              <a:t>30</a:t>
            </a:fld>
            <a:endParaRPr lang="en-GB"/>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46F17935-235D-62A6-EC8E-9BAC328AF352}"/>
              </a:ext>
            </a:extLst>
          </p:cNvPr>
          <p:cNvSpPr>
            <a:spLocks noGrp="1"/>
          </p:cNvSpPr>
          <p:nvPr>
            <p:ph type="body" sz="quarter" idx="15"/>
          </p:nvPr>
        </p:nvSpPr>
        <p:spPr/>
        <p:txBody>
          <a:bodyPr/>
          <a:lstStyle/>
          <a:p>
            <a:r>
              <a:rPr lang="nb-NO"/>
              <a:t>Bruk av speditører</a:t>
            </a:r>
          </a:p>
        </p:txBody>
      </p:sp>
      <p:sp>
        <p:nvSpPr>
          <p:cNvPr id="8" name="Plassholder for tekst 7">
            <a:extLst>
              <a:ext uri="{FF2B5EF4-FFF2-40B4-BE49-F238E27FC236}">
                <a16:creationId xmlns:a16="http://schemas.microsoft.com/office/drawing/2014/main" id="{196F1EC2-36B7-1AE8-83CC-6C0349A1DED0}"/>
              </a:ext>
            </a:extLst>
          </p:cNvPr>
          <p:cNvSpPr>
            <a:spLocks noGrp="1"/>
          </p:cNvSpPr>
          <p:nvPr>
            <p:ph type="body" sz="quarter" idx="16"/>
          </p:nvPr>
        </p:nvSpPr>
        <p:spPr/>
        <p:txBody>
          <a:bodyPr/>
          <a:lstStyle/>
          <a:p>
            <a:r>
              <a:rPr lang="nb-NO"/>
              <a:t>5</a:t>
            </a:r>
          </a:p>
        </p:txBody>
      </p:sp>
    </p:spTree>
    <p:extLst>
      <p:ext uri="{BB962C8B-B14F-4D97-AF65-F5344CB8AC3E}">
        <p14:creationId xmlns:p14="http://schemas.microsoft.com/office/powerpoint/2010/main" val="297053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19100"/>
            <a:ext cx="114681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prstClr val="black"/>
                </a:solidFill>
                <a:latin typeface="arial"/>
              </a:rPr>
              <a:t>Manglende interne ressurser og økt tilgang på kompetanse er hovedårsakene til at bedrifter bruker speditør eller en tredjepart</a:t>
            </a:r>
          </a:p>
        </p:txBody>
      </p:sp>
      <p:sp>
        <p:nvSpPr>
          <p:cNvPr id="9" name="New shape"/>
          <p:cNvSpPr/>
          <p:nvPr/>
        </p:nvSpPr>
        <p:spPr>
          <a:xfrm>
            <a:off x="330200" y="16383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10" name="ChartObject"/>
          <p:cNvGraphicFramePr/>
          <p:nvPr/>
        </p:nvGraphicFramePr>
        <p:xfrm>
          <a:off x="330200" y="1638300"/>
          <a:ext cx="8153400" cy="4000500"/>
        </p:xfrm>
        <a:graphic>
          <a:graphicData uri="http://schemas.openxmlformats.org/drawingml/2006/chart">
            <c:chart xmlns:c="http://schemas.openxmlformats.org/drawingml/2006/chart" xmlns:r="http://schemas.openxmlformats.org/officeDocument/2006/relationships" r:id="rId2"/>
          </a:graphicData>
        </a:graphic>
      </p:graphicFrame>
      <p:sp>
        <p:nvSpPr>
          <p:cNvPr id="11" name="New shape"/>
          <p:cNvSpPr/>
          <p:nvPr/>
        </p:nvSpPr>
        <p:spPr>
          <a:xfrm>
            <a:off x="330200" y="57277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2" name="New shape"/>
          <p:cNvSpPr/>
          <p:nvPr/>
        </p:nvSpPr>
        <p:spPr>
          <a:xfrm>
            <a:off x="10589111" y="190500"/>
            <a:ext cx="1505565"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Bruk av speditør</a:t>
            </a:r>
          </a:p>
        </p:txBody>
      </p:sp>
      <p:sp>
        <p:nvSpPr>
          <p:cNvPr id="13" name="New shape"/>
          <p:cNvSpPr/>
          <p:nvPr/>
        </p:nvSpPr>
        <p:spPr>
          <a:xfrm>
            <a:off x="8356600" y="2298699"/>
            <a:ext cx="3454400" cy="2794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a:solidFill>
                  <a:prstClr val="black"/>
                </a:solidFill>
                <a:latin typeface="arial"/>
              </a:rPr>
              <a:t>Oppfølgingsspørsmål til bedrifter som bruker speditører eller tredjepart:</a:t>
            </a:r>
          </a:p>
          <a:p>
            <a:pPr algn="l"/>
            <a:endParaRPr lang="nb-NO" sz="1400">
              <a:solidFill>
                <a:prstClr val="black"/>
              </a:solidFill>
              <a:latin typeface="arial"/>
            </a:endParaRPr>
          </a:p>
          <a:p>
            <a:pPr marL="292100" lvl="1" indent="-127000" algn="l">
              <a:buChar char="•"/>
            </a:pPr>
            <a:r>
              <a:rPr lang="nb-NO" sz="1400">
                <a:solidFill>
                  <a:prstClr val="black"/>
                </a:solidFill>
                <a:latin typeface="arial"/>
              </a:rPr>
              <a:t>De største grunnene til at bedrifter bruker speditør eller tredjepart er at de ikke har nok ressurser internt, og at det gir tilgang på kompetanse (hhv. 53 og 50 prosent). </a:t>
            </a:r>
            <a:br>
              <a:rPr lang="nb-NO" sz="1400">
                <a:solidFill>
                  <a:prstClr val="black"/>
                </a:solidFill>
                <a:latin typeface="arial"/>
              </a:rPr>
            </a:br>
            <a:endParaRPr lang="nb-NO" sz="1400">
              <a:solidFill>
                <a:prstClr val="black"/>
              </a:solidFill>
              <a:latin typeface="arial"/>
            </a:endParaRPr>
          </a:p>
          <a:p>
            <a:pPr marL="292100" lvl="1" indent="-127000" algn="l">
              <a:buChar char="•"/>
            </a:pPr>
            <a:r>
              <a:rPr lang="nb-NO" sz="1400">
                <a:solidFill>
                  <a:prstClr val="black"/>
                </a:solidFill>
                <a:latin typeface="arial"/>
              </a:rPr>
              <a:t>Åpent svar (n=4), en respondent skrev: </a:t>
            </a:r>
            <a:br>
              <a:rPr lang="nb-NO" sz="1400">
                <a:solidFill>
                  <a:prstClr val="black"/>
                </a:solidFill>
                <a:latin typeface="arial"/>
              </a:rPr>
            </a:br>
            <a:br>
              <a:rPr lang="nb-NO" sz="1400">
                <a:solidFill>
                  <a:prstClr val="black"/>
                </a:solidFill>
                <a:latin typeface="arial"/>
              </a:rPr>
            </a:br>
            <a:r>
              <a:rPr lang="nb-NO" sz="1400">
                <a:solidFill>
                  <a:prstClr val="black"/>
                </a:solidFill>
                <a:latin typeface="arial"/>
              </a:rPr>
              <a:t>«Sparer både tid og penger, spesielt på rapportering, siden vi fortoller inn på grensen til Sverige/Danmark.»</a:t>
            </a:r>
            <a:endParaRPr lang="nb-NO" sz="1800" b="1">
              <a:solidFill>
                <a:srgbClr val="000000"/>
              </a:solidFill>
              <a:latin typeface="Courier New" panose="02070309020205020404" pitchFamily="49" charset="0"/>
            </a:endParaRPr>
          </a:p>
          <a:p>
            <a:endParaRPr lang="nb-NO" sz="1800" b="0" i="0" u="none" strike="noStrike" baseline="0">
              <a:latin typeface="Times New Roman" panose="02020603050405020304" pitchFamily="18" charset="0"/>
            </a:endParaRPr>
          </a:p>
          <a:p>
            <a:pPr marL="292100" lvl="1" indent="-127000" algn="l">
              <a:buChar char="•"/>
            </a:pPr>
            <a:endParaRPr lang="nb-NO" sz="1400">
              <a:solidFill>
                <a:prstClr val="black"/>
              </a:solidFill>
              <a:latin typeface="arial"/>
            </a:endParaRPr>
          </a:p>
          <a:p>
            <a:pPr algn="l"/>
            <a:endParaRPr lang="nb-NO" sz="1400">
              <a:solidFill>
                <a:prstClr val="black"/>
              </a:solidFill>
              <a:latin typeface="arial"/>
            </a:endParaRPr>
          </a:p>
        </p:txBody>
      </p:sp>
      <p:sp>
        <p:nvSpPr>
          <p:cNvPr id="6" name="Plassholder for lysbildenummer 5">
            <a:extLst>
              <a:ext uri="{FF2B5EF4-FFF2-40B4-BE49-F238E27FC236}">
                <a16:creationId xmlns:a16="http://schemas.microsoft.com/office/drawing/2014/main" id="{AD73F24D-B977-1BA2-B7C9-5C9EE181AE95}"/>
              </a:ext>
            </a:extLst>
          </p:cNvPr>
          <p:cNvSpPr>
            <a:spLocks noGrp="1"/>
          </p:cNvSpPr>
          <p:nvPr>
            <p:ph type="sldNum" sz="quarter" idx="10"/>
          </p:nvPr>
        </p:nvSpPr>
        <p:spPr/>
        <p:txBody>
          <a:bodyPr/>
          <a:lstStyle/>
          <a:p>
            <a:fld id="{4034BEE3-566C-4068-A777-C3A4762E861B}" type="slidenum">
              <a:rPr lang="en-GB" smtClean="0"/>
              <a:pPr/>
              <a:t>32</a:t>
            </a:fld>
            <a:endParaRPr lang="en-GB"/>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30200" y="16129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0" name="New shape"/>
          <p:cNvSpPr/>
          <p:nvPr/>
        </p:nvSpPr>
        <p:spPr>
          <a:xfrm>
            <a:off x="330200" y="1612900"/>
            <a:ext cx="8153400" cy="145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a:solidFill>
                  <a:srgbClr val="3F3F3F"/>
                </a:solidFill>
                <a:latin typeface="arial"/>
              </a:rPr>
              <a:t>Hvorfor bruker dere speditør eller tredjepart til å ta seg av formaliteter ved eksport? Flere svar mulig</a:t>
            </a:r>
          </a:p>
        </p:txBody>
      </p:sp>
      <p:sp>
        <p:nvSpPr>
          <p:cNvPr id="11" name="New shape"/>
          <p:cNvSpPr/>
          <p:nvPr/>
        </p:nvSpPr>
        <p:spPr>
          <a:xfrm>
            <a:off x="330200" y="57023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2" name="New shape"/>
          <p:cNvSpPr/>
          <p:nvPr/>
        </p:nvSpPr>
        <p:spPr>
          <a:xfrm>
            <a:off x="355600" y="914400"/>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endParaRPr sz="1200">
              <a:solidFill>
                <a:prstClr val="black"/>
              </a:solidFill>
              <a:latin typeface="arial"/>
            </a:endParaRPr>
          </a:p>
        </p:txBody>
      </p:sp>
      <p:sp>
        <p:nvSpPr>
          <p:cNvPr id="15" name="New shape"/>
          <p:cNvSpPr/>
          <p:nvPr/>
        </p:nvSpPr>
        <p:spPr>
          <a:xfrm>
            <a:off x="8356600" y="2298699"/>
            <a:ext cx="3454400" cy="2180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292100" lvl="1" indent="-127000" algn="l">
              <a:buChar char="•"/>
            </a:pPr>
            <a:r>
              <a:rPr lang="nb-NO" sz="1400" dirty="0">
                <a:solidFill>
                  <a:prstClr val="black"/>
                </a:solidFill>
                <a:latin typeface="arial"/>
              </a:rPr>
              <a:t>Bedrifter med lavere eller middels eksportverdi oppgir i større grad, enn bedrifter med høyere eksportverdi, at en av grunnene til at de bruker speditør/tredjepart er for å spare penger (7 og 16 prosent vs. 0 prosent).</a:t>
            </a:r>
          </a:p>
          <a:p>
            <a:pPr algn="l"/>
            <a:endParaRPr lang="nb-NO" sz="1400" dirty="0">
              <a:solidFill>
                <a:prstClr val="black"/>
              </a:solidFill>
              <a:latin typeface="arial"/>
            </a:endParaRPr>
          </a:p>
        </p:txBody>
      </p:sp>
      <p:sp>
        <p:nvSpPr>
          <p:cNvPr id="2" name="New shape">
            <a:extLst>
              <a:ext uri="{FF2B5EF4-FFF2-40B4-BE49-F238E27FC236}">
                <a16:creationId xmlns:a16="http://schemas.microsoft.com/office/drawing/2014/main" id="{F33C2057-CD1E-DB38-7862-D42BB5DD1AB6}"/>
              </a:ext>
            </a:extLst>
          </p:cNvPr>
          <p:cNvSpPr/>
          <p:nvPr/>
        </p:nvSpPr>
        <p:spPr>
          <a:xfrm>
            <a:off x="10589111" y="190500"/>
            <a:ext cx="1505565"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Bruk av speditør</a:t>
            </a:r>
          </a:p>
        </p:txBody>
      </p:sp>
      <p:sp>
        <p:nvSpPr>
          <p:cNvPr id="16" name="New shape">
            <a:extLst>
              <a:ext uri="{FF2B5EF4-FFF2-40B4-BE49-F238E27FC236}">
                <a16:creationId xmlns:a16="http://schemas.microsoft.com/office/drawing/2014/main" id="{F9DFA2A5-AA2D-763F-E448-D863DADAF04B}"/>
              </a:ext>
            </a:extLst>
          </p:cNvPr>
          <p:cNvSpPr/>
          <p:nvPr/>
        </p:nvSpPr>
        <p:spPr>
          <a:xfrm>
            <a:off x="355600" y="406400"/>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a:solidFill>
                  <a:prstClr val="black"/>
                </a:solidFill>
                <a:latin typeface="arial"/>
              </a:rPr>
              <a:t>Bruk av speditør og/eller tredjepart, nedbrytning på eksportverdi </a:t>
            </a:r>
          </a:p>
        </p:txBody>
      </p:sp>
      <p:graphicFrame>
        <p:nvGraphicFramePr>
          <p:cNvPr id="23" name="ChartObject">
            <a:extLst>
              <a:ext uri="{FF2B5EF4-FFF2-40B4-BE49-F238E27FC236}">
                <a16:creationId xmlns:a16="http://schemas.microsoft.com/office/drawing/2014/main" id="{3CB6C1EB-0F64-0CAA-AFDD-DA4172E28BD4}"/>
              </a:ext>
            </a:extLst>
          </p:cNvPr>
          <p:cNvGraphicFramePr/>
          <p:nvPr/>
        </p:nvGraphicFramePr>
        <p:xfrm>
          <a:off x="330200" y="1758621"/>
          <a:ext cx="8153400" cy="3854779"/>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lysbildenummer 6">
            <a:extLst>
              <a:ext uri="{FF2B5EF4-FFF2-40B4-BE49-F238E27FC236}">
                <a16:creationId xmlns:a16="http://schemas.microsoft.com/office/drawing/2014/main" id="{BADCE3D0-CE7E-D136-49B9-2B679E2E2B96}"/>
              </a:ext>
            </a:extLst>
          </p:cNvPr>
          <p:cNvSpPr>
            <a:spLocks noGrp="1"/>
          </p:cNvSpPr>
          <p:nvPr>
            <p:ph type="sldNum" sz="quarter" idx="10"/>
          </p:nvPr>
        </p:nvSpPr>
        <p:spPr/>
        <p:txBody>
          <a:bodyPr/>
          <a:lstStyle/>
          <a:p>
            <a:fld id="{4034BEE3-566C-4068-A777-C3A4762E861B}" type="slidenum">
              <a:rPr lang="en-GB" smtClean="0"/>
              <a:pPr/>
              <a:t>33</a:t>
            </a:fld>
            <a:endParaRPr lang="en-GB"/>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30200" y="16129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9" name="ChartObject"/>
          <p:cNvGraphicFramePr/>
          <p:nvPr>
            <p:extLst>
              <p:ext uri="{D42A27DB-BD31-4B8C-83A1-F6EECF244321}">
                <p14:modId xmlns:p14="http://schemas.microsoft.com/office/powerpoint/2010/main" val="3961441248"/>
              </p:ext>
            </p:extLst>
          </p:nvPr>
        </p:nvGraphicFramePr>
        <p:xfrm>
          <a:off x="330199" y="1758621"/>
          <a:ext cx="9403735" cy="3854779"/>
        </p:xfrm>
        <a:graphic>
          <a:graphicData uri="http://schemas.openxmlformats.org/drawingml/2006/chart">
            <c:chart xmlns:c="http://schemas.openxmlformats.org/drawingml/2006/chart" xmlns:r="http://schemas.openxmlformats.org/officeDocument/2006/relationships" r:id="rId2"/>
          </a:graphicData>
        </a:graphic>
      </p:graphicFrame>
      <p:sp>
        <p:nvSpPr>
          <p:cNvPr id="10" name="New shape"/>
          <p:cNvSpPr/>
          <p:nvPr/>
        </p:nvSpPr>
        <p:spPr>
          <a:xfrm>
            <a:off x="330200" y="1612900"/>
            <a:ext cx="8153400" cy="145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a:solidFill>
                  <a:srgbClr val="3F3F3F"/>
                </a:solidFill>
                <a:latin typeface="arial"/>
              </a:rPr>
              <a:t>Hvorfor bruker dere speditør eller tredjepart til å ta seg av formaliteter ved eksport? Flere svar mulig</a:t>
            </a:r>
          </a:p>
        </p:txBody>
      </p:sp>
      <p:sp>
        <p:nvSpPr>
          <p:cNvPr id="11" name="New shape"/>
          <p:cNvSpPr/>
          <p:nvPr/>
        </p:nvSpPr>
        <p:spPr>
          <a:xfrm>
            <a:off x="330200" y="57023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4" name="New shape"/>
          <p:cNvSpPr/>
          <p:nvPr/>
        </p:nvSpPr>
        <p:spPr>
          <a:xfrm>
            <a:off x="8356600" y="2298700"/>
            <a:ext cx="3454400" cy="196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292100" lvl="1" indent="-127000" algn="l">
              <a:buChar char="•"/>
            </a:pPr>
            <a:r>
              <a:rPr lang="nb-NO" sz="1400" dirty="0">
                <a:solidFill>
                  <a:prstClr val="black"/>
                </a:solidFill>
                <a:latin typeface="arial"/>
              </a:rPr>
              <a:t>Ingen (0 prosent) bedrifter innenfor næringsmiddeleksport oppgir at å </a:t>
            </a:r>
            <a:r>
              <a:rPr lang="nb-NO" sz="1400" i="1" dirty="0">
                <a:solidFill>
                  <a:prstClr val="black"/>
                </a:solidFill>
                <a:latin typeface="arial"/>
              </a:rPr>
              <a:t>spare penger</a:t>
            </a:r>
            <a:r>
              <a:rPr lang="nb-NO" sz="1400" dirty="0">
                <a:solidFill>
                  <a:prstClr val="black"/>
                </a:solidFill>
                <a:latin typeface="arial"/>
              </a:rPr>
              <a:t>, er en av grunnene til at de bruker speditør. Signifikant lavere sammenlignet med de andre bransjene, </a:t>
            </a:r>
          </a:p>
          <a:p>
            <a:pPr marL="292100" lvl="1" indent="-127000" algn="l">
              <a:buChar char="•"/>
            </a:pPr>
            <a:r>
              <a:rPr lang="nb-NO" sz="1400" dirty="0">
                <a:solidFill>
                  <a:prstClr val="black"/>
                </a:solidFill>
                <a:latin typeface="arial"/>
              </a:rPr>
              <a:t>Bedrifter innenfor næringsmidler, oppgir også i mindre grad at «tilgang på kompetanse» er en av grunnene til at du bruker speditør/tredjepart. </a:t>
            </a:r>
          </a:p>
          <a:p>
            <a:pPr algn="l"/>
            <a:endParaRPr lang="nb-NO" sz="1400" dirty="0">
              <a:solidFill>
                <a:prstClr val="black"/>
              </a:solidFill>
              <a:latin typeface="arial"/>
            </a:endParaRPr>
          </a:p>
        </p:txBody>
      </p:sp>
      <p:sp>
        <p:nvSpPr>
          <p:cNvPr id="2" name="New shape">
            <a:extLst>
              <a:ext uri="{FF2B5EF4-FFF2-40B4-BE49-F238E27FC236}">
                <a16:creationId xmlns:a16="http://schemas.microsoft.com/office/drawing/2014/main" id="{FA92C333-F956-5675-015A-EC31CF77E9C2}"/>
              </a:ext>
            </a:extLst>
          </p:cNvPr>
          <p:cNvSpPr/>
          <p:nvPr/>
        </p:nvSpPr>
        <p:spPr>
          <a:xfrm>
            <a:off x="10589111" y="190500"/>
            <a:ext cx="1505565"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Bruk av speditør</a:t>
            </a:r>
          </a:p>
        </p:txBody>
      </p:sp>
      <p:sp>
        <p:nvSpPr>
          <p:cNvPr id="16" name="New shape">
            <a:extLst>
              <a:ext uri="{FF2B5EF4-FFF2-40B4-BE49-F238E27FC236}">
                <a16:creationId xmlns:a16="http://schemas.microsoft.com/office/drawing/2014/main" id="{4328FA6F-E0C1-7837-39F6-55FC19C957CA}"/>
              </a:ext>
            </a:extLst>
          </p:cNvPr>
          <p:cNvSpPr/>
          <p:nvPr/>
        </p:nvSpPr>
        <p:spPr>
          <a:xfrm>
            <a:off x="355600" y="406400"/>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a:solidFill>
                  <a:prstClr val="black"/>
                </a:solidFill>
                <a:latin typeface="arial"/>
              </a:rPr>
              <a:t>Bruk av speditør og/eller tredjepart, nedbrytning på bransje </a:t>
            </a:r>
          </a:p>
        </p:txBody>
      </p:sp>
      <p:sp>
        <p:nvSpPr>
          <p:cNvPr id="7" name="Plassholder for lysbildenummer 6">
            <a:extLst>
              <a:ext uri="{FF2B5EF4-FFF2-40B4-BE49-F238E27FC236}">
                <a16:creationId xmlns:a16="http://schemas.microsoft.com/office/drawing/2014/main" id="{D1ED7BE8-62E2-264C-3476-13AB9FCC4B20}"/>
              </a:ext>
            </a:extLst>
          </p:cNvPr>
          <p:cNvSpPr>
            <a:spLocks noGrp="1"/>
          </p:cNvSpPr>
          <p:nvPr>
            <p:ph type="sldNum" sz="quarter" idx="10"/>
          </p:nvPr>
        </p:nvSpPr>
        <p:spPr/>
        <p:txBody>
          <a:bodyPr/>
          <a:lstStyle/>
          <a:p>
            <a:fld id="{4034BEE3-566C-4068-A777-C3A4762E861B}" type="slidenum">
              <a:rPr lang="en-GB" smtClean="0"/>
              <a:pPr/>
              <a:t>34</a:t>
            </a:fld>
            <a:endParaRPr lang="en-GB"/>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30200" y="1612900"/>
            <a:ext cx="81534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srgbClr val="3F3F3F"/>
                </a:solidFill>
                <a:latin typeface="arial"/>
              </a:rPr>
              <a:t>Får din bedrift også råd eller tjenester fra speditør eller tredjepart om bruk av frihandelsavtaler?</a:t>
            </a:r>
          </a:p>
        </p:txBody>
      </p:sp>
      <p:sp>
        <p:nvSpPr>
          <p:cNvPr id="10" name="New shape"/>
          <p:cNvSpPr/>
          <p:nvPr/>
        </p:nvSpPr>
        <p:spPr>
          <a:xfrm>
            <a:off x="330200" y="5689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2" name="New shape"/>
          <p:cNvSpPr/>
          <p:nvPr/>
        </p:nvSpPr>
        <p:spPr>
          <a:xfrm>
            <a:off x="8585200" y="2285999"/>
            <a:ext cx="3276600" cy="3092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35 prosent får råd eller tjenester fra speditør eller tredjepart om bruk av frihandelsavtaler.</a:t>
            </a:r>
          </a:p>
          <a:p>
            <a:pPr algn="l"/>
            <a:endParaRPr lang="nb-NO" sz="1400" dirty="0">
              <a:solidFill>
                <a:prstClr val="black"/>
              </a:solidFill>
              <a:latin typeface="arial"/>
            </a:endParaRPr>
          </a:p>
          <a:p>
            <a:pPr marL="292100" lvl="1" indent="-127000" algn="l">
              <a:buChar char="•"/>
            </a:pPr>
            <a:r>
              <a:rPr lang="nb-NO" sz="1400" dirty="0">
                <a:solidFill>
                  <a:prstClr val="black"/>
                </a:solidFill>
                <a:latin typeface="arial"/>
              </a:rPr>
              <a:t>Bedrifter med høyere eksportverdi får i større grad (54 prosent) råd og tjenester fra speditører, enn bedrifter med lavere eksportverdi (31 prosent).</a:t>
            </a:r>
          </a:p>
          <a:p>
            <a:pPr marL="292100" lvl="1" indent="-127000" algn="l">
              <a:buChar char="•"/>
            </a:pPr>
            <a:r>
              <a:rPr lang="nb-NO" sz="1400" dirty="0">
                <a:solidFill>
                  <a:prstClr val="black"/>
                </a:solidFill>
                <a:latin typeface="arial"/>
              </a:rPr>
              <a:t>Ingen signifikante forskjeller mellom størrelse på bedrift eller bransjene. </a:t>
            </a:r>
          </a:p>
          <a:p>
            <a:pPr marL="292100" lvl="1" indent="-127000" algn="l">
              <a:buChar char="•"/>
            </a:pPr>
            <a:r>
              <a:rPr lang="nb-NO" sz="1400" dirty="0">
                <a:solidFill>
                  <a:prstClr val="black"/>
                </a:solidFill>
                <a:latin typeface="arial"/>
              </a:rPr>
              <a:t>Godkjente eksportører får i større grad råd eller tjenester fra speditører enn ikke-godkjente eksportører. </a:t>
            </a:r>
          </a:p>
          <a:p>
            <a:pPr algn="l"/>
            <a:endParaRPr lang="nb-NO" sz="1400" dirty="0">
              <a:solidFill>
                <a:prstClr val="black"/>
              </a:solidFill>
              <a:latin typeface="arial"/>
            </a:endParaRPr>
          </a:p>
        </p:txBody>
      </p:sp>
      <p:sp>
        <p:nvSpPr>
          <p:cNvPr id="13" name="New shape"/>
          <p:cNvSpPr/>
          <p:nvPr/>
        </p:nvSpPr>
        <p:spPr>
          <a:xfrm>
            <a:off x="342900" y="393700"/>
            <a:ext cx="114681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dirty="0">
                <a:solidFill>
                  <a:prstClr val="black"/>
                </a:solidFill>
                <a:latin typeface="arial"/>
              </a:rPr>
              <a:t>1 av 3 bedrifter som bruker speditører eller tredjepart får råd og tjenester om bruk av frihandelsavtaler</a:t>
            </a:r>
          </a:p>
        </p:txBody>
      </p:sp>
      <p:sp>
        <p:nvSpPr>
          <p:cNvPr id="2" name="New shape">
            <a:extLst>
              <a:ext uri="{FF2B5EF4-FFF2-40B4-BE49-F238E27FC236}">
                <a16:creationId xmlns:a16="http://schemas.microsoft.com/office/drawing/2014/main" id="{26CA7B0F-0576-C807-4CD4-DE7162F4C365}"/>
              </a:ext>
            </a:extLst>
          </p:cNvPr>
          <p:cNvSpPr/>
          <p:nvPr/>
        </p:nvSpPr>
        <p:spPr>
          <a:xfrm>
            <a:off x="10589111" y="190500"/>
            <a:ext cx="1505565"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Bruk av speditør</a:t>
            </a:r>
          </a:p>
        </p:txBody>
      </p:sp>
      <p:graphicFrame>
        <p:nvGraphicFramePr>
          <p:cNvPr id="21" name="ChartObject">
            <a:extLst>
              <a:ext uri="{FF2B5EF4-FFF2-40B4-BE49-F238E27FC236}">
                <a16:creationId xmlns:a16="http://schemas.microsoft.com/office/drawing/2014/main" id="{EB54377F-8894-D154-265F-26F5B639F181}"/>
              </a:ext>
            </a:extLst>
          </p:cNvPr>
          <p:cNvGraphicFramePr/>
          <p:nvPr/>
        </p:nvGraphicFramePr>
        <p:xfrm>
          <a:off x="330200" y="1803400"/>
          <a:ext cx="8153400" cy="37973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lysbildenummer 6">
            <a:extLst>
              <a:ext uri="{FF2B5EF4-FFF2-40B4-BE49-F238E27FC236}">
                <a16:creationId xmlns:a16="http://schemas.microsoft.com/office/drawing/2014/main" id="{7E58F8D5-026B-F422-7ABC-CBF26F4D780E}"/>
              </a:ext>
            </a:extLst>
          </p:cNvPr>
          <p:cNvSpPr>
            <a:spLocks noGrp="1"/>
          </p:cNvSpPr>
          <p:nvPr>
            <p:ph type="sldNum" sz="quarter" idx="10"/>
          </p:nvPr>
        </p:nvSpPr>
        <p:spPr/>
        <p:txBody>
          <a:bodyPr/>
          <a:lstStyle/>
          <a:p>
            <a:fld id="{4034BEE3-566C-4068-A777-C3A4762E861B}" type="slidenum">
              <a:rPr lang="en-GB" smtClean="0"/>
              <a:pPr/>
              <a:t>35</a:t>
            </a:fld>
            <a:endParaRPr lang="en-GB"/>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46F17935-235D-62A6-EC8E-9BAC328AF352}"/>
              </a:ext>
            </a:extLst>
          </p:cNvPr>
          <p:cNvSpPr>
            <a:spLocks noGrp="1"/>
          </p:cNvSpPr>
          <p:nvPr>
            <p:ph type="body" sz="quarter" idx="15"/>
          </p:nvPr>
        </p:nvSpPr>
        <p:spPr/>
        <p:txBody>
          <a:bodyPr/>
          <a:lstStyle/>
          <a:p>
            <a:r>
              <a:rPr lang="nb-NO"/>
              <a:t>Opprinnelsesstatus- og regler </a:t>
            </a:r>
          </a:p>
        </p:txBody>
      </p:sp>
      <p:sp>
        <p:nvSpPr>
          <p:cNvPr id="8" name="Plassholder for tekst 7">
            <a:extLst>
              <a:ext uri="{FF2B5EF4-FFF2-40B4-BE49-F238E27FC236}">
                <a16:creationId xmlns:a16="http://schemas.microsoft.com/office/drawing/2014/main" id="{196F1EC2-36B7-1AE8-83CC-6C0349A1DED0}"/>
              </a:ext>
            </a:extLst>
          </p:cNvPr>
          <p:cNvSpPr>
            <a:spLocks noGrp="1"/>
          </p:cNvSpPr>
          <p:nvPr>
            <p:ph type="body" sz="quarter" idx="16"/>
          </p:nvPr>
        </p:nvSpPr>
        <p:spPr/>
        <p:txBody>
          <a:bodyPr/>
          <a:lstStyle/>
          <a:p>
            <a:r>
              <a:rPr lang="nb-NO"/>
              <a:t>6</a:t>
            </a:r>
          </a:p>
        </p:txBody>
      </p:sp>
    </p:spTree>
    <p:extLst>
      <p:ext uri="{BB962C8B-B14F-4D97-AF65-F5344CB8AC3E}">
        <p14:creationId xmlns:p14="http://schemas.microsoft.com/office/powerpoint/2010/main" val="332009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19100"/>
            <a:ext cx="11468100"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dirty="0">
                <a:solidFill>
                  <a:prstClr val="black"/>
                </a:solidFill>
                <a:latin typeface="arial"/>
              </a:rPr>
              <a:t>Varer med opprinnelse i Norge eller EØS er spesielt avgjørende for bedrifter med høyere eksportverdi </a:t>
            </a:r>
          </a:p>
        </p:txBody>
      </p:sp>
      <p:sp>
        <p:nvSpPr>
          <p:cNvPr id="9" name="New shape"/>
          <p:cNvSpPr/>
          <p:nvPr/>
        </p:nvSpPr>
        <p:spPr>
          <a:xfrm>
            <a:off x="330200" y="1371600"/>
            <a:ext cx="81534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prstClr val="black"/>
                </a:solidFill>
                <a:latin typeface="arial"/>
              </a:rPr>
              <a:t>Hvor enig eller uenig er du i følgende påstand: At eksportvarene har opprinnelse i Norge eller EØS er avgjørende for eksport fra din bedrift.</a:t>
            </a:r>
          </a:p>
        </p:txBody>
      </p:sp>
      <p:sp>
        <p:nvSpPr>
          <p:cNvPr id="11" name="New shape"/>
          <p:cNvSpPr/>
          <p:nvPr/>
        </p:nvSpPr>
        <p:spPr>
          <a:xfrm>
            <a:off x="330200" y="58039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2" name="New shape"/>
          <p:cNvSpPr/>
          <p:nvPr/>
        </p:nvSpPr>
        <p:spPr>
          <a:xfrm>
            <a:off x="9486900" y="190500"/>
            <a:ext cx="2324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srgbClr val="A5A5A5"/>
                </a:solidFill>
                <a:latin typeface="arial"/>
              </a:rPr>
              <a:t>Opprinnelse</a:t>
            </a:r>
          </a:p>
        </p:txBody>
      </p:sp>
      <p:sp>
        <p:nvSpPr>
          <p:cNvPr id="13" name="New shape"/>
          <p:cNvSpPr/>
          <p:nvPr/>
        </p:nvSpPr>
        <p:spPr>
          <a:xfrm>
            <a:off x="8913091" y="1257300"/>
            <a:ext cx="2913784" cy="4294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57 prosent av bedriftene oppgir at det er avgjørende for deres bedrift at eksportvarene har opprinnelse i Norge eller EØS.</a:t>
            </a:r>
          </a:p>
          <a:p>
            <a:pPr algn="l"/>
            <a:endParaRPr lang="nb-NO" sz="1400" dirty="0">
              <a:solidFill>
                <a:prstClr val="black"/>
              </a:solidFill>
              <a:latin typeface="arial"/>
            </a:endParaRPr>
          </a:p>
          <a:p>
            <a:pPr marL="292100" lvl="1" indent="-127000" algn="l">
              <a:buChar char="•"/>
            </a:pPr>
            <a:r>
              <a:rPr lang="nb-NO" sz="1400" dirty="0">
                <a:solidFill>
                  <a:prstClr val="black"/>
                </a:solidFill>
                <a:latin typeface="arial"/>
              </a:rPr>
              <a:t>Dette er mer avgjørende for bedrifter med høyere eksportverdi, enn for bedrifter med lavere eksportverdi (76 prosent vs. 48 prosent enig).</a:t>
            </a:r>
          </a:p>
          <a:p>
            <a:pPr marL="292100" lvl="1" indent="-127000" algn="l">
              <a:buChar char="•"/>
            </a:pPr>
            <a:r>
              <a:rPr lang="nb-NO" sz="1400" dirty="0">
                <a:solidFill>
                  <a:prstClr val="black"/>
                </a:solidFill>
                <a:latin typeface="arial"/>
              </a:rPr>
              <a:t>Eksportbedrifter innenfor næringsmidler oppgir i større grad at det er avgjørende for dem at eksportvarene har opprinnelse i Norge eller EØS, enn bedrifter innenfor industri eller "øvrige". </a:t>
            </a:r>
          </a:p>
          <a:p>
            <a:pPr marL="292100" lvl="1" indent="-127000" algn="l">
              <a:buChar char="•"/>
            </a:pPr>
            <a:r>
              <a:rPr lang="nb-NO" sz="1400" dirty="0">
                <a:solidFill>
                  <a:prstClr val="black"/>
                </a:solidFill>
                <a:latin typeface="arial"/>
              </a:rPr>
              <a:t>Det er også mer avgjørende for godkjente eksportører enn ikke-godkjente eksportører.</a:t>
            </a:r>
          </a:p>
          <a:p>
            <a:pPr algn="l"/>
            <a:endParaRPr lang="nb-NO" sz="1400" dirty="0">
              <a:solidFill>
                <a:prstClr val="black"/>
              </a:solidFill>
              <a:latin typeface="arial"/>
            </a:endParaRPr>
          </a:p>
        </p:txBody>
      </p:sp>
      <p:graphicFrame>
        <p:nvGraphicFramePr>
          <p:cNvPr id="14" name="ChartObject">
            <a:extLst>
              <a:ext uri="{FF2B5EF4-FFF2-40B4-BE49-F238E27FC236}">
                <a16:creationId xmlns:a16="http://schemas.microsoft.com/office/drawing/2014/main" id="{1DA7AECC-62B2-9A35-2C70-3442ED95960E}"/>
              </a:ext>
            </a:extLst>
          </p:cNvPr>
          <p:cNvGraphicFramePr/>
          <p:nvPr>
            <p:extLst>
              <p:ext uri="{D42A27DB-BD31-4B8C-83A1-F6EECF244321}">
                <p14:modId xmlns:p14="http://schemas.microsoft.com/office/powerpoint/2010/main" val="641207717"/>
              </p:ext>
            </p:extLst>
          </p:nvPr>
        </p:nvGraphicFramePr>
        <p:xfrm>
          <a:off x="342900" y="1839191"/>
          <a:ext cx="8153400" cy="41529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lysbildenummer 6">
            <a:extLst>
              <a:ext uri="{FF2B5EF4-FFF2-40B4-BE49-F238E27FC236}">
                <a16:creationId xmlns:a16="http://schemas.microsoft.com/office/drawing/2014/main" id="{C3A9466E-8D8B-7CDA-CD07-C8B04D122EF1}"/>
              </a:ext>
            </a:extLst>
          </p:cNvPr>
          <p:cNvSpPr>
            <a:spLocks noGrp="1"/>
          </p:cNvSpPr>
          <p:nvPr>
            <p:ph type="sldNum" sz="quarter" idx="10"/>
          </p:nvPr>
        </p:nvSpPr>
        <p:spPr/>
        <p:txBody>
          <a:bodyPr/>
          <a:lstStyle/>
          <a:p>
            <a:fld id="{4034BEE3-566C-4068-A777-C3A4762E861B}" type="slidenum">
              <a:rPr lang="en-GB" smtClean="0"/>
              <a:pPr/>
              <a:t>37</a:t>
            </a:fld>
            <a:endParaRPr lang="en-GB"/>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30200" y="419100"/>
            <a:ext cx="114681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b="1">
                <a:solidFill>
                  <a:prstClr val="black"/>
                </a:solidFill>
                <a:latin typeface="arial"/>
              </a:rPr>
              <a:t>Halvparten oppgir at kundens forventninger til at bedriften oppfyller opprinnelsesreglene gjør det avgjørende for at varene har opprinnelse i Norge eller EØS</a:t>
            </a:r>
          </a:p>
        </p:txBody>
      </p:sp>
      <p:sp>
        <p:nvSpPr>
          <p:cNvPr id="9" name="New shape"/>
          <p:cNvSpPr/>
          <p:nvPr/>
        </p:nvSpPr>
        <p:spPr>
          <a:xfrm>
            <a:off x="330200" y="16383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10" name="ChartObject"/>
          <p:cNvGraphicFramePr/>
          <p:nvPr>
            <p:extLst>
              <p:ext uri="{D42A27DB-BD31-4B8C-83A1-F6EECF244321}">
                <p14:modId xmlns:p14="http://schemas.microsoft.com/office/powerpoint/2010/main" val="558047445"/>
              </p:ext>
            </p:extLst>
          </p:nvPr>
        </p:nvGraphicFramePr>
        <p:xfrm>
          <a:off x="330200" y="1638300"/>
          <a:ext cx="7862795" cy="4216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New shape"/>
          <p:cNvSpPr/>
          <p:nvPr/>
        </p:nvSpPr>
        <p:spPr>
          <a:xfrm>
            <a:off x="330200" y="5943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2" name="New shape"/>
          <p:cNvSpPr/>
          <p:nvPr/>
        </p:nvSpPr>
        <p:spPr>
          <a:xfrm>
            <a:off x="9486900" y="190500"/>
            <a:ext cx="23241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srgbClr val="A5A5A5"/>
                </a:solidFill>
                <a:latin typeface="arial"/>
              </a:rPr>
              <a:t>Opprinnelse</a:t>
            </a:r>
          </a:p>
        </p:txBody>
      </p:sp>
      <p:sp>
        <p:nvSpPr>
          <p:cNvPr id="14" name="New shape"/>
          <p:cNvSpPr/>
          <p:nvPr/>
        </p:nvSpPr>
        <p:spPr>
          <a:xfrm>
            <a:off x="3517900" y="6273800"/>
            <a:ext cx="4597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000">
                <a:solidFill>
                  <a:prstClr val="black"/>
                </a:solidFill>
                <a:latin typeface="arial"/>
              </a:rPr>
              <a:t>*Spørsmålet ble kun stilt til de som svarte </a:t>
            </a:r>
            <a:r>
              <a:rPr sz="1000" i="1">
                <a:solidFill>
                  <a:prstClr val="black"/>
                </a:solidFill>
                <a:latin typeface="arial"/>
              </a:rPr>
              <a:t>delvis enig</a:t>
            </a:r>
            <a:r>
              <a:rPr sz="1000">
                <a:solidFill>
                  <a:prstClr val="black"/>
                </a:solidFill>
                <a:latin typeface="arial"/>
              </a:rPr>
              <a:t> eller </a:t>
            </a:r>
            <a:r>
              <a:rPr sz="1000" i="1">
                <a:solidFill>
                  <a:prstClr val="black"/>
                </a:solidFill>
                <a:latin typeface="arial"/>
              </a:rPr>
              <a:t>svært enig</a:t>
            </a:r>
            <a:r>
              <a:rPr sz="1000">
                <a:solidFill>
                  <a:prstClr val="black"/>
                </a:solidFill>
                <a:latin typeface="arial"/>
              </a:rPr>
              <a:t> på påstanden om at det er helt avgjørende for dem at eksportvarene har opprinnelse i Norge eller EØS.</a:t>
            </a:r>
          </a:p>
        </p:txBody>
      </p:sp>
      <p:sp>
        <p:nvSpPr>
          <p:cNvPr id="2" name="TekstSylinder 1">
            <a:extLst>
              <a:ext uri="{FF2B5EF4-FFF2-40B4-BE49-F238E27FC236}">
                <a16:creationId xmlns:a16="http://schemas.microsoft.com/office/drawing/2014/main" id="{1D92C49A-7134-E390-9BC3-667F3CFA876D}"/>
              </a:ext>
            </a:extLst>
          </p:cNvPr>
          <p:cNvSpPr txBox="1"/>
          <p:nvPr/>
        </p:nvSpPr>
        <p:spPr>
          <a:xfrm>
            <a:off x="8192995" y="1714501"/>
            <a:ext cx="3668805" cy="3754874"/>
          </a:xfrm>
          <a:prstGeom prst="rect">
            <a:avLst/>
          </a:prstGeom>
          <a:noFill/>
        </p:spPr>
        <p:txBody>
          <a:bodyPr wrap="square">
            <a:spAutoFit/>
          </a:bodyPr>
          <a:lstStyle/>
          <a:p>
            <a:r>
              <a:rPr lang="nb-NO" sz="1400" dirty="0">
                <a:solidFill>
                  <a:prstClr val="black"/>
                </a:solidFill>
                <a:latin typeface="arial"/>
              </a:rPr>
              <a:t>Det er kundenes forventninger til at de oppfyller opprinnelsesreglene, og at norsk opprinnelse er et kvalitetsstempel som veier tyngst. </a:t>
            </a:r>
          </a:p>
          <a:p>
            <a:endParaRPr lang="nb-NO" sz="1400" dirty="0"/>
          </a:p>
          <a:p>
            <a:r>
              <a:rPr lang="nb-NO" sz="1400" dirty="0"/>
              <a:t>Åpne svar, eksempler:</a:t>
            </a:r>
          </a:p>
          <a:p>
            <a:pPr marL="285750" indent="-285750">
              <a:buFont typeface="Arial" panose="020B0604020202020204" pitchFamily="34" charset="0"/>
              <a:buChar char="–"/>
            </a:pPr>
            <a:r>
              <a:rPr lang="nb-NO" sz="1400" dirty="0"/>
              <a:t>gir oss et viktig konkurranse fortrinn i mange av våre markeder.</a:t>
            </a:r>
          </a:p>
          <a:p>
            <a:pPr marL="285750" indent="-285750">
              <a:buFont typeface="Arial" panose="020B0604020202020204" pitchFamily="34" charset="0"/>
              <a:buChar char="–"/>
            </a:pPr>
            <a:r>
              <a:rPr lang="nb-NO" sz="1400" dirty="0"/>
              <a:t>Krav</a:t>
            </a:r>
          </a:p>
          <a:p>
            <a:pPr marL="285750" indent="-285750">
              <a:buFont typeface="Arial" panose="020B0604020202020204" pitchFamily="34" charset="0"/>
              <a:buChar char="–"/>
            </a:pPr>
            <a:r>
              <a:rPr lang="nb-NO" sz="1400" dirty="0"/>
              <a:t>Produserer mineraler - de kommer fra det landet ressursen er. I vårt tilfelle - Norge</a:t>
            </a:r>
          </a:p>
          <a:p>
            <a:pPr marL="285750" indent="-285750">
              <a:buFont typeface="Arial" panose="020B0604020202020204" pitchFamily="34" charset="0"/>
              <a:buChar char="–"/>
            </a:pPr>
            <a:r>
              <a:rPr lang="nb-NO" sz="1400" dirty="0"/>
              <a:t>Baselkonvensjonen regulerer dette.</a:t>
            </a:r>
          </a:p>
          <a:p>
            <a:pPr marL="285750" indent="-285750">
              <a:buFont typeface="Arial" panose="020B0604020202020204" pitchFamily="34" charset="0"/>
              <a:buChar char="–"/>
            </a:pPr>
            <a:r>
              <a:rPr lang="nb-NO" sz="1400" dirty="0"/>
              <a:t>Vi selger norsk fisk.</a:t>
            </a:r>
          </a:p>
          <a:p>
            <a:pPr marL="285750" indent="-285750">
              <a:buFont typeface="Arial" panose="020B0604020202020204" pitchFamily="34" charset="0"/>
              <a:buChar char="–"/>
            </a:pPr>
            <a:r>
              <a:rPr lang="nb-NO" sz="1400" dirty="0"/>
              <a:t>Vi utvikler produktet</a:t>
            </a:r>
          </a:p>
          <a:p>
            <a:pPr marL="285750" indent="-285750">
              <a:buFont typeface="Arial" panose="020B0604020202020204" pitchFamily="34" charset="0"/>
              <a:buChar char="–"/>
            </a:pPr>
            <a:r>
              <a:rPr lang="nb-NO" sz="1400" dirty="0"/>
              <a:t>Våre varer blir ikke konkurransedyktige på pris om de blir tollbelagte</a:t>
            </a:r>
          </a:p>
        </p:txBody>
      </p:sp>
      <p:sp>
        <p:nvSpPr>
          <p:cNvPr id="13" name="Plassholder for lysbildenummer 12">
            <a:extLst>
              <a:ext uri="{FF2B5EF4-FFF2-40B4-BE49-F238E27FC236}">
                <a16:creationId xmlns:a16="http://schemas.microsoft.com/office/drawing/2014/main" id="{4E8CB147-FEFD-EBD5-83B4-40451C583BC6}"/>
              </a:ext>
            </a:extLst>
          </p:cNvPr>
          <p:cNvSpPr>
            <a:spLocks noGrp="1"/>
          </p:cNvSpPr>
          <p:nvPr>
            <p:ph type="sldNum" sz="quarter" idx="10"/>
          </p:nvPr>
        </p:nvSpPr>
        <p:spPr/>
        <p:txBody>
          <a:bodyPr/>
          <a:lstStyle/>
          <a:p>
            <a:fld id="{4034BEE3-566C-4068-A777-C3A4762E861B}" type="slidenum">
              <a:rPr lang="en-GB" smtClean="0"/>
              <a:pPr/>
              <a:t>38</a:t>
            </a:fld>
            <a:endParaRPr lang="en-GB"/>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19100"/>
            <a:ext cx="11468100" cy="774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b="1" dirty="0">
                <a:solidFill>
                  <a:prstClr val="black"/>
                </a:solidFill>
                <a:latin typeface="arial"/>
              </a:rPr>
              <a:t>37 </a:t>
            </a:r>
            <a:r>
              <a:rPr sz="2400" b="1" dirty="0" err="1">
                <a:solidFill>
                  <a:prstClr val="black"/>
                </a:solidFill>
                <a:latin typeface="arial"/>
              </a:rPr>
              <a:t>prosent</a:t>
            </a:r>
            <a:r>
              <a:rPr sz="2400" b="1" dirty="0">
                <a:solidFill>
                  <a:prstClr val="black"/>
                </a:solidFill>
                <a:latin typeface="arial"/>
              </a:rPr>
              <a:t> </a:t>
            </a:r>
            <a:r>
              <a:rPr sz="2400" b="1" dirty="0" err="1">
                <a:solidFill>
                  <a:prstClr val="black"/>
                </a:solidFill>
                <a:latin typeface="arial"/>
              </a:rPr>
              <a:t>oppgir</a:t>
            </a:r>
            <a:r>
              <a:rPr sz="2400" b="1" dirty="0">
                <a:solidFill>
                  <a:prstClr val="black"/>
                </a:solidFill>
                <a:latin typeface="arial"/>
              </a:rPr>
              <a:t> at </a:t>
            </a:r>
            <a:r>
              <a:rPr sz="2400" b="1" dirty="0" err="1">
                <a:solidFill>
                  <a:prstClr val="black"/>
                </a:solidFill>
                <a:latin typeface="arial"/>
              </a:rPr>
              <a:t>lav</a:t>
            </a:r>
            <a:r>
              <a:rPr sz="2400" b="1" dirty="0">
                <a:solidFill>
                  <a:prstClr val="black"/>
                </a:solidFill>
                <a:latin typeface="arial"/>
              </a:rPr>
              <a:t> toll </a:t>
            </a:r>
            <a:r>
              <a:rPr sz="2400" b="1" dirty="0" err="1">
                <a:solidFill>
                  <a:prstClr val="black"/>
                </a:solidFill>
                <a:latin typeface="arial"/>
              </a:rPr>
              <a:t>eller</a:t>
            </a:r>
            <a:r>
              <a:rPr sz="2400" b="1" dirty="0">
                <a:solidFill>
                  <a:prstClr val="black"/>
                </a:solidFill>
                <a:latin typeface="arial"/>
              </a:rPr>
              <a:t> </a:t>
            </a:r>
            <a:r>
              <a:rPr sz="2400" b="1" dirty="0" err="1">
                <a:solidFill>
                  <a:prstClr val="black"/>
                </a:solidFill>
                <a:latin typeface="arial"/>
              </a:rPr>
              <a:t>nulltoll</a:t>
            </a:r>
            <a:r>
              <a:rPr sz="2400" b="1" dirty="0">
                <a:solidFill>
                  <a:prstClr val="black"/>
                </a:solidFill>
                <a:latin typeface="arial"/>
              </a:rPr>
              <a:t> </a:t>
            </a:r>
            <a:r>
              <a:rPr sz="2400" b="1" dirty="0" err="1">
                <a:solidFill>
                  <a:prstClr val="black"/>
                </a:solidFill>
                <a:latin typeface="arial"/>
              </a:rPr>
              <a:t>til</a:t>
            </a:r>
            <a:r>
              <a:rPr sz="2400" b="1" dirty="0">
                <a:solidFill>
                  <a:prstClr val="black"/>
                </a:solidFill>
                <a:latin typeface="arial"/>
              </a:rPr>
              <a:t> </a:t>
            </a:r>
            <a:r>
              <a:rPr sz="2400" b="1" dirty="0" err="1">
                <a:solidFill>
                  <a:prstClr val="black"/>
                </a:solidFill>
                <a:latin typeface="arial"/>
              </a:rPr>
              <a:t>eksportmarkedet</a:t>
            </a:r>
            <a:r>
              <a:rPr sz="2400" b="1" dirty="0">
                <a:solidFill>
                  <a:prstClr val="black"/>
                </a:solidFill>
                <a:latin typeface="arial"/>
              </a:rPr>
              <a:t> </a:t>
            </a:r>
            <a:r>
              <a:rPr sz="2400" b="1" dirty="0" err="1">
                <a:solidFill>
                  <a:prstClr val="black"/>
                </a:solidFill>
                <a:latin typeface="arial"/>
              </a:rPr>
              <a:t>gjør</a:t>
            </a:r>
            <a:r>
              <a:rPr sz="2400" b="1" dirty="0">
                <a:solidFill>
                  <a:prstClr val="black"/>
                </a:solidFill>
                <a:latin typeface="arial"/>
              </a:rPr>
              <a:t> at </a:t>
            </a:r>
            <a:r>
              <a:rPr sz="2400" b="1" dirty="0" err="1">
                <a:solidFill>
                  <a:prstClr val="black"/>
                </a:solidFill>
                <a:latin typeface="arial"/>
              </a:rPr>
              <a:t>opprinnelsesland</a:t>
            </a:r>
            <a:r>
              <a:rPr sz="2400" b="1" dirty="0">
                <a:solidFill>
                  <a:prstClr val="black"/>
                </a:solidFill>
                <a:latin typeface="arial"/>
              </a:rPr>
              <a:t> </a:t>
            </a:r>
            <a:r>
              <a:rPr sz="2400" b="1" dirty="0" err="1">
                <a:solidFill>
                  <a:prstClr val="black"/>
                </a:solidFill>
                <a:latin typeface="arial"/>
              </a:rPr>
              <a:t>ikke</a:t>
            </a:r>
            <a:r>
              <a:rPr sz="2400" b="1" dirty="0">
                <a:solidFill>
                  <a:prstClr val="black"/>
                </a:solidFill>
                <a:latin typeface="arial"/>
              </a:rPr>
              <a:t> spiller </a:t>
            </a:r>
            <a:r>
              <a:rPr sz="2400" b="1" dirty="0" err="1">
                <a:solidFill>
                  <a:prstClr val="black"/>
                </a:solidFill>
                <a:latin typeface="arial"/>
              </a:rPr>
              <a:t>en</a:t>
            </a:r>
            <a:r>
              <a:rPr sz="2400" b="1" dirty="0">
                <a:solidFill>
                  <a:prstClr val="black"/>
                </a:solidFill>
                <a:latin typeface="arial"/>
              </a:rPr>
              <a:t> </a:t>
            </a:r>
            <a:r>
              <a:rPr sz="2400" b="1" dirty="0" err="1">
                <a:solidFill>
                  <a:prstClr val="black"/>
                </a:solidFill>
                <a:latin typeface="arial"/>
              </a:rPr>
              <a:t>avgjørende</a:t>
            </a:r>
            <a:r>
              <a:rPr sz="2400" b="1" dirty="0">
                <a:solidFill>
                  <a:prstClr val="black"/>
                </a:solidFill>
                <a:latin typeface="arial"/>
              </a:rPr>
              <a:t> </a:t>
            </a:r>
            <a:r>
              <a:rPr sz="2400" b="1" dirty="0" err="1">
                <a:solidFill>
                  <a:prstClr val="black"/>
                </a:solidFill>
                <a:latin typeface="arial"/>
              </a:rPr>
              <a:t>rolle</a:t>
            </a:r>
            <a:endParaRPr sz="2400" b="1" dirty="0">
              <a:solidFill>
                <a:prstClr val="black"/>
              </a:solidFill>
              <a:latin typeface="arial"/>
            </a:endParaRPr>
          </a:p>
        </p:txBody>
      </p:sp>
      <p:sp>
        <p:nvSpPr>
          <p:cNvPr id="9" name="New shape"/>
          <p:cNvSpPr/>
          <p:nvPr/>
        </p:nvSpPr>
        <p:spPr>
          <a:xfrm>
            <a:off x="330200" y="16129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10" name="ChartObject"/>
          <p:cNvGraphicFramePr/>
          <p:nvPr/>
        </p:nvGraphicFramePr>
        <p:xfrm>
          <a:off x="330200" y="1612900"/>
          <a:ext cx="8153400" cy="4216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New shape"/>
          <p:cNvSpPr/>
          <p:nvPr/>
        </p:nvSpPr>
        <p:spPr>
          <a:xfrm>
            <a:off x="330200" y="59182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2" name="New shape"/>
          <p:cNvSpPr/>
          <p:nvPr/>
        </p:nvSpPr>
        <p:spPr>
          <a:xfrm>
            <a:off x="10867372" y="125506"/>
            <a:ext cx="981728" cy="293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Opprinnelse</a:t>
            </a:r>
          </a:p>
        </p:txBody>
      </p:sp>
      <p:sp>
        <p:nvSpPr>
          <p:cNvPr id="13" name="New shape"/>
          <p:cNvSpPr/>
          <p:nvPr/>
        </p:nvSpPr>
        <p:spPr>
          <a:xfrm>
            <a:off x="9245600" y="2019300"/>
            <a:ext cx="2565400" cy="17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endParaRPr sz="1200">
              <a:solidFill>
                <a:prstClr val="black"/>
              </a:solidFill>
              <a:latin typeface="arial"/>
            </a:endParaRPr>
          </a:p>
        </p:txBody>
      </p:sp>
      <p:sp>
        <p:nvSpPr>
          <p:cNvPr id="14" name="New shape"/>
          <p:cNvSpPr/>
          <p:nvPr/>
        </p:nvSpPr>
        <p:spPr>
          <a:xfrm>
            <a:off x="3039036" y="6390000"/>
            <a:ext cx="5542429"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000">
                <a:solidFill>
                  <a:prstClr val="black"/>
                </a:solidFill>
                <a:latin typeface="arial"/>
              </a:rPr>
              <a:t>*Spørsmålet ble kun stilt til de som svarte </a:t>
            </a:r>
            <a:r>
              <a:rPr lang="nb-NO" sz="1000" i="1">
                <a:solidFill>
                  <a:prstClr val="black"/>
                </a:solidFill>
                <a:latin typeface="arial"/>
              </a:rPr>
              <a:t>verken/eller</a:t>
            </a:r>
            <a:r>
              <a:rPr lang="nb-NO" sz="1000">
                <a:solidFill>
                  <a:prstClr val="black"/>
                </a:solidFill>
                <a:latin typeface="arial"/>
              </a:rPr>
              <a:t>, </a:t>
            </a:r>
            <a:r>
              <a:rPr lang="nb-NO" sz="1000" i="1">
                <a:solidFill>
                  <a:prstClr val="black"/>
                </a:solidFill>
                <a:latin typeface="arial"/>
              </a:rPr>
              <a:t>delvis uenig</a:t>
            </a:r>
            <a:r>
              <a:rPr lang="nb-NO" sz="1000">
                <a:solidFill>
                  <a:prstClr val="black"/>
                </a:solidFill>
                <a:latin typeface="arial"/>
              </a:rPr>
              <a:t> eller </a:t>
            </a:r>
            <a:r>
              <a:rPr lang="nb-NO" sz="1000" i="1">
                <a:solidFill>
                  <a:prstClr val="black"/>
                </a:solidFill>
                <a:latin typeface="arial"/>
              </a:rPr>
              <a:t>svært uenig</a:t>
            </a:r>
            <a:r>
              <a:rPr lang="nb-NO" sz="1000">
                <a:solidFill>
                  <a:prstClr val="black"/>
                </a:solidFill>
                <a:latin typeface="arial"/>
              </a:rPr>
              <a:t> på påstanden om at det er helt avgjørende for dem at eksportvarene har opprinnelse i Norge eller EØS.</a:t>
            </a:r>
          </a:p>
        </p:txBody>
      </p:sp>
      <p:sp>
        <p:nvSpPr>
          <p:cNvPr id="2" name="New shape">
            <a:extLst>
              <a:ext uri="{FF2B5EF4-FFF2-40B4-BE49-F238E27FC236}">
                <a16:creationId xmlns:a16="http://schemas.microsoft.com/office/drawing/2014/main" id="{35B95D5B-9CBA-000D-96B4-D70A879FE4BE}"/>
              </a:ext>
            </a:extLst>
          </p:cNvPr>
          <p:cNvSpPr/>
          <p:nvPr/>
        </p:nvSpPr>
        <p:spPr>
          <a:xfrm>
            <a:off x="4125259" y="5899151"/>
            <a:ext cx="12319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000">
                <a:solidFill>
                  <a:prstClr val="black"/>
                </a:solidFill>
                <a:latin typeface="arial"/>
              </a:rPr>
              <a:t>OBS! Små baser.</a:t>
            </a:r>
          </a:p>
        </p:txBody>
      </p:sp>
      <p:sp>
        <p:nvSpPr>
          <p:cNvPr id="7" name="TekstSylinder 6">
            <a:extLst>
              <a:ext uri="{FF2B5EF4-FFF2-40B4-BE49-F238E27FC236}">
                <a16:creationId xmlns:a16="http://schemas.microsoft.com/office/drawing/2014/main" id="{27DA17DC-DBF3-F821-661A-925C40552C17}"/>
              </a:ext>
            </a:extLst>
          </p:cNvPr>
          <p:cNvSpPr txBox="1"/>
          <p:nvPr/>
        </p:nvSpPr>
        <p:spPr>
          <a:xfrm>
            <a:off x="8192995" y="2019300"/>
            <a:ext cx="3668805" cy="3323987"/>
          </a:xfrm>
          <a:prstGeom prst="rect">
            <a:avLst/>
          </a:prstGeom>
          <a:noFill/>
        </p:spPr>
        <p:txBody>
          <a:bodyPr wrap="square">
            <a:spAutoFit/>
          </a:bodyPr>
          <a:lstStyle/>
          <a:p>
            <a:r>
              <a:rPr lang="nb-NO" sz="1400" dirty="0"/>
              <a:t>Lav toll, eller nulltoll inn i eksportmarkedet er den største grunnen til at opprinnelse i Norge/EØS ikke er helt avgjørende.</a:t>
            </a:r>
          </a:p>
          <a:p>
            <a:endParaRPr lang="nb-NO" sz="1400" dirty="0"/>
          </a:p>
          <a:p>
            <a:r>
              <a:rPr lang="nb-NO" sz="1400" dirty="0"/>
              <a:t>Åpne svar, eksempler: </a:t>
            </a:r>
          </a:p>
          <a:p>
            <a:pPr marL="285750" indent="-285750">
              <a:buFont typeface="Arial" panose="020B0604020202020204" pitchFamily="34" charset="0"/>
              <a:buChar char="–"/>
            </a:pPr>
            <a:r>
              <a:rPr lang="nb-NO" sz="1400" dirty="0"/>
              <a:t>Jeg vet ikke om kundene våre bryr seg om varen har opprinnelse i Norge eller EØS.</a:t>
            </a:r>
          </a:p>
          <a:p>
            <a:pPr marL="285750" indent="-285750">
              <a:buFont typeface="Arial" panose="020B0604020202020204" pitchFamily="34" charset="0"/>
              <a:buChar char="–"/>
            </a:pPr>
            <a:r>
              <a:rPr lang="nb-NO" sz="1400" dirty="0"/>
              <a:t>Prioritet på det norske markedet.</a:t>
            </a:r>
          </a:p>
          <a:p>
            <a:pPr marL="285750" indent="-285750">
              <a:buFont typeface="Arial" panose="020B0604020202020204" pitchFamily="34" charset="0"/>
              <a:buChar char="–"/>
            </a:pPr>
            <a:r>
              <a:rPr lang="nb-NO" sz="1400" dirty="0" err="1"/>
              <a:t>Tjensteleveranser</a:t>
            </a:r>
            <a:endParaRPr lang="nb-NO" sz="1400" dirty="0"/>
          </a:p>
          <a:p>
            <a:pPr marL="285750" indent="-285750">
              <a:buFont typeface="Arial" panose="020B0604020202020204" pitchFamily="34" charset="0"/>
              <a:buChar char="–"/>
            </a:pPr>
            <a:r>
              <a:rPr lang="nb-NO" sz="1400" dirty="0"/>
              <a:t>Vi handler også mye varer fra tredjeland som gar </a:t>
            </a:r>
            <a:r>
              <a:rPr lang="nb-NO" sz="1400" dirty="0" err="1"/>
              <a:t>avtake</a:t>
            </a:r>
            <a:r>
              <a:rPr lang="nb-NO" sz="1400" dirty="0"/>
              <a:t> med EU. (Førøyene )</a:t>
            </a:r>
          </a:p>
          <a:p>
            <a:pPr marL="285750" indent="-285750">
              <a:buFont typeface="Arial" panose="020B0604020202020204" pitchFamily="34" charset="0"/>
              <a:buChar char="–"/>
            </a:pPr>
            <a:r>
              <a:rPr lang="nb-NO" sz="1400" dirty="0"/>
              <a:t>vi har behov for reparasjoner av utstyr i utlandet</a:t>
            </a:r>
          </a:p>
          <a:p>
            <a:endParaRPr lang="nb-NO" sz="1400" dirty="0"/>
          </a:p>
        </p:txBody>
      </p:sp>
      <p:sp>
        <p:nvSpPr>
          <p:cNvPr id="15" name="Plassholder for lysbildenummer 14">
            <a:extLst>
              <a:ext uri="{FF2B5EF4-FFF2-40B4-BE49-F238E27FC236}">
                <a16:creationId xmlns:a16="http://schemas.microsoft.com/office/drawing/2014/main" id="{4747295C-CCF4-7AEC-8A63-69E1C6C4601C}"/>
              </a:ext>
            </a:extLst>
          </p:cNvPr>
          <p:cNvSpPr>
            <a:spLocks noGrp="1"/>
          </p:cNvSpPr>
          <p:nvPr>
            <p:ph type="sldNum" sz="quarter" idx="10"/>
          </p:nvPr>
        </p:nvSpPr>
        <p:spPr/>
        <p:txBody>
          <a:bodyPr/>
          <a:lstStyle/>
          <a:p>
            <a:fld id="{4034BEE3-566C-4068-A777-C3A4762E861B}" type="slidenum">
              <a:rPr lang="en-GB" smtClean="0"/>
              <a:pPr/>
              <a:t>39</a:t>
            </a:fld>
            <a:endParaRPr lang="en-GB"/>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A4BE021A-8500-0330-17EE-B385544E1ACB}"/>
              </a:ext>
            </a:extLst>
          </p:cNvPr>
          <p:cNvSpPr>
            <a:spLocks noGrp="1"/>
          </p:cNvSpPr>
          <p:nvPr>
            <p:ph type="title"/>
          </p:nvPr>
        </p:nvSpPr>
        <p:spPr/>
        <p:txBody>
          <a:bodyPr/>
          <a:lstStyle/>
          <a:p>
            <a:r>
              <a:rPr lang="nb-NO"/>
              <a:t>Om undersøkelsene</a:t>
            </a:r>
          </a:p>
        </p:txBody>
      </p:sp>
      <p:sp>
        <p:nvSpPr>
          <p:cNvPr id="9" name="Plassholder for tekst 8">
            <a:extLst>
              <a:ext uri="{FF2B5EF4-FFF2-40B4-BE49-F238E27FC236}">
                <a16:creationId xmlns:a16="http://schemas.microsoft.com/office/drawing/2014/main" id="{CCD930FE-4014-3CD4-CBBD-B5B57E3AC47B}"/>
              </a:ext>
            </a:extLst>
          </p:cNvPr>
          <p:cNvSpPr>
            <a:spLocks noGrp="1"/>
          </p:cNvSpPr>
          <p:nvPr>
            <p:ph type="body" sz="quarter" idx="13"/>
          </p:nvPr>
        </p:nvSpPr>
        <p:spPr/>
        <p:txBody>
          <a:bodyPr/>
          <a:lstStyle/>
          <a:p>
            <a:r>
              <a:rPr lang="nb-NO"/>
              <a:t>Formål</a:t>
            </a:r>
          </a:p>
        </p:txBody>
      </p:sp>
      <p:sp>
        <p:nvSpPr>
          <p:cNvPr id="10" name="Plassholder for innhold 9">
            <a:extLst>
              <a:ext uri="{FF2B5EF4-FFF2-40B4-BE49-F238E27FC236}">
                <a16:creationId xmlns:a16="http://schemas.microsoft.com/office/drawing/2014/main" id="{DCFBFBD9-B7C0-C5B3-D703-EECD8DDD5F3D}"/>
              </a:ext>
            </a:extLst>
          </p:cNvPr>
          <p:cNvSpPr>
            <a:spLocks noGrp="1"/>
          </p:cNvSpPr>
          <p:nvPr>
            <p:ph sz="quarter" idx="14"/>
          </p:nvPr>
        </p:nvSpPr>
        <p:spPr/>
        <p:txBody>
          <a:bodyPr/>
          <a:lstStyle/>
          <a:p>
            <a:pPr algn="l"/>
            <a:r>
              <a:rPr lang="nb-NO" sz="1600">
                <a:solidFill>
                  <a:srgbClr val="333333"/>
                </a:solidFill>
                <a:latin typeface="Arial"/>
              </a:rPr>
              <a:t>Tidligere undersøkelser Nærings- og fiskeridepartementet og Tolletaten har gjort i samarbeid med EFTA viser at norske eksportbedrifter ikke fullt ut utnytter de norske frihandelsavtalene. </a:t>
            </a:r>
          </a:p>
          <a:p>
            <a:pPr algn="l"/>
            <a:r>
              <a:rPr lang="nb-NO" sz="1600">
                <a:solidFill>
                  <a:srgbClr val="333333"/>
                </a:solidFill>
                <a:latin typeface="Arial"/>
              </a:rPr>
              <a:t>For å få en bedre forståelse av hvorfor det er slik og hva som kan gjøres, har </a:t>
            </a:r>
            <a:r>
              <a:rPr lang="nb-NO" sz="1600" err="1">
                <a:solidFill>
                  <a:srgbClr val="333333"/>
                </a:solidFill>
                <a:latin typeface="Arial"/>
              </a:rPr>
              <a:t>Kantar</a:t>
            </a:r>
            <a:r>
              <a:rPr lang="nb-NO" sz="1600">
                <a:solidFill>
                  <a:srgbClr val="333333"/>
                </a:solidFill>
                <a:latin typeface="Arial"/>
              </a:rPr>
              <a:t> Public på oppdrag fra NFD gjennomført to undersøkelser:</a:t>
            </a:r>
          </a:p>
          <a:p>
            <a:pPr algn="l"/>
            <a:r>
              <a:rPr lang="nb-NO" sz="1600">
                <a:solidFill>
                  <a:srgbClr val="333333"/>
                </a:solidFill>
                <a:latin typeface="Arial"/>
              </a:rPr>
              <a:t>1. Spørreundersøkelse blant eksportbedrifter i Norge</a:t>
            </a:r>
          </a:p>
          <a:p>
            <a:pPr algn="l"/>
            <a:r>
              <a:rPr lang="nb-NO" sz="1600">
                <a:solidFill>
                  <a:srgbClr val="333333"/>
                </a:solidFill>
                <a:latin typeface="Arial"/>
              </a:rPr>
              <a:t>2. Telefonintervju blant speditører i Norge</a:t>
            </a:r>
          </a:p>
          <a:p>
            <a:pPr algn="l"/>
            <a:endParaRPr lang="nb-NO" sz="1400">
              <a:solidFill>
                <a:prstClr val="black"/>
              </a:solidFill>
              <a:latin typeface="arial"/>
            </a:endParaRPr>
          </a:p>
          <a:p>
            <a:pPr algn="l"/>
            <a:r>
              <a:rPr lang="nb-NO" sz="1600">
                <a:solidFill>
                  <a:srgbClr val="333333"/>
                </a:solidFill>
                <a:latin typeface="Arial"/>
              </a:rPr>
              <a:t>Spørreskjemaene er utarbeidet av Nærings- og fiskeridepartementet i samarbeid med Tolletaten og Innovasjon Norge.</a:t>
            </a:r>
          </a:p>
          <a:p>
            <a:endParaRPr lang="nb-NO"/>
          </a:p>
        </p:txBody>
      </p:sp>
      <p:sp>
        <p:nvSpPr>
          <p:cNvPr id="6" name="Plassholder for lysbildenummer 5">
            <a:extLst>
              <a:ext uri="{FF2B5EF4-FFF2-40B4-BE49-F238E27FC236}">
                <a16:creationId xmlns:a16="http://schemas.microsoft.com/office/drawing/2014/main" id="{0630C366-1CD1-AD39-75B7-64E561E7927F}"/>
              </a:ext>
            </a:extLst>
          </p:cNvPr>
          <p:cNvSpPr>
            <a:spLocks noGrp="1"/>
          </p:cNvSpPr>
          <p:nvPr>
            <p:ph type="sldNum" sz="quarter" idx="10"/>
          </p:nvPr>
        </p:nvSpPr>
        <p:spPr/>
        <p:txBody>
          <a:bodyPr/>
          <a:lstStyle/>
          <a:p>
            <a:fld id="{4034BEE3-566C-4068-A777-C3A4762E861B}" type="slidenum">
              <a:rPr lang="en-GB" smtClean="0"/>
              <a:pPr/>
              <a:t>4</a:t>
            </a:fld>
            <a:endParaRPr lang="en-GB"/>
          </a:p>
        </p:txBody>
      </p:sp>
    </p:spTree>
    <p:extLst>
      <p:ext uri="{BB962C8B-B14F-4D97-AF65-F5344CB8AC3E}">
        <p14:creationId xmlns:p14="http://schemas.microsoft.com/office/powerpoint/2010/main" val="98240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19100"/>
            <a:ext cx="11468100"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prstClr val="black"/>
                </a:solidFill>
                <a:latin typeface="arial"/>
              </a:rPr>
              <a:t>36 prosent av eksportbedriftene opplever at opprinnelsesreglene i frihandelsavtalene er kompliserte</a:t>
            </a:r>
          </a:p>
        </p:txBody>
      </p:sp>
      <p:sp>
        <p:nvSpPr>
          <p:cNvPr id="9" name="New shape"/>
          <p:cNvSpPr/>
          <p:nvPr/>
        </p:nvSpPr>
        <p:spPr>
          <a:xfrm>
            <a:off x="608106" y="1528483"/>
            <a:ext cx="81534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nb-NO" sz="1200" dirty="0">
                <a:solidFill>
                  <a:prstClr val="black"/>
                </a:solidFill>
                <a:latin typeface="arial"/>
              </a:rPr>
              <a:t>Hvor enig eller uenig er du i følgende påstand: Opprinnelsesreglene i frihandelsavtalene er kompliserte</a:t>
            </a:r>
          </a:p>
        </p:txBody>
      </p:sp>
      <p:sp>
        <p:nvSpPr>
          <p:cNvPr id="11" name="New shape"/>
          <p:cNvSpPr/>
          <p:nvPr/>
        </p:nvSpPr>
        <p:spPr>
          <a:xfrm>
            <a:off x="330200" y="5816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8561294" y="1574800"/>
            <a:ext cx="3169023" cy="415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36 prosent oppgir at de syns opprinnelsesreglene i frihandelsavtalene er kompliserte. </a:t>
            </a:r>
          </a:p>
          <a:p>
            <a:pPr algn="l"/>
            <a:endParaRPr lang="nb-NO" sz="1400" dirty="0">
              <a:solidFill>
                <a:prstClr val="black"/>
              </a:solidFill>
              <a:latin typeface="arial"/>
            </a:endParaRPr>
          </a:p>
          <a:p>
            <a:pPr marL="292100" lvl="1" indent="-127000" algn="l">
              <a:buChar char="•"/>
            </a:pPr>
            <a:r>
              <a:rPr lang="nb-NO" sz="1400" dirty="0">
                <a:solidFill>
                  <a:prstClr val="black"/>
                </a:solidFill>
                <a:latin typeface="arial"/>
              </a:rPr>
              <a:t>En stor andel (30 prosent) svarer «vet ikke» på påstanden. </a:t>
            </a:r>
          </a:p>
          <a:p>
            <a:pPr marL="292100" lvl="1" indent="-127000" algn="l">
              <a:buChar char="•"/>
            </a:pPr>
            <a:r>
              <a:rPr lang="nb-NO" sz="1400" dirty="0">
                <a:solidFill>
                  <a:prstClr val="black"/>
                </a:solidFill>
                <a:latin typeface="arial"/>
              </a:rPr>
              <a:t>Bedrifter med middels eksportverdi opplever i større grad at de er kompliserte enn bedrifter med lavere eksportverdi. </a:t>
            </a:r>
          </a:p>
          <a:p>
            <a:pPr marL="292100" lvl="1" indent="-127000" algn="l">
              <a:buChar char="•"/>
            </a:pPr>
            <a:r>
              <a:rPr lang="nb-NO" sz="1400" dirty="0">
                <a:solidFill>
                  <a:prstClr val="black"/>
                </a:solidFill>
                <a:latin typeface="arial"/>
              </a:rPr>
              <a:t>Vi ser tendenser til at bedrifter innenfor industrinæringen i større grad opplever at reglene er kompliserte, sammenlignet med de andre bransjene. </a:t>
            </a:r>
          </a:p>
          <a:p>
            <a:pPr marL="292100" lvl="1" indent="-127000" algn="l">
              <a:buChar char="•"/>
            </a:pPr>
            <a:r>
              <a:rPr lang="nb-NO" sz="1400" dirty="0">
                <a:solidFill>
                  <a:prstClr val="black"/>
                </a:solidFill>
                <a:latin typeface="arial"/>
              </a:rPr>
              <a:t>Nærmere halvparten av de godkjente eksportørene opplever at reglene er kompliserte. </a:t>
            </a:r>
          </a:p>
          <a:p>
            <a:pPr algn="l"/>
            <a:endParaRPr lang="nb-NO" sz="1400" dirty="0">
              <a:solidFill>
                <a:prstClr val="black"/>
              </a:solidFill>
              <a:latin typeface="arial"/>
            </a:endParaRPr>
          </a:p>
        </p:txBody>
      </p:sp>
      <p:sp>
        <p:nvSpPr>
          <p:cNvPr id="2" name="New shape">
            <a:extLst>
              <a:ext uri="{FF2B5EF4-FFF2-40B4-BE49-F238E27FC236}">
                <a16:creationId xmlns:a16="http://schemas.microsoft.com/office/drawing/2014/main" id="{F2592B5B-48B3-9BE3-E544-5DD6FE0BED22}"/>
              </a:ext>
            </a:extLst>
          </p:cNvPr>
          <p:cNvSpPr/>
          <p:nvPr/>
        </p:nvSpPr>
        <p:spPr>
          <a:xfrm>
            <a:off x="10867372" y="125506"/>
            <a:ext cx="981728" cy="293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Opprinnelse</a:t>
            </a:r>
          </a:p>
        </p:txBody>
      </p:sp>
      <p:graphicFrame>
        <p:nvGraphicFramePr>
          <p:cNvPr id="21" name="ChartObject">
            <a:extLst>
              <a:ext uri="{FF2B5EF4-FFF2-40B4-BE49-F238E27FC236}">
                <a16:creationId xmlns:a16="http://schemas.microsoft.com/office/drawing/2014/main" id="{55E5299D-3493-7172-0CC5-D984D4B9A2CC}"/>
              </a:ext>
            </a:extLst>
          </p:cNvPr>
          <p:cNvGraphicFramePr/>
          <p:nvPr>
            <p:extLst>
              <p:ext uri="{D42A27DB-BD31-4B8C-83A1-F6EECF244321}">
                <p14:modId xmlns:p14="http://schemas.microsoft.com/office/powerpoint/2010/main" val="2690457373"/>
              </p:ext>
            </p:extLst>
          </p:nvPr>
        </p:nvGraphicFramePr>
        <p:xfrm>
          <a:off x="330200" y="1824182"/>
          <a:ext cx="8153400" cy="41529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lysbildenummer 6">
            <a:extLst>
              <a:ext uri="{FF2B5EF4-FFF2-40B4-BE49-F238E27FC236}">
                <a16:creationId xmlns:a16="http://schemas.microsoft.com/office/drawing/2014/main" id="{4A4D34EF-79FE-81DB-5D31-C9DD15B60851}"/>
              </a:ext>
            </a:extLst>
          </p:cNvPr>
          <p:cNvSpPr>
            <a:spLocks noGrp="1"/>
          </p:cNvSpPr>
          <p:nvPr>
            <p:ph type="sldNum" sz="quarter" idx="10"/>
          </p:nvPr>
        </p:nvSpPr>
        <p:spPr/>
        <p:txBody>
          <a:bodyPr/>
          <a:lstStyle/>
          <a:p>
            <a:fld id="{4034BEE3-566C-4068-A777-C3A4762E861B}" type="slidenum">
              <a:rPr lang="en-GB" smtClean="0"/>
              <a:pPr/>
              <a:t>40</a:t>
            </a:fld>
            <a:endParaRPr lang="en-GB"/>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19100"/>
            <a:ext cx="11468100"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prstClr val="black"/>
                </a:solidFill>
                <a:latin typeface="arial"/>
              </a:rPr>
              <a:t>Dokumentasjonskrav og listereglene gjør opprinnelsesreglene komplisert</a:t>
            </a:r>
          </a:p>
        </p:txBody>
      </p:sp>
      <p:sp>
        <p:nvSpPr>
          <p:cNvPr id="9" name="New shape"/>
          <p:cNvSpPr/>
          <p:nvPr/>
        </p:nvSpPr>
        <p:spPr>
          <a:xfrm>
            <a:off x="330200" y="1371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10" name="ChartObject"/>
          <p:cNvGraphicFramePr/>
          <p:nvPr/>
        </p:nvGraphicFramePr>
        <p:xfrm>
          <a:off x="330200" y="1371600"/>
          <a:ext cx="8153400"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11" name="New shape"/>
          <p:cNvSpPr/>
          <p:nvPr/>
        </p:nvSpPr>
        <p:spPr>
          <a:xfrm>
            <a:off x="330200" y="5816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7664823" y="1661474"/>
            <a:ext cx="4052047" cy="513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schemeClr val="tx1"/>
                </a:solidFill>
              </a:rPr>
              <a:t>Blant de bedriftene som syns opprinnelsesreglene er kompliserte, er hovedgrunnen dokumentasjonskravene og listereglene. </a:t>
            </a:r>
          </a:p>
          <a:p>
            <a:pPr algn="l"/>
            <a:endParaRPr lang="nb-NO" sz="1400" dirty="0">
              <a:solidFill>
                <a:schemeClr val="tx1"/>
              </a:solidFill>
            </a:endParaRPr>
          </a:p>
          <a:p>
            <a:pPr algn="l"/>
            <a:r>
              <a:rPr lang="nb-NO" sz="1400" dirty="0">
                <a:solidFill>
                  <a:schemeClr val="tx1"/>
                </a:solidFill>
              </a:rPr>
              <a:t>Åpne svar, eksempler:</a:t>
            </a:r>
          </a:p>
          <a:p>
            <a:pPr marL="285750" marR="600" indent="-285750" algn="l">
              <a:buFont typeface="Arial" panose="020B0604020202020204" pitchFamily="34" charset="0"/>
              <a:buChar char="–"/>
            </a:pPr>
            <a:r>
              <a:rPr lang="nb-NO" sz="1400" b="0" i="0" u="none" strike="noStrike" baseline="0" dirty="0">
                <a:solidFill>
                  <a:schemeClr val="tx1"/>
                </a:solidFill>
              </a:rPr>
              <a:t>Reglene for eksport av avfall over landegrensene er kompliserte.	</a:t>
            </a:r>
          </a:p>
          <a:p>
            <a:pPr marL="285750" marR="600" indent="-285750" algn="l">
              <a:buFont typeface="Arial" panose="020B0604020202020204" pitchFamily="34" charset="0"/>
              <a:buChar char="–"/>
            </a:pPr>
            <a:r>
              <a:rPr lang="nb-NO" sz="1400" b="0" i="0" u="none" strike="noStrike" baseline="0" dirty="0">
                <a:solidFill>
                  <a:schemeClr val="tx1"/>
                </a:solidFill>
              </a:rPr>
              <a:t>Ved eksport kan det være vanskelig å vite om produktet er omfattet av den enkelte frihandelsavtale. F.eks. hvis varenummer 38040000 skal eksporteres til Singapore er det ingen knytning mellom tolltariffen på toll.no og den enkelte frihandelsavtale (i dette tilfellet EFTA / Singapore	</a:t>
            </a:r>
          </a:p>
          <a:p>
            <a:endParaRPr lang="nb-NO" sz="1400" b="0" i="0" u="none" strike="noStrike" baseline="0" dirty="0">
              <a:solidFill>
                <a:schemeClr val="tx1"/>
              </a:solidFill>
            </a:endParaRPr>
          </a:p>
          <a:p>
            <a:pPr algn="l"/>
            <a:endParaRPr lang="nb-NO" sz="1400" dirty="0">
              <a:solidFill>
                <a:schemeClr val="tx1"/>
              </a:solidFill>
            </a:endParaRPr>
          </a:p>
        </p:txBody>
      </p:sp>
      <p:sp>
        <p:nvSpPr>
          <p:cNvPr id="2" name="New shape">
            <a:extLst>
              <a:ext uri="{FF2B5EF4-FFF2-40B4-BE49-F238E27FC236}">
                <a16:creationId xmlns:a16="http://schemas.microsoft.com/office/drawing/2014/main" id="{858B7D55-BEF1-DDF6-66E9-14F718EC64BD}"/>
              </a:ext>
            </a:extLst>
          </p:cNvPr>
          <p:cNvSpPr/>
          <p:nvPr/>
        </p:nvSpPr>
        <p:spPr>
          <a:xfrm>
            <a:off x="10867372" y="125506"/>
            <a:ext cx="981728" cy="293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Opprinnelse</a:t>
            </a:r>
          </a:p>
        </p:txBody>
      </p:sp>
      <p:sp>
        <p:nvSpPr>
          <p:cNvPr id="7" name="Plassholder for lysbildenummer 6">
            <a:extLst>
              <a:ext uri="{FF2B5EF4-FFF2-40B4-BE49-F238E27FC236}">
                <a16:creationId xmlns:a16="http://schemas.microsoft.com/office/drawing/2014/main" id="{E59DBE27-1157-B867-06D2-D5574E619E1A}"/>
              </a:ext>
            </a:extLst>
          </p:cNvPr>
          <p:cNvSpPr>
            <a:spLocks noGrp="1"/>
          </p:cNvSpPr>
          <p:nvPr>
            <p:ph type="sldNum" sz="quarter" idx="10"/>
          </p:nvPr>
        </p:nvSpPr>
        <p:spPr/>
        <p:txBody>
          <a:bodyPr/>
          <a:lstStyle/>
          <a:p>
            <a:fld id="{4034BEE3-566C-4068-A777-C3A4762E861B}" type="slidenum">
              <a:rPr lang="en-GB" smtClean="0"/>
              <a:pPr/>
              <a:t>41</a:t>
            </a:fld>
            <a:endParaRPr lang="en-GB"/>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19100"/>
            <a:ext cx="11468100"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dirty="0">
                <a:solidFill>
                  <a:prstClr val="black"/>
                </a:solidFill>
                <a:latin typeface="arial"/>
              </a:rPr>
              <a:t>12 prosent av eksportbedriftene klarer ikke oppfylle opprinnelsesreglene for alle eksportvarene</a:t>
            </a:r>
          </a:p>
        </p:txBody>
      </p:sp>
      <p:sp>
        <p:nvSpPr>
          <p:cNvPr id="9" name="New shape"/>
          <p:cNvSpPr/>
          <p:nvPr/>
        </p:nvSpPr>
        <p:spPr>
          <a:xfrm>
            <a:off x="342900" y="1369173"/>
            <a:ext cx="8397688" cy="322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nb-NO" sz="1200">
                <a:solidFill>
                  <a:prstClr val="black"/>
                </a:solidFill>
                <a:latin typeface="arial"/>
              </a:rPr>
              <a:t>Hvor enig eller uenig er du i følgende påstand: Min bedrift klarer ikke å oppfylle opprinnelsesreglene for alle eksportvarene.</a:t>
            </a:r>
          </a:p>
        </p:txBody>
      </p:sp>
      <p:sp>
        <p:nvSpPr>
          <p:cNvPr id="11" name="New shape"/>
          <p:cNvSpPr/>
          <p:nvPr/>
        </p:nvSpPr>
        <p:spPr>
          <a:xfrm>
            <a:off x="330200" y="5816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8740588" y="2233332"/>
            <a:ext cx="2898255" cy="2835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165100" lvl="1" algn="l"/>
            <a:r>
              <a:rPr lang="nb-NO" sz="1400" dirty="0">
                <a:solidFill>
                  <a:prstClr val="black"/>
                </a:solidFill>
                <a:latin typeface="arial"/>
              </a:rPr>
              <a:t>Kun 12 prosent opplever at bedriften ikke klarer å oppfylle opprinnelsesreglene for alle sine eksportvarer. </a:t>
            </a:r>
          </a:p>
          <a:p>
            <a:pPr marL="292100" lvl="1" indent="-127000" algn="l">
              <a:buChar char="•"/>
            </a:pPr>
            <a:r>
              <a:rPr lang="nb-NO" sz="1400" dirty="0">
                <a:solidFill>
                  <a:prstClr val="black"/>
                </a:solidFill>
                <a:latin typeface="arial"/>
              </a:rPr>
              <a:t>Større bedrifter opplever i større grad enn mindre bedrifter at de ikke klarer å oppfylle opprinnelsesreglene i alle tilfeller.</a:t>
            </a:r>
          </a:p>
          <a:p>
            <a:pPr marL="292100" lvl="1" indent="-127000" algn="l">
              <a:buChar char="•"/>
            </a:pPr>
            <a:r>
              <a:rPr lang="nb-NO" sz="1400" dirty="0">
                <a:solidFill>
                  <a:prstClr val="black"/>
                </a:solidFill>
                <a:latin typeface="arial"/>
              </a:rPr>
              <a:t>Små eller ingen signifikante forskjeller mellom eksportverdi, bransje eller eksportørstatus. </a:t>
            </a:r>
          </a:p>
          <a:p>
            <a:pPr algn="l"/>
            <a:endParaRPr lang="nb-NO" sz="1400" dirty="0">
              <a:solidFill>
                <a:prstClr val="black"/>
              </a:solidFill>
              <a:latin typeface="arial"/>
            </a:endParaRPr>
          </a:p>
        </p:txBody>
      </p:sp>
      <p:sp>
        <p:nvSpPr>
          <p:cNvPr id="2" name="New shape">
            <a:extLst>
              <a:ext uri="{FF2B5EF4-FFF2-40B4-BE49-F238E27FC236}">
                <a16:creationId xmlns:a16="http://schemas.microsoft.com/office/drawing/2014/main" id="{0BA7FC6A-F42E-F237-6C2A-12CFCBAD38ED}"/>
              </a:ext>
            </a:extLst>
          </p:cNvPr>
          <p:cNvSpPr/>
          <p:nvPr/>
        </p:nvSpPr>
        <p:spPr>
          <a:xfrm>
            <a:off x="10867372" y="125506"/>
            <a:ext cx="981728" cy="293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Opprinnelse</a:t>
            </a:r>
          </a:p>
        </p:txBody>
      </p:sp>
      <p:graphicFrame>
        <p:nvGraphicFramePr>
          <p:cNvPr id="21" name="ChartObject">
            <a:extLst>
              <a:ext uri="{FF2B5EF4-FFF2-40B4-BE49-F238E27FC236}">
                <a16:creationId xmlns:a16="http://schemas.microsoft.com/office/drawing/2014/main" id="{D579E166-28E0-06B6-D11B-0053FFE49521}"/>
              </a:ext>
            </a:extLst>
          </p:cNvPr>
          <p:cNvGraphicFramePr/>
          <p:nvPr/>
        </p:nvGraphicFramePr>
        <p:xfrm>
          <a:off x="330200" y="1574800"/>
          <a:ext cx="8153400" cy="41529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lysbildenummer 6">
            <a:extLst>
              <a:ext uri="{FF2B5EF4-FFF2-40B4-BE49-F238E27FC236}">
                <a16:creationId xmlns:a16="http://schemas.microsoft.com/office/drawing/2014/main" id="{BD920723-A4F0-557A-7E4F-28105C0C0A3B}"/>
              </a:ext>
            </a:extLst>
          </p:cNvPr>
          <p:cNvSpPr>
            <a:spLocks noGrp="1"/>
          </p:cNvSpPr>
          <p:nvPr>
            <p:ph type="sldNum" sz="quarter" idx="10"/>
          </p:nvPr>
        </p:nvSpPr>
        <p:spPr/>
        <p:txBody>
          <a:bodyPr/>
          <a:lstStyle/>
          <a:p>
            <a:fld id="{4034BEE3-566C-4068-A777-C3A4762E861B}" type="slidenum">
              <a:rPr lang="en-GB" smtClean="0"/>
              <a:pPr/>
              <a:t>42</a:t>
            </a:fld>
            <a:endParaRPr lang="en-GB"/>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19100"/>
            <a:ext cx="11468100"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prstClr val="black"/>
                </a:solidFill>
                <a:latin typeface="arial"/>
              </a:rPr>
              <a:t>For mange innsatsmaterialer fra land utenfor frihandelsavtalene gjør det vanskelig for bedrifter å oppfylle opprinnelsesreglene for alle eksportvarene</a:t>
            </a:r>
          </a:p>
        </p:txBody>
      </p:sp>
      <p:sp>
        <p:nvSpPr>
          <p:cNvPr id="9" name="New shape"/>
          <p:cNvSpPr/>
          <p:nvPr/>
        </p:nvSpPr>
        <p:spPr>
          <a:xfrm>
            <a:off x="330200" y="1371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10" name="ChartObject"/>
          <p:cNvGraphicFramePr/>
          <p:nvPr>
            <p:extLst>
              <p:ext uri="{D42A27DB-BD31-4B8C-83A1-F6EECF244321}">
                <p14:modId xmlns:p14="http://schemas.microsoft.com/office/powerpoint/2010/main" val="2562614541"/>
              </p:ext>
            </p:extLst>
          </p:nvPr>
        </p:nvGraphicFramePr>
        <p:xfrm>
          <a:off x="330200" y="1771656"/>
          <a:ext cx="7137400" cy="4010754"/>
        </p:xfrm>
        <a:graphic>
          <a:graphicData uri="http://schemas.openxmlformats.org/drawingml/2006/chart">
            <c:chart xmlns:c="http://schemas.openxmlformats.org/drawingml/2006/chart" xmlns:r="http://schemas.openxmlformats.org/officeDocument/2006/relationships" r:id="rId2"/>
          </a:graphicData>
        </a:graphic>
      </p:graphicFrame>
      <p:sp>
        <p:nvSpPr>
          <p:cNvPr id="11" name="New shape"/>
          <p:cNvSpPr/>
          <p:nvPr/>
        </p:nvSpPr>
        <p:spPr>
          <a:xfrm>
            <a:off x="330200" y="5816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2" name="New shape">
            <a:extLst>
              <a:ext uri="{FF2B5EF4-FFF2-40B4-BE49-F238E27FC236}">
                <a16:creationId xmlns:a16="http://schemas.microsoft.com/office/drawing/2014/main" id="{BFA744E3-B1D2-A4C1-5C9F-41AE87B9CBD0}"/>
              </a:ext>
            </a:extLst>
          </p:cNvPr>
          <p:cNvSpPr/>
          <p:nvPr/>
        </p:nvSpPr>
        <p:spPr>
          <a:xfrm>
            <a:off x="10867372" y="125506"/>
            <a:ext cx="981728" cy="293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Opprinnelse</a:t>
            </a:r>
          </a:p>
        </p:txBody>
      </p:sp>
      <p:sp>
        <p:nvSpPr>
          <p:cNvPr id="4" name="New shape">
            <a:extLst>
              <a:ext uri="{FF2B5EF4-FFF2-40B4-BE49-F238E27FC236}">
                <a16:creationId xmlns:a16="http://schemas.microsoft.com/office/drawing/2014/main" id="{1F23DDB5-04CD-A950-66FE-9E7ABD094FBD}"/>
              </a:ext>
            </a:extLst>
          </p:cNvPr>
          <p:cNvSpPr/>
          <p:nvPr/>
        </p:nvSpPr>
        <p:spPr>
          <a:xfrm>
            <a:off x="3506694" y="5850791"/>
            <a:ext cx="12319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000">
                <a:solidFill>
                  <a:prstClr val="black"/>
                </a:solidFill>
                <a:latin typeface="arial"/>
              </a:rPr>
              <a:t>OBS! Liten base</a:t>
            </a:r>
          </a:p>
        </p:txBody>
      </p:sp>
      <p:sp>
        <p:nvSpPr>
          <p:cNvPr id="14" name="TekstSylinder 13">
            <a:extLst>
              <a:ext uri="{FF2B5EF4-FFF2-40B4-BE49-F238E27FC236}">
                <a16:creationId xmlns:a16="http://schemas.microsoft.com/office/drawing/2014/main" id="{CA9FD204-6C95-49E7-2FCC-6605EF4F6337}"/>
              </a:ext>
            </a:extLst>
          </p:cNvPr>
          <p:cNvSpPr txBox="1"/>
          <p:nvPr/>
        </p:nvSpPr>
        <p:spPr>
          <a:xfrm>
            <a:off x="7915834" y="2392038"/>
            <a:ext cx="3564171" cy="1600438"/>
          </a:xfrm>
          <a:prstGeom prst="rect">
            <a:avLst/>
          </a:prstGeom>
          <a:noFill/>
        </p:spPr>
        <p:txBody>
          <a:bodyPr wrap="square">
            <a:spAutoFit/>
          </a:bodyPr>
          <a:lstStyle/>
          <a:p>
            <a:r>
              <a:rPr lang="nb-NO" sz="1400" dirty="0"/>
              <a:t>Åpne svar, eksempler:</a:t>
            </a:r>
            <a:br>
              <a:rPr lang="nb-NO" sz="1400" dirty="0"/>
            </a:br>
            <a:endParaRPr lang="nb-NO" sz="1400" dirty="0"/>
          </a:p>
          <a:p>
            <a:pPr marL="285750" indent="-285750">
              <a:buFont typeface="Arial" panose="020B0604020202020204" pitchFamily="34" charset="0"/>
              <a:buChar char="–"/>
            </a:pPr>
            <a:r>
              <a:rPr lang="nb-NO" sz="1400" dirty="0"/>
              <a:t>Bearbeidingsverdi</a:t>
            </a:r>
          </a:p>
          <a:p>
            <a:pPr marL="285750" indent="-285750">
              <a:buFont typeface="Arial" panose="020B0604020202020204" pitchFamily="34" charset="0"/>
              <a:buChar char="–"/>
            </a:pPr>
            <a:r>
              <a:rPr lang="nb-NO" sz="1400" dirty="0"/>
              <a:t>For tidkrevende å innhente dokumentasjon, så man velger å ikke benytte frihandelsavtale på rimeligere va</a:t>
            </a:r>
          </a:p>
        </p:txBody>
      </p:sp>
      <p:sp>
        <p:nvSpPr>
          <p:cNvPr id="12" name="Plassholder for lysbildenummer 11">
            <a:extLst>
              <a:ext uri="{FF2B5EF4-FFF2-40B4-BE49-F238E27FC236}">
                <a16:creationId xmlns:a16="http://schemas.microsoft.com/office/drawing/2014/main" id="{014CA3BD-4530-5F6C-6958-F663B0F9722D}"/>
              </a:ext>
            </a:extLst>
          </p:cNvPr>
          <p:cNvSpPr>
            <a:spLocks noGrp="1"/>
          </p:cNvSpPr>
          <p:nvPr>
            <p:ph type="sldNum" sz="quarter" idx="10"/>
          </p:nvPr>
        </p:nvSpPr>
        <p:spPr/>
        <p:txBody>
          <a:bodyPr/>
          <a:lstStyle/>
          <a:p>
            <a:fld id="{4034BEE3-566C-4068-A777-C3A4762E861B}" type="slidenum">
              <a:rPr lang="en-GB" smtClean="0"/>
              <a:pPr/>
              <a:t>43</a:t>
            </a:fld>
            <a:endParaRPr lang="en-GB"/>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19100"/>
            <a:ext cx="11468100"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prstClr val="black"/>
                </a:solidFill>
                <a:latin typeface="arial"/>
              </a:rPr>
              <a:t>Halvparten av bedriftene bruker kun opprinnelseserklæringer for å dokumentere opprinnelsen på sine eksportvarer</a:t>
            </a:r>
          </a:p>
        </p:txBody>
      </p:sp>
      <p:sp>
        <p:nvSpPr>
          <p:cNvPr id="9" name="New shape"/>
          <p:cNvSpPr/>
          <p:nvPr/>
        </p:nvSpPr>
        <p:spPr>
          <a:xfrm>
            <a:off x="330200" y="1371600"/>
            <a:ext cx="81534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200">
                <a:solidFill>
                  <a:prstClr val="black"/>
                </a:solidFill>
                <a:latin typeface="arial"/>
              </a:rPr>
              <a:t>Hvor enig eller uenig er du i følgende påstand: Min bedrift bruker kun opprinnelseserklæringer (fakturaerklæringer) for å dokumentere opprinnelsen på eksportvarene våre.</a:t>
            </a:r>
          </a:p>
        </p:txBody>
      </p:sp>
      <p:sp>
        <p:nvSpPr>
          <p:cNvPr id="11" name="New shape"/>
          <p:cNvSpPr/>
          <p:nvPr/>
        </p:nvSpPr>
        <p:spPr>
          <a:xfrm>
            <a:off x="330200" y="58039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8866094" y="2096450"/>
            <a:ext cx="2774576" cy="3618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a:solidFill>
                  <a:prstClr val="black"/>
                </a:solidFill>
                <a:latin typeface="arial"/>
              </a:rPr>
              <a:t>51 prosent bruker kun opprinnelseserklæringer for å dokumentere opprinnelsen på sine eksportvarer. </a:t>
            </a:r>
            <a:br>
              <a:rPr lang="nb-NO" sz="1400">
                <a:solidFill>
                  <a:prstClr val="black"/>
                </a:solidFill>
                <a:latin typeface="arial"/>
              </a:rPr>
            </a:br>
            <a:endParaRPr lang="nb-NO" sz="1400">
              <a:solidFill>
                <a:prstClr val="black"/>
              </a:solidFill>
              <a:latin typeface="arial"/>
            </a:endParaRPr>
          </a:p>
          <a:p>
            <a:pPr marL="292100" lvl="1" indent="-127000">
              <a:buFontTx/>
              <a:buChar char="•"/>
            </a:pPr>
            <a:r>
              <a:rPr lang="nb-NO" sz="1400">
                <a:solidFill>
                  <a:prstClr val="black"/>
                </a:solidFill>
                <a:latin typeface="arial"/>
              </a:rPr>
              <a:t>Godkjente eksportører bruker i større grad enn ikke-godkjente eksportører opprinnelseserklæringer kun for å dokumentere opprinnelsen på eksportvarene. </a:t>
            </a:r>
          </a:p>
          <a:p>
            <a:pPr marL="292100" lvl="1" indent="-127000">
              <a:buFontTx/>
              <a:buChar char="•"/>
            </a:pPr>
            <a:r>
              <a:rPr lang="nb-NO" sz="1400">
                <a:solidFill>
                  <a:prstClr val="black"/>
                </a:solidFill>
                <a:latin typeface="arial"/>
              </a:rPr>
              <a:t>Små/ingen signifikante forskjeller mellom bedriftsstørrelse, eksportverdi, bransje.</a:t>
            </a:r>
          </a:p>
          <a:p>
            <a:pPr marL="292100" lvl="1" indent="-127000">
              <a:buFontTx/>
              <a:buChar char="•"/>
            </a:pPr>
            <a:endParaRPr lang="nb-NO" sz="1400">
              <a:solidFill>
                <a:prstClr val="black"/>
              </a:solidFill>
              <a:latin typeface="arial"/>
            </a:endParaRPr>
          </a:p>
          <a:p>
            <a:pPr marL="292100" lvl="1" indent="-127000" algn="l">
              <a:buChar char="•"/>
            </a:pPr>
            <a:endParaRPr lang="nb-NO" sz="1400">
              <a:solidFill>
                <a:prstClr val="black"/>
              </a:solidFill>
              <a:latin typeface="arial"/>
            </a:endParaRPr>
          </a:p>
          <a:p>
            <a:pPr algn="l"/>
            <a:r>
              <a:rPr lang="nb-NO" sz="1400">
                <a:solidFill>
                  <a:prstClr val="black"/>
                </a:solidFill>
                <a:latin typeface="arial"/>
              </a:rPr>
              <a:t> </a:t>
            </a:r>
          </a:p>
        </p:txBody>
      </p:sp>
      <p:sp>
        <p:nvSpPr>
          <p:cNvPr id="2" name="New shape">
            <a:extLst>
              <a:ext uri="{FF2B5EF4-FFF2-40B4-BE49-F238E27FC236}">
                <a16:creationId xmlns:a16="http://schemas.microsoft.com/office/drawing/2014/main" id="{21B697D0-1CC3-9471-2A11-5DF77840BF68}"/>
              </a:ext>
            </a:extLst>
          </p:cNvPr>
          <p:cNvSpPr/>
          <p:nvPr/>
        </p:nvSpPr>
        <p:spPr>
          <a:xfrm>
            <a:off x="10867372" y="125506"/>
            <a:ext cx="981728" cy="293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Opprinnelse</a:t>
            </a:r>
          </a:p>
        </p:txBody>
      </p:sp>
      <p:graphicFrame>
        <p:nvGraphicFramePr>
          <p:cNvPr id="21" name="ChartObject">
            <a:extLst>
              <a:ext uri="{FF2B5EF4-FFF2-40B4-BE49-F238E27FC236}">
                <a16:creationId xmlns:a16="http://schemas.microsoft.com/office/drawing/2014/main" id="{5D28A431-8772-C3C6-73F6-5EAE5F06EAF2}"/>
              </a:ext>
            </a:extLst>
          </p:cNvPr>
          <p:cNvGraphicFramePr/>
          <p:nvPr/>
        </p:nvGraphicFramePr>
        <p:xfrm>
          <a:off x="330200" y="1574800"/>
          <a:ext cx="8153400" cy="41529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lysbildenummer 6">
            <a:extLst>
              <a:ext uri="{FF2B5EF4-FFF2-40B4-BE49-F238E27FC236}">
                <a16:creationId xmlns:a16="http://schemas.microsoft.com/office/drawing/2014/main" id="{AF8F5AD5-E6A1-235F-C42A-4AC076E7641F}"/>
              </a:ext>
            </a:extLst>
          </p:cNvPr>
          <p:cNvSpPr>
            <a:spLocks noGrp="1"/>
          </p:cNvSpPr>
          <p:nvPr>
            <p:ph type="sldNum" sz="quarter" idx="10"/>
          </p:nvPr>
        </p:nvSpPr>
        <p:spPr/>
        <p:txBody>
          <a:bodyPr/>
          <a:lstStyle/>
          <a:p>
            <a:fld id="{4034BEE3-566C-4068-A777-C3A4762E861B}" type="slidenum">
              <a:rPr lang="en-GB" smtClean="0"/>
              <a:pPr/>
              <a:t>44</a:t>
            </a:fld>
            <a:endParaRPr lang="en-GB"/>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19100"/>
            <a:ext cx="11468100"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prstClr val="black"/>
                </a:solidFill>
                <a:latin typeface="arial"/>
              </a:rPr>
              <a:t>Annen opprinnelsesdokumentasjon</a:t>
            </a:r>
          </a:p>
        </p:txBody>
      </p:sp>
      <p:sp>
        <p:nvSpPr>
          <p:cNvPr id="9" name="New shape"/>
          <p:cNvSpPr/>
          <p:nvPr/>
        </p:nvSpPr>
        <p:spPr>
          <a:xfrm>
            <a:off x="330200" y="1371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10" name="ChartObject"/>
          <p:cNvGraphicFramePr/>
          <p:nvPr/>
        </p:nvGraphicFramePr>
        <p:xfrm>
          <a:off x="330200" y="1371600"/>
          <a:ext cx="8153400"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11" name="New shape"/>
          <p:cNvSpPr/>
          <p:nvPr/>
        </p:nvSpPr>
        <p:spPr>
          <a:xfrm>
            <a:off x="330200" y="5816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3756212" y="5816601"/>
            <a:ext cx="3810000" cy="17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000">
                <a:solidFill>
                  <a:prstClr val="black"/>
                </a:solidFill>
                <a:latin typeface="arial"/>
              </a:rPr>
              <a:t>*OBS! </a:t>
            </a:r>
            <a:r>
              <a:rPr lang="nb-NO" sz="1000">
                <a:solidFill>
                  <a:prstClr val="black"/>
                </a:solidFill>
                <a:latin typeface="arial"/>
              </a:rPr>
              <a:t>Liten</a:t>
            </a:r>
            <a:r>
              <a:rPr sz="1000">
                <a:solidFill>
                  <a:prstClr val="black"/>
                </a:solidFill>
                <a:latin typeface="arial"/>
              </a:rPr>
              <a:t> base </a:t>
            </a:r>
          </a:p>
        </p:txBody>
      </p:sp>
      <p:sp>
        <p:nvSpPr>
          <p:cNvPr id="14" name="New shape"/>
          <p:cNvSpPr/>
          <p:nvPr/>
        </p:nvSpPr>
        <p:spPr>
          <a:xfrm>
            <a:off x="8193741" y="1371599"/>
            <a:ext cx="3164495" cy="462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a:solidFill>
                  <a:prstClr val="black"/>
                </a:solidFill>
                <a:latin typeface="arial"/>
              </a:rPr>
              <a:t>Dette spørsmålet ble kun stilt til de som ikke </a:t>
            </a:r>
            <a:r>
              <a:rPr lang="nb-NO" sz="1400" i="1">
                <a:solidFill>
                  <a:prstClr val="black"/>
                </a:solidFill>
                <a:latin typeface="arial"/>
              </a:rPr>
              <a:t>kun</a:t>
            </a:r>
            <a:r>
              <a:rPr lang="nb-NO" sz="1400">
                <a:solidFill>
                  <a:prstClr val="black"/>
                </a:solidFill>
                <a:latin typeface="arial"/>
              </a:rPr>
              <a:t> bruker opprinnelseserklæringer for å dokumentere opprinnelsen på sine eksportvarer. </a:t>
            </a:r>
          </a:p>
          <a:p>
            <a:pPr algn="l"/>
            <a:endParaRPr lang="nb-NO" sz="1400">
              <a:solidFill>
                <a:prstClr val="black"/>
              </a:solidFill>
              <a:latin typeface="arial"/>
            </a:endParaRPr>
          </a:p>
          <a:p>
            <a:pPr marL="292100" lvl="1" indent="-127000" algn="l">
              <a:buChar char="•"/>
            </a:pPr>
            <a:r>
              <a:rPr lang="nb-NO" sz="1400" err="1">
                <a:solidFill>
                  <a:prstClr val="black"/>
                </a:solidFill>
                <a:latin typeface="arial"/>
              </a:rPr>
              <a:t>Certificate</a:t>
            </a:r>
            <a:r>
              <a:rPr lang="nb-NO" sz="1400">
                <a:solidFill>
                  <a:prstClr val="black"/>
                </a:solidFill>
                <a:latin typeface="arial"/>
              </a:rPr>
              <a:t> </a:t>
            </a:r>
            <a:r>
              <a:rPr lang="nb-NO" sz="1400" err="1">
                <a:solidFill>
                  <a:prstClr val="black"/>
                </a:solidFill>
                <a:latin typeface="arial"/>
              </a:rPr>
              <a:t>of</a:t>
            </a:r>
            <a:r>
              <a:rPr lang="nb-NO" sz="1400">
                <a:solidFill>
                  <a:prstClr val="black"/>
                </a:solidFill>
                <a:latin typeface="arial"/>
              </a:rPr>
              <a:t> </a:t>
            </a:r>
            <a:r>
              <a:rPr lang="nb-NO" sz="1400" err="1">
                <a:solidFill>
                  <a:prstClr val="black"/>
                </a:solidFill>
                <a:latin typeface="arial"/>
              </a:rPr>
              <a:t>Origin</a:t>
            </a:r>
            <a:r>
              <a:rPr lang="nb-NO" sz="1400">
                <a:solidFill>
                  <a:prstClr val="black"/>
                </a:solidFill>
                <a:latin typeface="arial"/>
              </a:rPr>
              <a:t> og EUR.1 er den opprinnelsesdokumentasjonen som flest bedrifter bruker i tillegg. </a:t>
            </a:r>
          </a:p>
          <a:p>
            <a:pPr marL="165100" lvl="1" algn="l"/>
            <a:endParaRPr lang="nb-NO" sz="1400">
              <a:solidFill>
                <a:prstClr val="black"/>
              </a:solidFill>
              <a:latin typeface="arial"/>
            </a:endParaRPr>
          </a:p>
          <a:p>
            <a:pPr marL="165100" lvl="1" algn="l"/>
            <a:r>
              <a:rPr lang="nb-NO" sz="1400">
                <a:solidFill>
                  <a:prstClr val="black"/>
                </a:solidFill>
                <a:latin typeface="arial"/>
              </a:rPr>
              <a:t>Åpent svar, eksempler:</a:t>
            </a:r>
          </a:p>
          <a:p>
            <a:pPr marL="450850" lvl="1" indent="-285750" algn="l">
              <a:buFont typeface="Arial" panose="020B0604020202020204" pitchFamily="34" charset="0"/>
              <a:buChar char="–"/>
            </a:pPr>
            <a:r>
              <a:rPr lang="nb-NO" sz="1400">
                <a:solidFill>
                  <a:prstClr val="black"/>
                </a:solidFill>
                <a:latin typeface="arial"/>
              </a:rPr>
              <a:t>Bill </a:t>
            </a:r>
            <a:r>
              <a:rPr lang="nb-NO" sz="1400" err="1">
                <a:solidFill>
                  <a:prstClr val="black"/>
                </a:solidFill>
                <a:latin typeface="arial"/>
              </a:rPr>
              <a:t>of</a:t>
            </a:r>
            <a:r>
              <a:rPr lang="nb-NO" sz="1400">
                <a:solidFill>
                  <a:prstClr val="black"/>
                </a:solidFill>
                <a:latin typeface="arial"/>
              </a:rPr>
              <a:t> </a:t>
            </a:r>
            <a:r>
              <a:rPr lang="nb-NO" sz="1400" err="1">
                <a:solidFill>
                  <a:prstClr val="black"/>
                </a:solidFill>
                <a:latin typeface="arial"/>
              </a:rPr>
              <a:t>Lading</a:t>
            </a:r>
            <a:endParaRPr lang="nb-NO" sz="1400">
              <a:solidFill>
                <a:prstClr val="black"/>
              </a:solidFill>
              <a:latin typeface="arial"/>
            </a:endParaRPr>
          </a:p>
          <a:p>
            <a:pPr marL="450850" lvl="1" indent="-285750" algn="l">
              <a:buFont typeface="Arial" panose="020B0604020202020204" pitchFamily="34" charset="0"/>
              <a:buChar char="–"/>
            </a:pPr>
            <a:r>
              <a:rPr lang="nb-NO" sz="1400">
                <a:solidFill>
                  <a:prstClr val="black"/>
                </a:solidFill>
                <a:latin typeface="arial"/>
              </a:rPr>
              <a:t>Eksportere bare til nordiske land.</a:t>
            </a:r>
          </a:p>
          <a:p>
            <a:pPr marL="450850" lvl="1" indent="-285750" algn="l">
              <a:buFont typeface="Arial" panose="020B0604020202020204" pitchFamily="34" charset="0"/>
              <a:buChar char="–"/>
            </a:pPr>
            <a:r>
              <a:rPr lang="nb-NO" sz="1400">
                <a:solidFill>
                  <a:prstClr val="black"/>
                </a:solidFill>
                <a:latin typeface="arial"/>
              </a:rPr>
              <a:t>Sluttseddel</a:t>
            </a:r>
          </a:p>
          <a:p>
            <a:pPr marL="450850" lvl="1" indent="-285750" algn="l">
              <a:buFont typeface="Arial" panose="020B0604020202020204" pitchFamily="34" charset="0"/>
              <a:buChar char="–"/>
            </a:pPr>
            <a:r>
              <a:rPr lang="nb-NO" sz="1400">
                <a:solidFill>
                  <a:prstClr val="black"/>
                </a:solidFill>
                <a:latin typeface="arial"/>
              </a:rPr>
              <a:t>Sporbarhetssystemer</a:t>
            </a:r>
          </a:p>
          <a:p>
            <a:pPr marL="450850" lvl="1" indent="-285750" algn="l">
              <a:buFont typeface="Arial" panose="020B0604020202020204" pitchFamily="34" charset="0"/>
              <a:buChar char="–"/>
            </a:pPr>
            <a:r>
              <a:rPr lang="nb-NO" sz="1400">
                <a:solidFill>
                  <a:prstClr val="black"/>
                </a:solidFill>
                <a:latin typeface="arial"/>
              </a:rPr>
              <a:t>Third Party Transfer og sluttbrukererklæringer</a:t>
            </a:r>
          </a:p>
          <a:p>
            <a:pPr marL="165100" lvl="1" algn="l"/>
            <a:endParaRPr lang="nb-NO" sz="1400">
              <a:solidFill>
                <a:prstClr val="black"/>
              </a:solidFill>
              <a:latin typeface="arial"/>
            </a:endParaRPr>
          </a:p>
          <a:p>
            <a:pPr algn="l"/>
            <a:endParaRPr lang="nb-NO" sz="1400">
              <a:solidFill>
                <a:prstClr val="black"/>
              </a:solidFill>
              <a:latin typeface="arial"/>
            </a:endParaRPr>
          </a:p>
        </p:txBody>
      </p:sp>
      <p:sp>
        <p:nvSpPr>
          <p:cNvPr id="2" name="New shape">
            <a:extLst>
              <a:ext uri="{FF2B5EF4-FFF2-40B4-BE49-F238E27FC236}">
                <a16:creationId xmlns:a16="http://schemas.microsoft.com/office/drawing/2014/main" id="{EA8B4EEE-7281-2F9F-2D47-6E7EA383CF88}"/>
              </a:ext>
            </a:extLst>
          </p:cNvPr>
          <p:cNvSpPr/>
          <p:nvPr/>
        </p:nvSpPr>
        <p:spPr>
          <a:xfrm>
            <a:off x="10867372" y="125506"/>
            <a:ext cx="981728" cy="293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Opprinnelse</a:t>
            </a:r>
          </a:p>
        </p:txBody>
      </p:sp>
      <p:sp>
        <p:nvSpPr>
          <p:cNvPr id="7" name="Plassholder for lysbildenummer 6">
            <a:extLst>
              <a:ext uri="{FF2B5EF4-FFF2-40B4-BE49-F238E27FC236}">
                <a16:creationId xmlns:a16="http://schemas.microsoft.com/office/drawing/2014/main" id="{8E06FEA5-036C-F878-D1D9-D7C2D9308203}"/>
              </a:ext>
            </a:extLst>
          </p:cNvPr>
          <p:cNvSpPr>
            <a:spLocks noGrp="1"/>
          </p:cNvSpPr>
          <p:nvPr>
            <p:ph type="sldNum" sz="quarter" idx="10"/>
          </p:nvPr>
        </p:nvSpPr>
        <p:spPr/>
        <p:txBody>
          <a:bodyPr/>
          <a:lstStyle/>
          <a:p>
            <a:fld id="{4034BEE3-566C-4068-A777-C3A4762E861B}" type="slidenum">
              <a:rPr lang="en-GB" smtClean="0"/>
              <a:pPr/>
              <a:t>45</a:t>
            </a:fld>
            <a:endParaRPr lang="en-GB"/>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30200" y="1612900"/>
            <a:ext cx="81534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srgbClr val="3F3F3F"/>
                </a:solidFill>
                <a:latin typeface="arial"/>
              </a:rPr>
              <a:t>Bruker dere innsatsmaterialer fra andre land enn Norge i produksjonen?</a:t>
            </a:r>
          </a:p>
        </p:txBody>
      </p:sp>
      <p:sp>
        <p:nvSpPr>
          <p:cNvPr id="10" name="New shape"/>
          <p:cNvSpPr/>
          <p:nvPr/>
        </p:nvSpPr>
        <p:spPr>
          <a:xfrm>
            <a:off x="330200" y="5689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2" name="New shape"/>
          <p:cNvSpPr/>
          <p:nvPr/>
        </p:nvSpPr>
        <p:spPr>
          <a:xfrm>
            <a:off x="8737600" y="2260599"/>
            <a:ext cx="3111500" cy="2598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To av tre bruker innsatsmaterialer fra andre land enn Norge i sin produksjon.</a:t>
            </a:r>
          </a:p>
          <a:p>
            <a:pPr algn="l"/>
            <a:endParaRPr lang="nb-NO" sz="1400" dirty="0">
              <a:solidFill>
                <a:prstClr val="black"/>
              </a:solidFill>
              <a:latin typeface="arial"/>
            </a:endParaRPr>
          </a:p>
          <a:p>
            <a:pPr marL="292100" lvl="1" indent="-127000" algn="l">
              <a:buChar char="•"/>
            </a:pPr>
            <a:r>
              <a:rPr lang="nb-NO" sz="1400" dirty="0">
                <a:solidFill>
                  <a:prstClr val="black"/>
                </a:solidFill>
                <a:latin typeface="arial"/>
              </a:rPr>
              <a:t>Større bedrifter (mer enn 50 ansatte) bruker i større grad innsatsmaterialer fra utlandet (79 prosent), sammenlignet med mindre bedrifter (59 prosent).</a:t>
            </a:r>
          </a:p>
          <a:p>
            <a:pPr marL="292100" lvl="1" indent="-127000" algn="l">
              <a:buChar char="•"/>
            </a:pPr>
            <a:r>
              <a:rPr lang="nb-NO" sz="1400" dirty="0">
                <a:solidFill>
                  <a:prstClr val="black"/>
                </a:solidFill>
                <a:latin typeface="arial"/>
              </a:rPr>
              <a:t>Små/ingen forskjeller mellom eksportverdi, bransje eller eksportørstatus.</a:t>
            </a:r>
          </a:p>
          <a:p>
            <a:pPr algn="l"/>
            <a:endParaRPr lang="nb-NO" sz="1400" dirty="0">
              <a:solidFill>
                <a:prstClr val="black"/>
              </a:solidFill>
              <a:latin typeface="arial"/>
            </a:endParaRPr>
          </a:p>
        </p:txBody>
      </p:sp>
      <p:sp>
        <p:nvSpPr>
          <p:cNvPr id="13" name="New shape"/>
          <p:cNvSpPr/>
          <p:nvPr/>
        </p:nvSpPr>
        <p:spPr>
          <a:xfrm>
            <a:off x="342900" y="381000"/>
            <a:ext cx="114681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prstClr val="black"/>
                </a:solidFill>
                <a:latin typeface="arial"/>
              </a:rPr>
              <a:t>2 av 3 bedrifter bruker innsatsmaterialer fra andre land enn Norge i sin produksjon</a:t>
            </a:r>
          </a:p>
        </p:txBody>
      </p:sp>
      <p:sp>
        <p:nvSpPr>
          <p:cNvPr id="2" name="New shape">
            <a:extLst>
              <a:ext uri="{FF2B5EF4-FFF2-40B4-BE49-F238E27FC236}">
                <a16:creationId xmlns:a16="http://schemas.microsoft.com/office/drawing/2014/main" id="{516140D1-D5B7-56FF-D175-7D8852837872}"/>
              </a:ext>
            </a:extLst>
          </p:cNvPr>
          <p:cNvSpPr/>
          <p:nvPr/>
        </p:nvSpPr>
        <p:spPr>
          <a:xfrm>
            <a:off x="10867372" y="125506"/>
            <a:ext cx="981728" cy="293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Opprinnelse</a:t>
            </a:r>
          </a:p>
        </p:txBody>
      </p:sp>
      <p:graphicFrame>
        <p:nvGraphicFramePr>
          <p:cNvPr id="21" name="ChartObject">
            <a:extLst>
              <a:ext uri="{FF2B5EF4-FFF2-40B4-BE49-F238E27FC236}">
                <a16:creationId xmlns:a16="http://schemas.microsoft.com/office/drawing/2014/main" id="{B551F5CA-58AC-A7B5-E5BE-2202B8D2255D}"/>
              </a:ext>
            </a:extLst>
          </p:cNvPr>
          <p:cNvGraphicFramePr/>
          <p:nvPr/>
        </p:nvGraphicFramePr>
        <p:xfrm>
          <a:off x="330200" y="1803400"/>
          <a:ext cx="8153400" cy="37973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lysbildenummer 6">
            <a:extLst>
              <a:ext uri="{FF2B5EF4-FFF2-40B4-BE49-F238E27FC236}">
                <a16:creationId xmlns:a16="http://schemas.microsoft.com/office/drawing/2014/main" id="{0D154AFF-DE65-3B94-8CD9-1D17AF183B9F}"/>
              </a:ext>
            </a:extLst>
          </p:cNvPr>
          <p:cNvSpPr>
            <a:spLocks noGrp="1"/>
          </p:cNvSpPr>
          <p:nvPr>
            <p:ph type="sldNum" sz="quarter" idx="10"/>
          </p:nvPr>
        </p:nvSpPr>
        <p:spPr/>
        <p:txBody>
          <a:bodyPr/>
          <a:lstStyle/>
          <a:p>
            <a:fld id="{4034BEE3-566C-4068-A777-C3A4762E861B}" type="slidenum">
              <a:rPr lang="en-GB" smtClean="0"/>
              <a:pPr/>
              <a:t>46</a:t>
            </a:fld>
            <a:endParaRPr lang="en-GB"/>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19100"/>
            <a:ext cx="11468100"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prstClr val="black"/>
                </a:solidFill>
                <a:latin typeface="arial"/>
              </a:rPr>
              <a:t>93 prosent av bedriftene som bruker innsatsmaterialer fra andre land, bruker innsatsmaterialer fra andre land i Europa </a:t>
            </a:r>
          </a:p>
        </p:txBody>
      </p:sp>
      <p:sp>
        <p:nvSpPr>
          <p:cNvPr id="9" name="New shape"/>
          <p:cNvSpPr/>
          <p:nvPr/>
        </p:nvSpPr>
        <p:spPr>
          <a:xfrm>
            <a:off x="330200" y="1371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10" name="ChartObject"/>
          <p:cNvGraphicFramePr/>
          <p:nvPr/>
        </p:nvGraphicFramePr>
        <p:xfrm>
          <a:off x="330200" y="1371600"/>
          <a:ext cx="8153400"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11" name="New shape"/>
          <p:cNvSpPr/>
          <p:nvPr/>
        </p:nvSpPr>
        <p:spPr>
          <a:xfrm>
            <a:off x="330200" y="5816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4" name="New shape"/>
          <p:cNvSpPr/>
          <p:nvPr/>
        </p:nvSpPr>
        <p:spPr>
          <a:xfrm>
            <a:off x="8748806" y="1895864"/>
            <a:ext cx="2882900" cy="1908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dirty="0">
                <a:solidFill>
                  <a:prstClr val="black"/>
                </a:solidFill>
                <a:latin typeface="arial"/>
              </a:rPr>
              <a:t>Dette spørsmålet ble kun stilt til de som bruker innsatsmaterialer fra andre land enn Norge i produksjonen. </a:t>
            </a:r>
          </a:p>
          <a:p>
            <a:pPr algn="l"/>
            <a:endParaRPr lang="nb-NO" sz="1400" dirty="0">
              <a:solidFill>
                <a:prstClr val="black"/>
              </a:solidFill>
              <a:latin typeface="arial"/>
            </a:endParaRPr>
          </a:p>
          <a:p>
            <a:pPr marL="292100" lvl="1" indent="-127000" algn="l">
              <a:buChar char="•"/>
            </a:pPr>
            <a:r>
              <a:rPr lang="nb-NO" sz="1400" dirty="0">
                <a:solidFill>
                  <a:prstClr val="black"/>
                </a:solidFill>
                <a:latin typeface="arial"/>
              </a:rPr>
              <a:t>Land i Europa, Kina, USA og Storbritannia er de stedene flest bruker innsatsmaterialer fra. </a:t>
            </a:r>
          </a:p>
          <a:p>
            <a:pPr algn="l"/>
            <a:endParaRPr lang="nb-NO" sz="1400" dirty="0">
              <a:solidFill>
                <a:prstClr val="black"/>
              </a:solidFill>
              <a:latin typeface="arial"/>
            </a:endParaRPr>
          </a:p>
        </p:txBody>
      </p:sp>
      <p:sp>
        <p:nvSpPr>
          <p:cNvPr id="2" name="New shape">
            <a:extLst>
              <a:ext uri="{FF2B5EF4-FFF2-40B4-BE49-F238E27FC236}">
                <a16:creationId xmlns:a16="http://schemas.microsoft.com/office/drawing/2014/main" id="{134C46CD-64B8-5F29-AF23-66C4BB174106}"/>
              </a:ext>
            </a:extLst>
          </p:cNvPr>
          <p:cNvSpPr/>
          <p:nvPr/>
        </p:nvSpPr>
        <p:spPr>
          <a:xfrm>
            <a:off x="10867372" y="125506"/>
            <a:ext cx="981728" cy="293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Opprinnelse</a:t>
            </a:r>
          </a:p>
        </p:txBody>
      </p:sp>
      <p:sp>
        <p:nvSpPr>
          <p:cNvPr id="7" name="Plassholder for lysbildenummer 6">
            <a:extLst>
              <a:ext uri="{FF2B5EF4-FFF2-40B4-BE49-F238E27FC236}">
                <a16:creationId xmlns:a16="http://schemas.microsoft.com/office/drawing/2014/main" id="{03B8F8BD-6293-C6AE-FDE5-3A3DCFF23F1B}"/>
              </a:ext>
            </a:extLst>
          </p:cNvPr>
          <p:cNvSpPr>
            <a:spLocks noGrp="1"/>
          </p:cNvSpPr>
          <p:nvPr>
            <p:ph type="sldNum" sz="quarter" idx="10"/>
          </p:nvPr>
        </p:nvSpPr>
        <p:spPr/>
        <p:txBody>
          <a:bodyPr/>
          <a:lstStyle/>
          <a:p>
            <a:fld id="{4034BEE3-566C-4068-A777-C3A4762E861B}" type="slidenum">
              <a:rPr lang="en-GB" smtClean="0"/>
              <a:pPr/>
              <a:t>47</a:t>
            </a:fld>
            <a:endParaRPr lang="en-GB"/>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9DE613-B42B-9291-6826-CFC5F94172BF}"/>
              </a:ext>
            </a:extLst>
          </p:cNvPr>
          <p:cNvSpPr>
            <a:spLocks noGrp="1"/>
          </p:cNvSpPr>
          <p:nvPr>
            <p:ph type="title"/>
          </p:nvPr>
        </p:nvSpPr>
        <p:spPr/>
        <p:txBody>
          <a:bodyPr/>
          <a:lstStyle/>
          <a:p>
            <a:r>
              <a:rPr lang="nb-NO" dirty="0"/>
              <a:t>Innsatsmaterialer fra andre land	</a:t>
            </a:r>
          </a:p>
        </p:txBody>
      </p:sp>
      <p:sp>
        <p:nvSpPr>
          <p:cNvPr id="4" name="Plassholder for innhold 3">
            <a:extLst>
              <a:ext uri="{FF2B5EF4-FFF2-40B4-BE49-F238E27FC236}">
                <a16:creationId xmlns:a16="http://schemas.microsoft.com/office/drawing/2014/main" id="{DFE03644-C233-624A-9CEB-B3CCDA9BC242}"/>
              </a:ext>
            </a:extLst>
          </p:cNvPr>
          <p:cNvSpPr>
            <a:spLocks noGrp="1"/>
          </p:cNvSpPr>
          <p:nvPr>
            <p:ph sz="quarter" idx="12"/>
          </p:nvPr>
        </p:nvSpPr>
        <p:spPr>
          <a:xfrm>
            <a:off x="360363" y="1718878"/>
            <a:ext cx="5626800" cy="3999600"/>
          </a:xfrm>
        </p:spPr>
        <p:txBody>
          <a:bodyPr/>
          <a:lstStyle/>
          <a:p>
            <a:pPr marL="171450" indent="-171450">
              <a:buFont typeface="Arial" panose="020B0604020202020204" pitchFamily="34" charset="0"/>
              <a:buChar char="–"/>
            </a:pPr>
            <a:r>
              <a:rPr lang="nb-NO" sz="1100" dirty="0"/>
              <a:t>Australia , New Zealand, Uruguay</a:t>
            </a:r>
          </a:p>
          <a:p>
            <a:pPr marL="171450" indent="-171450">
              <a:buFont typeface="Arial" panose="020B0604020202020204" pitchFamily="34" charset="0"/>
              <a:buChar char="–"/>
            </a:pPr>
            <a:r>
              <a:rPr lang="nb-NO" sz="1100" dirty="0" err="1"/>
              <a:t>Bharain</a:t>
            </a:r>
            <a:endParaRPr lang="nb-NO" sz="1100" dirty="0"/>
          </a:p>
          <a:p>
            <a:pPr marL="171450" indent="-171450">
              <a:buFont typeface="Arial" panose="020B0604020202020204" pitchFamily="34" charset="0"/>
              <a:buChar char="–"/>
            </a:pPr>
            <a:r>
              <a:rPr lang="nb-NO" sz="1100" dirty="0"/>
              <a:t>Colombia</a:t>
            </a:r>
          </a:p>
          <a:p>
            <a:pPr marL="171450" indent="-171450">
              <a:buFont typeface="Arial" panose="020B0604020202020204" pitchFamily="34" charset="0"/>
              <a:buChar char="–"/>
            </a:pPr>
            <a:r>
              <a:rPr lang="nb-NO" sz="1100" dirty="0"/>
              <a:t>Det er snakk om flere land, bl.a. fra Asia</a:t>
            </a:r>
          </a:p>
          <a:p>
            <a:pPr marL="171450" indent="-171450">
              <a:buFont typeface="Arial" panose="020B0604020202020204" pitchFamily="34" charset="0"/>
              <a:buChar char="–"/>
            </a:pPr>
            <a:r>
              <a:rPr lang="nb-NO" sz="1100" dirty="0"/>
              <a:t>Færøyene /Island</a:t>
            </a:r>
          </a:p>
          <a:p>
            <a:pPr marL="171450" indent="-171450">
              <a:buFont typeface="Arial" panose="020B0604020202020204" pitchFamily="34" charset="0"/>
              <a:buChar char="–"/>
            </a:pPr>
            <a:r>
              <a:rPr lang="nb-NO" sz="1100" dirty="0"/>
              <a:t>India</a:t>
            </a:r>
          </a:p>
          <a:p>
            <a:pPr marL="171450" indent="-171450">
              <a:buFont typeface="Arial" panose="020B0604020202020204" pitchFamily="34" charset="0"/>
              <a:buChar char="–"/>
            </a:pPr>
            <a:r>
              <a:rPr lang="nb-NO" sz="1100" dirty="0"/>
              <a:t>India, Indonesia, Malaysia</a:t>
            </a:r>
          </a:p>
          <a:p>
            <a:pPr marL="171450" indent="-171450">
              <a:buFont typeface="Arial" panose="020B0604020202020204" pitchFamily="34" charset="0"/>
              <a:buChar char="–"/>
            </a:pPr>
            <a:r>
              <a:rPr lang="nb-NO" sz="1100" dirty="0"/>
              <a:t>India, Tyrkia</a:t>
            </a:r>
          </a:p>
          <a:p>
            <a:pPr marL="171450" indent="-171450">
              <a:buFont typeface="Arial" panose="020B0604020202020204" pitchFamily="34" charset="0"/>
              <a:buChar char="–"/>
            </a:pPr>
            <a:r>
              <a:rPr lang="nb-NO" sz="1100" dirty="0"/>
              <a:t>Island</a:t>
            </a:r>
          </a:p>
          <a:p>
            <a:pPr marL="171450" indent="-171450">
              <a:buFont typeface="Arial" panose="020B0604020202020204" pitchFamily="34" charset="0"/>
              <a:buChar char="–"/>
            </a:pPr>
            <a:r>
              <a:rPr lang="nb-NO" sz="1100" dirty="0"/>
              <a:t>Island, UK</a:t>
            </a:r>
          </a:p>
          <a:p>
            <a:pPr marL="171450" indent="-171450">
              <a:buFont typeface="Arial" panose="020B0604020202020204" pitchFamily="34" charset="0"/>
              <a:buChar char="–"/>
            </a:pPr>
            <a:r>
              <a:rPr lang="nb-NO" sz="1100" dirty="0"/>
              <a:t>Korea</a:t>
            </a:r>
          </a:p>
          <a:p>
            <a:pPr marL="171450" indent="-171450">
              <a:buFont typeface="Arial" panose="020B0604020202020204" pitchFamily="34" charset="0"/>
              <a:buChar char="–"/>
            </a:pPr>
            <a:r>
              <a:rPr lang="nb-NO" sz="1100" dirty="0"/>
              <a:t>Mexico</a:t>
            </a:r>
          </a:p>
          <a:p>
            <a:endParaRPr lang="nb-NO" sz="1100" dirty="0"/>
          </a:p>
        </p:txBody>
      </p:sp>
      <p:sp>
        <p:nvSpPr>
          <p:cNvPr id="5" name="Plassholder for innhold 4">
            <a:extLst>
              <a:ext uri="{FF2B5EF4-FFF2-40B4-BE49-F238E27FC236}">
                <a16:creationId xmlns:a16="http://schemas.microsoft.com/office/drawing/2014/main" id="{7D428B7B-BC98-55AB-9A40-B4099659D635}"/>
              </a:ext>
            </a:extLst>
          </p:cNvPr>
          <p:cNvSpPr>
            <a:spLocks noGrp="1"/>
          </p:cNvSpPr>
          <p:nvPr>
            <p:ph sz="quarter" idx="13"/>
          </p:nvPr>
        </p:nvSpPr>
        <p:spPr/>
        <p:txBody>
          <a:bodyPr/>
          <a:lstStyle/>
          <a:p>
            <a:pPr marL="171450" indent="-171450">
              <a:buFont typeface="Arial" panose="020B0604020202020204" pitchFamily="34" charset="0"/>
              <a:buChar char="–"/>
            </a:pPr>
            <a:r>
              <a:rPr lang="nb-NO" sz="1200" dirty="0"/>
              <a:t>Midtøsten</a:t>
            </a:r>
          </a:p>
          <a:p>
            <a:pPr marL="171450" indent="-171450">
              <a:buFont typeface="Arial" panose="020B0604020202020204" pitchFamily="34" charset="0"/>
              <a:buChar char="–"/>
            </a:pPr>
            <a:r>
              <a:rPr lang="nb-NO" sz="1200" dirty="0"/>
              <a:t>Midøsten, Afrika</a:t>
            </a:r>
          </a:p>
          <a:p>
            <a:pPr marL="171450" indent="-171450">
              <a:buFont typeface="Arial" panose="020B0604020202020204" pitchFamily="34" charset="0"/>
              <a:buChar char="–"/>
            </a:pPr>
            <a:r>
              <a:rPr lang="nb-NO" sz="1200" dirty="0"/>
              <a:t>Peru, Mexico</a:t>
            </a:r>
          </a:p>
          <a:p>
            <a:pPr marL="171450" indent="-171450">
              <a:buFont typeface="Arial" panose="020B0604020202020204" pitchFamily="34" charset="0"/>
              <a:buChar char="–"/>
            </a:pPr>
            <a:r>
              <a:rPr lang="nb-NO" sz="1200" dirty="0"/>
              <a:t>Polen</a:t>
            </a:r>
          </a:p>
          <a:p>
            <a:pPr marL="171450" indent="-171450">
              <a:buFont typeface="Arial" panose="020B0604020202020204" pitchFamily="34" charset="0"/>
              <a:buChar char="–"/>
            </a:pPr>
            <a:r>
              <a:rPr lang="nb-NO" sz="1200" dirty="0"/>
              <a:t>Singapore; Taiwan, India</a:t>
            </a:r>
          </a:p>
          <a:p>
            <a:pPr marL="171450" indent="-171450">
              <a:buFont typeface="Arial" panose="020B0604020202020204" pitchFamily="34" charset="0"/>
              <a:buChar char="–"/>
            </a:pPr>
            <a:r>
              <a:rPr lang="nb-NO" sz="1200" dirty="0"/>
              <a:t>Sveits</a:t>
            </a:r>
          </a:p>
          <a:p>
            <a:pPr marL="171450" indent="-171450">
              <a:buFont typeface="Arial" panose="020B0604020202020204" pitchFamily="34" charset="0"/>
              <a:buChar char="–"/>
            </a:pPr>
            <a:r>
              <a:rPr lang="nb-NO" sz="1200" dirty="0"/>
              <a:t>Sør Afrika, UAE (Dubai), Singapore, </a:t>
            </a:r>
            <a:r>
              <a:rPr lang="nb-NO" sz="1200" dirty="0" err="1"/>
              <a:t>Malaysi</a:t>
            </a:r>
            <a:endParaRPr lang="nb-NO" sz="1200" dirty="0"/>
          </a:p>
          <a:p>
            <a:pPr marL="171450" indent="-171450">
              <a:buFont typeface="Arial" panose="020B0604020202020204" pitchFamily="34" charset="0"/>
              <a:buChar char="–"/>
            </a:pPr>
            <a:r>
              <a:rPr lang="nb-NO" sz="1200" dirty="0"/>
              <a:t>Taiwan</a:t>
            </a:r>
          </a:p>
          <a:p>
            <a:pPr marL="171450" indent="-171450">
              <a:buFont typeface="Arial" panose="020B0604020202020204" pitchFamily="34" charset="0"/>
              <a:buChar char="–"/>
            </a:pPr>
            <a:r>
              <a:rPr lang="nb-NO" sz="1200" dirty="0"/>
              <a:t>Thailand</a:t>
            </a:r>
          </a:p>
          <a:p>
            <a:pPr marL="171450" indent="-171450">
              <a:buFont typeface="Arial" panose="020B0604020202020204" pitchFamily="34" charset="0"/>
              <a:buChar char="–"/>
            </a:pPr>
            <a:r>
              <a:rPr lang="nb-NO" sz="1200" dirty="0" err="1"/>
              <a:t>Tunisis</a:t>
            </a:r>
            <a:endParaRPr lang="nb-NO" sz="1200" dirty="0"/>
          </a:p>
          <a:p>
            <a:pPr marL="171450" indent="-171450">
              <a:buFont typeface="Arial" panose="020B0604020202020204" pitchFamily="34" charset="0"/>
              <a:buChar char="–"/>
            </a:pPr>
            <a:r>
              <a:rPr lang="nb-NO" sz="1200" dirty="0"/>
              <a:t>TW, MX</a:t>
            </a:r>
          </a:p>
          <a:p>
            <a:pPr marL="171450" indent="-171450">
              <a:buFont typeface="Arial" panose="020B0604020202020204" pitchFamily="34" charset="0"/>
              <a:buChar char="–"/>
            </a:pPr>
            <a:r>
              <a:rPr lang="nb-NO" sz="1200" dirty="0"/>
              <a:t>Ved enkelte salg er opprinnelse Chile</a:t>
            </a:r>
          </a:p>
          <a:p>
            <a:endParaRPr lang="nb-NO" sz="1200" dirty="0"/>
          </a:p>
        </p:txBody>
      </p:sp>
      <p:sp>
        <p:nvSpPr>
          <p:cNvPr id="6" name="Plassholder for tekst 5">
            <a:extLst>
              <a:ext uri="{FF2B5EF4-FFF2-40B4-BE49-F238E27FC236}">
                <a16:creationId xmlns:a16="http://schemas.microsoft.com/office/drawing/2014/main" id="{03AF02C9-657C-3EE7-8D49-7D24CC954751}"/>
              </a:ext>
            </a:extLst>
          </p:cNvPr>
          <p:cNvSpPr>
            <a:spLocks noGrp="1"/>
          </p:cNvSpPr>
          <p:nvPr>
            <p:ph type="body" sz="quarter" idx="14"/>
          </p:nvPr>
        </p:nvSpPr>
        <p:spPr/>
        <p:txBody>
          <a:bodyPr/>
          <a:lstStyle/>
          <a:p>
            <a:r>
              <a:rPr lang="nb-NO" dirty="0"/>
              <a:t>Åpne svar, eksempler</a:t>
            </a:r>
          </a:p>
        </p:txBody>
      </p:sp>
      <p:sp>
        <p:nvSpPr>
          <p:cNvPr id="11" name="Plassholder for lysbildenummer 10">
            <a:extLst>
              <a:ext uri="{FF2B5EF4-FFF2-40B4-BE49-F238E27FC236}">
                <a16:creationId xmlns:a16="http://schemas.microsoft.com/office/drawing/2014/main" id="{09A843B8-45C8-9499-E91E-9A614EDA31DB}"/>
              </a:ext>
            </a:extLst>
          </p:cNvPr>
          <p:cNvSpPr>
            <a:spLocks noGrp="1"/>
          </p:cNvSpPr>
          <p:nvPr>
            <p:ph type="sldNum" sz="quarter" idx="10"/>
          </p:nvPr>
        </p:nvSpPr>
        <p:spPr/>
        <p:txBody>
          <a:bodyPr/>
          <a:lstStyle/>
          <a:p>
            <a:fld id="{4034BEE3-566C-4068-A777-C3A4762E861B}" type="slidenum">
              <a:rPr lang="en-GB" smtClean="0"/>
              <a:pPr/>
              <a:t>48</a:t>
            </a:fld>
            <a:endParaRPr lang="en-GB"/>
          </a:p>
        </p:txBody>
      </p:sp>
    </p:spTree>
    <p:extLst>
      <p:ext uri="{BB962C8B-B14F-4D97-AF65-F5344CB8AC3E}">
        <p14:creationId xmlns:p14="http://schemas.microsoft.com/office/powerpoint/2010/main" val="331685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19100"/>
            <a:ext cx="11468100"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prstClr val="black"/>
                </a:solidFill>
                <a:latin typeface="arial"/>
              </a:rPr>
              <a:t>Verdi på innsatsmaterialene i forhold til pris på eksportvaren</a:t>
            </a:r>
          </a:p>
        </p:txBody>
      </p:sp>
      <p:sp>
        <p:nvSpPr>
          <p:cNvPr id="9" name="New shape"/>
          <p:cNvSpPr/>
          <p:nvPr/>
        </p:nvSpPr>
        <p:spPr>
          <a:xfrm>
            <a:off x="330200" y="1371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10" name="ChartObject"/>
          <p:cNvGraphicFramePr/>
          <p:nvPr>
            <p:extLst>
              <p:ext uri="{D42A27DB-BD31-4B8C-83A1-F6EECF244321}">
                <p14:modId xmlns:p14="http://schemas.microsoft.com/office/powerpoint/2010/main" val="1016430790"/>
              </p:ext>
            </p:extLst>
          </p:nvPr>
        </p:nvGraphicFramePr>
        <p:xfrm>
          <a:off x="330200" y="1371600"/>
          <a:ext cx="8153400"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11" name="New shape"/>
          <p:cNvSpPr/>
          <p:nvPr/>
        </p:nvSpPr>
        <p:spPr>
          <a:xfrm>
            <a:off x="330200" y="5816600"/>
            <a:ext cx="81534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2990850" y="5805800"/>
            <a:ext cx="3810000" cy="17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a:solidFill>
                  <a:prstClr val="black"/>
                </a:solidFill>
                <a:latin typeface="arial"/>
              </a:rPr>
              <a:t>*OBS! </a:t>
            </a:r>
            <a:r>
              <a:rPr sz="1200" err="1">
                <a:solidFill>
                  <a:prstClr val="black"/>
                </a:solidFill>
                <a:latin typeface="arial"/>
              </a:rPr>
              <a:t>Liten</a:t>
            </a:r>
            <a:r>
              <a:rPr sz="1200">
                <a:solidFill>
                  <a:prstClr val="black"/>
                </a:solidFill>
                <a:latin typeface="arial"/>
              </a:rPr>
              <a:t> base </a:t>
            </a:r>
          </a:p>
        </p:txBody>
      </p:sp>
      <p:sp>
        <p:nvSpPr>
          <p:cNvPr id="14" name="New shape"/>
          <p:cNvSpPr/>
          <p:nvPr/>
        </p:nvSpPr>
        <p:spPr>
          <a:xfrm>
            <a:off x="8928100" y="2806700"/>
            <a:ext cx="2882900" cy="17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endParaRPr sz="1200">
              <a:solidFill>
                <a:prstClr val="black"/>
              </a:solidFill>
              <a:latin typeface="arial"/>
            </a:endParaRPr>
          </a:p>
        </p:txBody>
      </p:sp>
      <p:sp>
        <p:nvSpPr>
          <p:cNvPr id="2" name="New shape">
            <a:extLst>
              <a:ext uri="{FF2B5EF4-FFF2-40B4-BE49-F238E27FC236}">
                <a16:creationId xmlns:a16="http://schemas.microsoft.com/office/drawing/2014/main" id="{FFB8886F-ED0B-0AE3-92B5-909C51ECC020}"/>
              </a:ext>
            </a:extLst>
          </p:cNvPr>
          <p:cNvSpPr/>
          <p:nvPr/>
        </p:nvSpPr>
        <p:spPr>
          <a:xfrm>
            <a:off x="10867372" y="125506"/>
            <a:ext cx="981728" cy="293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200">
                <a:solidFill>
                  <a:srgbClr val="A5A5A5"/>
                </a:solidFill>
                <a:latin typeface="arial"/>
              </a:rPr>
              <a:t>Opprinnelse</a:t>
            </a:r>
          </a:p>
        </p:txBody>
      </p:sp>
      <p:sp>
        <p:nvSpPr>
          <p:cNvPr id="16" name="TekstSylinder 15">
            <a:extLst>
              <a:ext uri="{FF2B5EF4-FFF2-40B4-BE49-F238E27FC236}">
                <a16:creationId xmlns:a16="http://schemas.microsoft.com/office/drawing/2014/main" id="{D8ABAF3B-B690-EC22-5374-A51407DE4C62}"/>
              </a:ext>
            </a:extLst>
          </p:cNvPr>
          <p:cNvSpPr txBox="1"/>
          <p:nvPr/>
        </p:nvSpPr>
        <p:spPr>
          <a:xfrm>
            <a:off x="7672004" y="2329908"/>
            <a:ext cx="3330293" cy="2462213"/>
          </a:xfrm>
          <a:prstGeom prst="rect">
            <a:avLst/>
          </a:prstGeom>
          <a:noFill/>
        </p:spPr>
        <p:txBody>
          <a:bodyPr wrap="square">
            <a:spAutoFit/>
          </a:bodyPr>
          <a:lstStyle/>
          <a:p>
            <a:r>
              <a:rPr lang="nb-NO" sz="1400">
                <a:effectLst/>
                <a:ea typeface="Times New Roman" panose="02020603050405020304" pitchFamily="18" charset="0"/>
              </a:rPr>
              <a:t>Oppfølgingsspørsmål til de bruker innsatsmaterialer fra andre land enn Norge.</a:t>
            </a:r>
          </a:p>
          <a:p>
            <a:pPr marL="285750" indent="-285750">
              <a:buFont typeface="Arial" panose="020B0604020202020204" pitchFamily="34" charset="0"/>
              <a:buChar char="•"/>
            </a:pPr>
            <a:r>
              <a:rPr lang="nb-NO" sz="1400">
                <a:effectLst/>
                <a:ea typeface="Times New Roman" panose="02020603050405020304" pitchFamily="18" charset="0"/>
              </a:rPr>
              <a:t>3 av 10 bedrifter oppgir at verdien av innsatsmaterialene utgjør mellom 21-50 prosent av prisen på eksportvarene. </a:t>
            </a:r>
            <a:endParaRPr lang="nb-NO" sz="1400">
              <a:ea typeface="Times New Roman" panose="02020603050405020304" pitchFamily="18" charset="0"/>
            </a:endParaRPr>
          </a:p>
          <a:p>
            <a:pPr marL="285750" indent="-285750">
              <a:buFont typeface="Arial" panose="020B0604020202020204" pitchFamily="34" charset="0"/>
              <a:buChar char="•"/>
            </a:pPr>
            <a:r>
              <a:rPr lang="nb-NO" sz="1400">
                <a:effectLst/>
                <a:ea typeface="Times New Roman" panose="02020603050405020304" pitchFamily="18" charset="0"/>
              </a:rPr>
              <a:t>Nær 2 av 10 bedrifter oppgir at verdien av innsatsvarene kun utgjør mindre enn 10 prosent av prisen på eksportvarene.</a:t>
            </a:r>
            <a:endParaRPr lang="nb-NO" sz="1400"/>
          </a:p>
        </p:txBody>
      </p:sp>
      <p:sp>
        <p:nvSpPr>
          <p:cNvPr id="7" name="Plassholder for lysbildenummer 6">
            <a:extLst>
              <a:ext uri="{FF2B5EF4-FFF2-40B4-BE49-F238E27FC236}">
                <a16:creationId xmlns:a16="http://schemas.microsoft.com/office/drawing/2014/main" id="{03DC3DC4-8F6D-6648-CE57-549A3B9FE2CB}"/>
              </a:ext>
            </a:extLst>
          </p:cNvPr>
          <p:cNvSpPr>
            <a:spLocks noGrp="1"/>
          </p:cNvSpPr>
          <p:nvPr>
            <p:ph type="sldNum" sz="quarter" idx="10"/>
          </p:nvPr>
        </p:nvSpPr>
        <p:spPr/>
        <p:txBody>
          <a:bodyPr/>
          <a:lstStyle/>
          <a:p>
            <a:fld id="{4034BEE3-566C-4068-A777-C3A4762E861B}" type="slidenum">
              <a:rPr lang="en-GB" smtClean="0"/>
              <a:pPr/>
              <a:t>49</a:t>
            </a:fld>
            <a:endParaRPr lang="en-GB"/>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A4BE021A-8500-0330-17EE-B385544E1ACB}"/>
              </a:ext>
            </a:extLst>
          </p:cNvPr>
          <p:cNvSpPr>
            <a:spLocks noGrp="1"/>
          </p:cNvSpPr>
          <p:nvPr>
            <p:ph type="title"/>
          </p:nvPr>
        </p:nvSpPr>
        <p:spPr/>
        <p:txBody>
          <a:bodyPr/>
          <a:lstStyle/>
          <a:p>
            <a:r>
              <a:rPr lang="nb-NO"/>
              <a:t>Om undersøkelsene</a:t>
            </a:r>
          </a:p>
        </p:txBody>
      </p:sp>
      <p:sp>
        <p:nvSpPr>
          <p:cNvPr id="9" name="Plassholder for tekst 8">
            <a:extLst>
              <a:ext uri="{FF2B5EF4-FFF2-40B4-BE49-F238E27FC236}">
                <a16:creationId xmlns:a16="http://schemas.microsoft.com/office/drawing/2014/main" id="{CCD930FE-4014-3CD4-CBBD-B5B57E3AC47B}"/>
              </a:ext>
            </a:extLst>
          </p:cNvPr>
          <p:cNvSpPr>
            <a:spLocks noGrp="1"/>
          </p:cNvSpPr>
          <p:nvPr>
            <p:ph type="body" sz="quarter" idx="12"/>
          </p:nvPr>
        </p:nvSpPr>
        <p:spPr/>
        <p:txBody>
          <a:bodyPr/>
          <a:lstStyle/>
          <a:p>
            <a:r>
              <a:rPr lang="nb-NO" dirty="0"/>
              <a:t>Undersøkelse blant eksportbedrifter</a:t>
            </a:r>
          </a:p>
        </p:txBody>
      </p:sp>
      <p:sp>
        <p:nvSpPr>
          <p:cNvPr id="3" name="Plassholder for tekst 2">
            <a:extLst>
              <a:ext uri="{FF2B5EF4-FFF2-40B4-BE49-F238E27FC236}">
                <a16:creationId xmlns:a16="http://schemas.microsoft.com/office/drawing/2014/main" id="{D754031D-1050-B709-B09F-4F6BCCFBB6A6}"/>
              </a:ext>
            </a:extLst>
          </p:cNvPr>
          <p:cNvSpPr>
            <a:spLocks noGrp="1"/>
          </p:cNvSpPr>
          <p:nvPr>
            <p:ph type="body" sz="quarter" idx="14"/>
          </p:nvPr>
        </p:nvSpPr>
        <p:spPr/>
        <p:txBody>
          <a:bodyPr/>
          <a:lstStyle/>
          <a:p>
            <a:r>
              <a:rPr lang="nb-NO" dirty="0"/>
              <a:t>Undersøkelse blant speditører</a:t>
            </a:r>
          </a:p>
        </p:txBody>
      </p:sp>
      <p:sp>
        <p:nvSpPr>
          <p:cNvPr id="4" name="Plassholder for innhold 3">
            <a:extLst>
              <a:ext uri="{FF2B5EF4-FFF2-40B4-BE49-F238E27FC236}">
                <a16:creationId xmlns:a16="http://schemas.microsoft.com/office/drawing/2014/main" id="{87F18E1C-E42A-C4F4-E235-A871A4D9F820}"/>
              </a:ext>
            </a:extLst>
          </p:cNvPr>
          <p:cNvSpPr>
            <a:spLocks noGrp="1"/>
          </p:cNvSpPr>
          <p:nvPr>
            <p:ph sz="quarter" idx="15"/>
          </p:nvPr>
        </p:nvSpPr>
        <p:spPr/>
        <p:txBody>
          <a:bodyPr/>
          <a:lstStyle/>
          <a:p>
            <a:r>
              <a:rPr lang="nb-NO" dirty="0"/>
              <a:t>Metode: Telefonintervju</a:t>
            </a:r>
            <a:br>
              <a:rPr lang="nb-NO" dirty="0"/>
            </a:br>
            <a:r>
              <a:rPr lang="nb-NO" dirty="0"/>
              <a:t>Utvalgsbase: Bedriftsdatabasen </a:t>
            </a:r>
            <a:br>
              <a:rPr lang="nb-NO" dirty="0"/>
            </a:br>
            <a:r>
              <a:rPr lang="nb-NO" dirty="0"/>
              <a:t>Utvalg: 450 stod oppført som speditør, etter 1. og 2. 	ringerunde ble 350 ekskludert fra utvalget grunnet 	ikke relevant, ønsker ikke å delta, eller ikke-	fungerende telefonnummer</a:t>
            </a:r>
            <a:br>
              <a:rPr lang="nb-NO" dirty="0"/>
            </a:br>
            <a:r>
              <a:rPr lang="nb-NO" dirty="0"/>
              <a:t>Nettoutvalg: 100</a:t>
            </a:r>
            <a:br>
              <a:rPr lang="nb-NO" dirty="0"/>
            </a:br>
            <a:r>
              <a:rPr lang="nb-NO" dirty="0"/>
              <a:t>Antall intervju: 27</a:t>
            </a:r>
            <a:br>
              <a:rPr lang="nb-NO" dirty="0"/>
            </a:br>
            <a:r>
              <a:rPr lang="nb-NO" dirty="0"/>
              <a:t>Antall ringerunder på nettoutvalget: opptil 7 </a:t>
            </a:r>
            <a:br>
              <a:rPr lang="nb-NO" dirty="0"/>
            </a:br>
            <a:r>
              <a:rPr lang="nb-NO" dirty="0"/>
              <a:t>Responsrate (nettoutvalg): 27 prosent</a:t>
            </a:r>
            <a:br>
              <a:rPr lang="nb-NO" dirty="0"/>
            </a:br>
            <a:r>
              <a:rPr lang="nb-NO" dirty="0"/>
              <a:t>Datainnsamling: 1.mars – 15.mars 2023</a:t>
            </a:r>
          </a:p>
          <a:p>
            <a:endParaRPr lang="nb-NO" dirty="0"/>
          </a:p>
        </p:txBody>
      </p:sp>
      <p:sp>
        <p:nvSpPr>
          <p:cNvPr id="5" name="Plassholder for tekst 4">
            <a:extLst>
              <a:ext uri="{FF2B5EF4-FFF2-40B4-BE49-F238E27FC236}">
                <a16:creationId xmlns:a16="http://schemas.microsoft.com/office/drawing/2014/main" id="{6E7D88C4-9FDE-A8B4-8850-5352AABB3DEB}"/>
              </a:ext>
            </a:extLst>
          </p:cNvPr>
          <p:cNvSpPr>
            <a:spLocks noGrp="1"/>
          </p:cNvSpPr>
          <p:nvPr>
            <p:ph type="body" sz="quarter" idx="16"/>
          </p:nvPr>
        </p:nvSpPr>
        <p:spPr/>
        <p:txBody>
          <a:bodyPr/>
          <a:lstStyle/>
          <a:p>
            <a:r>
              <a:rPr lang="nb-NO"/>
              <a:t>Dokumentasjon</a:t>
            </a:r>
          </a:p>
        </p:txBody>
      </p:sp>
      <p:sp>
        <p:nvSpPr>
          <p:cNvPr id="7" name="Plassholder for innhold 6">
            <a:extLst>
              <a:ext uri="{FF2B5EF4-FFF2-40B4-BE49-F238E27FC236}">
                <a16:creationId xmlns:a16="http://schemas.microsoft.com/office/drawing/2014/main" id="{2A865548-2393-9D88-FDBB-F7175922D8D0}"/>
              </a:ext>
            </a:extLst>
          </p:cNvPr>
          <p:cNvSpPr>
            <a:spLocks noGrp="1"/>
          </p:cNvSpPr>
          <p:nvPr>
            <p:ph sz="quarter" idx="13"/>
          </p:nvPr>
        </p:nvSpPr>
        <p:spPr/>
        <p:txBody>
          <a:bodyPr/>
          <a:lstStyle/>
          <a:p>
            <a:r>
              <a:rPr lang="nb-NO" dirty="0"/>
              <a:t>Metode: Web-undersøkelse</a:t>
            </a:r>
            <a:br>
              <a:rPr lang="nb-NO" dirty="0"/>
            </a:br>
            <a:r>
              <a:rPr lang="nb-NO" dirty="0"/>
              <a:t>Utvalgsbase: TVINN (Tolletaten tilrettela utvalget)</a:t>
            </a:r>
            <a:br>
              <a:rPr lang="nb-NO" dirty="0"/>
            </a:br>
            <a:r>
              <a:rPr lang="nb-NO" dirty="0"/>
              <a:t>Utvalg: 2135</a:t>
            </a:r>
            <a:br>
              <a:rPr lang="nb-NO" dirty="0"/>
            </a:br>
            <a:r>
              <a:rPr lang="nb-NO" dirty="0"/>
              <a:t>Antall intervju: 243</a:t>
            </a:r>
            <a:br>
              <a:rPr lang="nb-NO" dirty="0"/>
            </a:br>
            <a:r>
              <a:rPr lang="nb-NO" dirty="0"/>
              <a:t>Antall purringer: 3</a:t>
            </a:r>
            <a:br>
              <a:rPr lang="nb-NO" dirty="0"/>
            </a:br>
            <a:r>
              <a:rPr lang="nb-NO" dirty="0"/>
              <a:t>Responsrate:11,3 prosent</a:t>
            </a:r>
            <a:br>
              <a:rPr lang="nb-NO" dirty="0"/>
            </a:br>
            <a:r>
              <a:rPr lang="nb-NO" dirty="0"/>
              <a:t>Datainnsamling: 1.mars – 11.april 2023</a:t>
            </a:r>
          </a:p>
          <a:p>
            <a:endParaRPr lang="nb-NO" dirty="0"/>
          </a:p>
        </p:txBody>
      </p:sp>
      <p:sp>
        <p:nvSpPr>
          <p:cNvPr id="12" name="Plassholder for lysbildenummer 11">
            <a:extLst>
              <a:ext uri="{FF2B5EF4-FFF2-40B4-BE49-F238E27FC236}">
                <a16:creationId xmlns:a16="http://schemas.microsoft.com/office/drawing/2014/main" id="{402AEB77-F9DE-B6D3-E552-CA7A05256784}"/>
              </a:ext>
            </a:extLst>
          </p:cNvPr>
          <p:cNvSpPr>
            <a:spLocks noGrp="1"/>
          </p:cNvSpPr>
          <p:nvPr>
            <p:ph type="sldNum" sz="quarter" idx="10"/>
          </p:nvPr>
        </p:nvSpPr>
        <p:spPr/>
        <p:txBody>
          <a:bodyPr/>
          <a:lstStyle/>
          <a:p>
            <a:fld id="{4034BEE3-566C-4068-A777-C3A4762E861B}" type="slidenum">
              <a:rPr lang="en-GB" smtClean="0"/>
              <a:pPr/>
              <a:t>5</a:t>
            </a:fld>
            <a:endParaRPr lang="en-GB"/>
          </a:p>
        </p:txBody>
      </p:sp>
    </p:spTree>
    <p:extLst>
      <p:ext uri="{BB962C8B-B14F-4D97-AF65-F5344CB8AC3E}">
        <p14:creationId xmlns:p14="http://schemas.microsoft.com/office/powerpoint/2010/main" val="74380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A2B6B4-4732-BFCE-1D5C-D67A7B538338}"/>
              </a:ext>
            </a:extLst>
          </p:cNvPr>
          <p:cNvSpPr>
            <a:spLocks noGrp="1"/>
          </p:cNvSpPr>
          <p:nvPr>
            <p:ph type="title"/>
          </p:nvPr>
        </p:nvSpPr>
        <p:spPr/>
        <p:txBody>
          <a:bodyPr/>
          <a:lstStyle/>
          <a:p>
            <a:r>
              <a:rPr lang="nb-NO" dirty="0"/>
              <a:t>Forslag til tiltak som myndighetene kan gjøre for å fremme eksport, side 1</a:t>
            </a:r>
          </a:p>
        </p:txBody>
      </p:sp>
      <p:sp>
        <p:nvSpPr>
          <p:cNvPr id="4" name="Plassholder for innhold 3">
            <a:extLst>
              <a:ext uri="{FF2B5EF4-FFF2-40B4-BE49-F238E27FC236}">
                <a16:creationId xmlns:a16="http://schemas.microsoft.com/office/drawing/2014/main" id="{D20126AE-CCF1-4428-821D-156D9101F86B}"/>
              </a:ext>
            </a:extLst>
          </p:cNvPr>
          <p:cNvSpPr>
            <a:spLocks noGrp="1"/>
          </p:cNvSpPr>
          <p:nvPr>
            <p:ph sz="quarter" idx="12"/>
          </p:nvPr>
        </p:nvSpPr>
        <p:spPr>
          <a:xfrm>
            <a:off x="359999" y="1367108"/>
            <a:ext cx="5626800" cy="4580091"/>
          </a:xfrm>
        </p:spPr>
        <p:txBody>
          <a:bodyPr/>
          <a:lstStyle/>
          <a:p>
            <a:pPr marR="600" algn="l"/>
            <a:r>
              <a:rPr lang="nb-NO" sz="900" b="0" i="0" u="none" strike="noStrike" baseline="0" dirty="0">
                <a:solidFill>
                  <a:srgbClr val="264A60"/>
                </a:solidFill>
                <a:latin typeface="Arial" panose="020B0604020202020204" pitchFamily="34" charset="0"/>
              </a:rPr>
              <a:t>Aktiv bruk av Eksfin for garantier, sikre gode bilaterale relasjoner med land som vi eksporterer til.	</a:t>
            </a:r>
          </a:p>
          <a:p>
            <a:pPr marR="600" algn="l"/>
            <a:r>
              <a:rPr lang="nb-NO" sz="900" b="0" i="0" u="none" strike="noStrike" baseline="0" dirty="0">
                <a:solidFill>
                  <a:srgbClr val="264A60"/>
                </a:solidFill>
                <a:latin typeface="Arial" panose="020B0604020202020204" pitchFamily="34" charset="0"/>
              </a:rPr>
              <a:t>Ansvaret for </a:t>
            </a:r>
            <a:r>
              <a:rPr lang="nb-NO" sz="900" b="0" i="0" u="none" strike="noStrike" baseline="0" dirty="0" err="1">
                <a:solidFill>
                  <a:srgbClr val="264A60"/>
                </a:solidFill>
                <a:latin typeface="Arial" panose="020B0604020202020204" pitchFamily="34" charset="0"/>
              </a:rPr>
              <a:t>fremforhandling</a:t>
            </a:r>
            <a:r>
              <a:rPr lang="nb-NO" sz="900" b="0" i="0" u="none" strike="noStrike" baseline="0" dirty="0">
                <a:solidFill>
                  <a:srgbClr val="264A60"/>
                </a:solidFill>
                <a:latin typeface="Arial" panose="020B0604020202020204" pitchFamily="34" charset="0"/>
              </a:rPr>
              <a:t> av handelsavtaler burde </a:t>
            </a:r>
            <a:r>
              <a:rPr lang="nb-NO" sz="900" b="0" i="0" u="none" strike="noStrike" baseline="0" dirty="0" err="1">
                <a:solidFill>
                  <a:srgbClr val="264A60"/>
                </a:solidFill>
                <a:latin typeface="Arial" panose="020B0604020202020204" pitchFamily="34" charset="0"/>
              </a:rPr>
              <a:t>ansvarliggjøres</a:t>
            </a:r>
            <a:r>
              <a:rPr lang="nb-NO" sz="900" b="0" i="0" u="none" strike="noStrike" baseline="0" dirty="0">
                <a:solidFill>
                  <a:srgbClr val="264A60"/>
                </a:solidFill>
                <a:latin typeface="Arial" panose="020B0604020202020204" pitchFamily="34" charset="0"/>
              </a:rPr>
              <a:t> på et høyt nivå. I Danmark er det statsministeren som har ansvaret. I Sverige er det UD. I Norge oppleves ansvaret for spredt. For vår næring (sjømat) oppleves det at ansvaret formelt sett ligger hos </a:t>
            </a:r>
            <a:r>
              <a:rPr lang="nb-NO" sz="900" b="0" i="0" u="none" strike="noStrike" baseline="0" dirty="0" err="1">
                <a:solidFill>
                  <a:srgbClr val="264A60"/>
                </a:solidFill>
                <a:latin typeface="Arial" panose="020B0604020202020204" pitchFamily="34" charset="0"/>
              </a:rPr>
              <a:t>Næringsdep</a:t>
            </a:r>
            <a:r>
              <a:rPr lang="nb-NO" sz="900" b="0" i="0" u="none" strike="noStrike" baseline="0" dirty="0">
                <a:solidFill>
                  <a:srgbClr val="264A60"/>
                </a:solidFill>
                <a:latin typeface="Arial" panose="020B0604020202020204" pitchFamily="34" charset="0"/>
              </a:rPr>
              <a:t>, samtidig som vi har </a:t>
            </a:r>
            <a:r>
              <a:rPr lang="nb-NO" sz="900" b="0" i="0" u="none" strike="noStrike" baseline="0" dirty="0" err="1">
                <a:solidFill>
                  <a:srgbClr val="264A60"/>
                </a:solidFill>
                <a:latin typeface="Arial" panose="020B0604020202020204" pitchFamily="34" charset="0"/>
              </a:rPr>
              <a:t>Fiskeridep</a:t>
            </a:r>
            <a:r>
              <a:rPr lang="nb-NO" sz="900" b="0" i="0" u="none" strike="noStrike" baseline="0" dirty="0">
                <a:solidFill>
                  <a:srgbClr val="264A60"/>
                </a:solidFill>
                <a:latin typeface="Arial" panose="020B0604020202020204" pitchFamily="34" charset="0"/>
              </a:rPr>
              <a:t> og Mattilsynet som også har en rolle. Det oppleves ikke som om at det settes klare mål på dette området. Samtidig oppleves det at der uformelle ansvaret oppleves å ligge hos Norges Sjømatråd, som ikke har markedsadgang definert	</a:t>
            </a:r>
          </a:p>
          <a:p>
            <a:pPr marR="600" algn="l"/>
            <a:r>
              <a:rPr lang="nb-NO" sz="900" b="0" i="0" u="none" strike="noStrike" baseline="0" dirty="0">
                <a:solidFill>
                  <a:srgbClr val="264A60"/>
                </a:solidFill>
                <a:latin typeface="Arial" panose="020B0604020202020204" pitchFamily="34" charset="0"/>
              </a:rPr>
              <a:t>Arbeide for flere frihandelsavtaler med land vi ikke har det med. </a:t>
            </a:r>
            <a:r>
              <a:rPr lang="nb-NO" sz="900" b="0" i="0" u="none" strike="noStrike" baseline="0" dirty="0" err="1">
                <a:solidFill>
                  <a:srgbClr val="264A60"/>
                </a:solidFill>
                <a:latin typeface="Arial" panose="020B0604020202020204" pitchFamily="34" charset="0"/>
              </a:rPr>
              <a:t>feks</a:t>
            </a:r>
            <a:r>
              <a:rPr lang="nb-NO" sz="900" b="0" i="0" u="none" strike="noStrike" baseline="0" dirty="0">
                <a:solidFill>
                  <a:srgbClr val="264A60"/>
                </a:solidFill>
                <a:latin typeface="Arial" panose="020B0604020202020204" pitchFamily="34" charset="0"/>
              </a:rPr>
              <a:t>, India	</a:t>
            </a:r>
          </a:p>
          <a:p>
            <a:pPr marR="600" algn="l"/>
            <a:r>
              <a:rPr lang="nb-NO" sz="900" b="0" i="0" u="none" strike="noStrike" baseline="0" dirty="0">
                <a:solidFill>
                  <a:srgbClr val="264A60"/>
                </a:solidFill>
                <a:latin typeface="Arial" panose="020B0604020202020204" pitchFamily="34" charset="0"/>
              </a:rPr>
              <a:t>Arbeide mer aktivt mot land i Sær-Amerika, som Chile	</a:t>
            </a:r>
          </a:p>
          <a:p>
            <a:pPr marR="600" algn="l"/>
            <a:r>
              <a:rPr lang="nb-NO" sz="900" b="0" i="0" u="none" strike="noStrike" baseline="0" dirty="0">
                <a:solidFill>
                  <a:srgbClr val="264A60"/>
                </a:solidFill>
                <a:latin typeface="Arial" panose="020B0604020202020204" pitchFamily="34" charset="0"/>
              </a:rPr>
              <a:t>Bedre og høyere frihandelsavtale med Storbritannia	</a:t>
            </a:r>
          </a:p>
          <a:p>
            <a:pPr marR="600" algn="l"/>
            <a:r>
              <a:rPr lang="nb-NO" sz="900" b="0" i="0" u="none" strike="noStrike" baseline="0" dirty="0">
                <a:solidFill>
                  <a:srgbClr val="264A60"/>
                </a:solidFill>
                <a:latin typeface="Arial" panose="020B0604020202020204" pitchFamily="34" charset="0"/>
              </a:rPr>
              <a:t>Bedre vareterminaler og kaier	</a:t>
            </a:r>
          </a:p>
          <a:p>
            <a:pPr marR="600" algn="l"/>
            <a:r>
              <a:rPr lang="nb-NO" sz="900" b="0" i="0" u="none" strike="noStrike" baseline="0" dirty="0">
                <a:solidFill>
                  <a:srgbClr val="264A60"/>
                </a:solidFill>
                <a:latin typeface="Arial" panose="020B0604020202020204" pitchFamily="34" charset="0"/>
              </a:rPr>
              <a:t>bedre vilkår for eksport av UK varer til EU. Reforhandle kontingenter med EU som utløp april 2021	</a:t>
            </a:r>
          </a:p>
          <a:p>
            <a:pPr marR="600" algn="l"/>
            <a:r>
              <a:rPr lang="nb-NO" sz="900" b="0" i="0" u="none" strike="noStrike" baseline="0" dirty="0">
                <a:solidFill>
                  <a:srgbClr val="264A60"/>
                </a:solidFill>
                <a:latin typeface="Arial" panose="020B0604020202020204" pitchFamily="34" charset="0"/>
              </a:rPr>
              <a:t>bevilge mer øremerket penger til NTNU  slik at norske produsenter kan få hjelp til å utarbeide ETA EAD for CE merking		</a:t>
            </a:r>
          </a:p>
          <a:p>
            <a:pPr marR="600" algn="l"/>
            <a:r>
              <a:rPr lang="nb-NO" sz="900" b="0" i="0" u="none" strike="noStrike" baseline="0" dirty="0">
                <a:solidFill>
                  <a:srgbClr val="264A60"/>
                </a:solidFill>
                <a:latin typeface="Arial" panose="020B0604020202020204" pitchFamily="34" charset="0"/>
              </a:rPr>
              <a:t>Bli medlem av EU, men det er jo en annen sak!	</a:t>
            </a:r>
          </a:p>
          <a:p>
            <a:pPr marR="600" algn="l"/>
            <a:r>
              <a:rPr lang="nb-NO" sz="900" b="0" i="0" u="none" strike="noStrike" baseline="0" dirty="0">
                <a:solidFill>
                  <a:srgbClr val="264A60"/>
                </a:solidFill>
                <a:latin typeface="Arial" panose="020B0604020202020204" pitchFamily="34" charset="0"/>
              </a:rPr>
              <a:t>Det er avgjørende for oss at vi har like vilkår å konkurrere under.  F eks frihandelsavtaler på makrell, lodde, etc., med asiatiske markeder som Japan, Korea, Kina, etc. er helt avgjørende for at vi skal kunne opprettholde våre markedsandeler i disse landene.	</a:t>
            </a:r>
          </a:p>
          <a:p>
            <a:pPr marR="600" algn="l"/>
            <a:r>
              <a:rPr lang="nb-NO" sz="900" b="0" i="0" u="none" strike="noStrike" baseline="0" dirty="0">
                <a:solidFill>
                  <a:srgbClr val="264A60"/>
                </a:solidFill>
                <a:latin typeface="Arial" panose="020B0604020202020204" pitchFamily="34" charset="0"/>
              </a:rPr>
              <a:t>Digitalisering og forenkling av plantesunnhetssertifikat-ordningen.  Frihandelsavtale med Algerie, som er et stort eksportland for finsk og svensk treindustri.</a:t>
            </a:r>
          </a:p>
          <a:p>
            <a:endParaRPr lang="nb-NO" sz="900" b="0" i="0" u="none" strike="noStrike" baseline="0" dirty="0">
              <a:latin typeface="Times New Roman" panose="02020603050405020304" pitchFamily="18" charset="0"/>
            </a:endParaRPr>
          </a:p>
          <a:p>
            <a:endParaRPr lang="nb-NO" sz="900" dirty="0"/>
          </a:p>
        </p:txBody>
      </p:sp>
      <p:sp>
        <p:nvSpPr>
          <p:cNvPr id="5" name="Plassholder for innhold 4">
            <a:extLst>
              <a:ext uri="{FF2B5EF4-FFF2-40B4-BE49-F238E27FC236}">
                <a16:creationId xmlns:a16="http://schemas.microsoft.com/office/drawing/2014/main" id="{FDE1873A-F563-1744-2692-A311D5C35F75}"/>
              </a:ext>
            </a:extLst>
          </p:cNvPr>
          <p:cNvSpPr>
            <a:spLocks noGrp="1"/>
          </p:cNvSpPr>
          <p:nvPr>
            <p:ph sz="quarter" idx="13"/>
          </p:nvPr>
        </p:nvSpPr>
        <p:spPr>
          <a:xfrm>
            <a:off x="6199563" y="1306800"/>
            <a:ext cx="5626800" cy="4207880"/>
          </a:xfrm>
        </p:spPr>
        <p:txBody>
          <a:bodyPr/>
          <a:lstStyle/>
          <a:p>
            <a:pPr marR="600" algn="l"/>
            <a:r>
              <a:rPr lang="nb-NO" sz="900" b="0" i="0" u="none" strike="noStrike" baseline="0" dirty="0">
                <a:solidFill>
                  <a:srgbClr val="264A60"/>
                </a:solidFill>
                <a:latin typeface="Arial" panose="020B0604020202020204" pitchFamily="34" charset="0"/>
              </a:rPr>
              <a:t>Eksportfinansiering	</a:t>
            </a:r>
          </a:p>
          <a:p>
            <a:pPr marR="600" algn="l"/>
            <a:r>
              <a:rPr lang="nb-NO" sz="900" b="0" i="0" u="none" strike="noStrike" baseline="0" dirty="0">
                <a:solidFill>
                  <a:srgbClr val="264A60"/>
                </a:solidFill>
                <a:latin typeface="Arial" panose="020B0604020202020204" pitchFamily="34" charset="0"/>
              </a:rPr>
              <a:t>Enklere fortollingsrutiner	</a:t>
            </a:r>
          </a:p>
          <a:p>
            <a:pPr marR="600" algn="l"/>
            <a:r>
              <a:rPr lang="nb-NO" sz="900" b="0" i="0" u="none" strike="noStrike" baseline="0" dirty="0">
                <a:solidFill>
                  <a:srgbClr val="264A60"/>
                </a:solidFill>
                <a:latin typeface="Arial" panose="020B0604020202020204" pitchFamily="34" charset="0"/>
              </a:rPr>
              <a:t>Etablere frihandelsavtale med Chile		</a:t>
            </a:r>
          </a:p>
          <a:p>
            <a:pPr marR="600" algn="l"/>
            <a:r>
              <a:rPr lang="nb-NO" sz="900" b="0" i="0" u="none" strike="noStrike" baseline="0" dirty="0">
                <a:solidFill>
                  <a:srgbClr val="264A60"/>
                </a:solidFill>
                <a:latin typeface="Arial" panose="020B0604020202020204" pitchFamily="34" charset="0"/>
              </a:rPr>
              <a:t>Fjerne eksportavgiften på produkter som inneholder råstoffer fra fisk og fjerne kravet om medlemskap for å få eksporttillatelse av produkter som har råstoffer fra fisk.	</a:t>
            </a:r>
          </a:p>
          <a:p>
            <a:pPr marR="600" algn="l"/>
            <a:r>
              <a:rPr lang="nb-NO" sz="900" b="0" i="0" u="none" strike="noStrike" baseline="0" dirty="0">
                <a:solidFill>
                  <a:srgbClr val="264A60"/>
                </a:solidFill>
                <a:latin typeface="Arial" panose="020B0604020202020204" pitchFamily="34" charset="0"/>
              </a:rPr>
              <a:t>fjerne FF-avgiften på 1.05% på eksportverdien	</a:t>
            </a:r>
          </a:p>
          <a:p>
            <a:pPr marR="600" algn="l"/>
            <a:r>
              <a:rPr lang="nb-NO" sz="900" b="0" i="0" u="none" strike="noStrike" baseline="0" dirty="0" err="1">
                <a:solidFill>
                  <a:srgbClr val="264A60"/>
                </a:solidFill>
                <a:latin typeface="Arial" panose="020B0604020202020204" pitchFamily="34" charset="0"/>
              </a:rPr>
              <a:t>Fjærn</a:t>
            </a:r>
            <a:r>
              <a:rPr lang="nb-NO" sz="900" b="0" i="0" u="none" strike="noStrike" baseline="0" dirty="0">
                <a:solidFill>
                  <a:srgbClr val="264A60"/>
                </a:solidFill>
                <a:latin typeface="Arial" panose="020B0604020202020204" pitchFamily="34" charset="0"/>
              </a:rPr>
              <a:t> skatt på Norsk eierskap	</a:t>
            </a:r>
          </a:p>
          <a:p>
            <a:pPr marR="600" algn="l"/>
            <a:r>
              <a:rPr lang="nb-NO" sz="900" b="0" i="0" u="none" strike="noStrike" baseline="0" dirty="0">
                <a:solidFill>
                  <a:srgbClr val="264A60"/>
                </a:solidFill>
                <a:latin typeface="Arial" panose="020B0604020202020204" pitchFamily="34" charset="0"/>
              </a:rPr>
              <a:t>Flere frihandelsavtaler og forbedre vilkårene på eksisterende avtaler	</a:t>
            </a:r>
          </a:p>
          <a:p>
            <a:pPr marR="600" algn="l"/>
            <a:r>
              <a:rPr lang="nb-NO" sz="900" b="0" i="0" u="none" strike="noStrike" baseline="0" dirty="0">
                <a:solidFill>
                  <a:srgbClr val="264A60"/>
                </a:solidFill>
                <a:latin typeface="Arial" panose="020B0604020202020204" pitchFamily="34" charset="0"/>
              </a:rPr>
              <a:t>For oss som er eksportør av laks og ørret er frihandelsavtale med Kina aller viktigst. Som nummer 2 Japan, deretter India, som vi tror kan bli et viktig marked for laks og ørret på sikt.	</a:t>
            </a:r>
          </a:p>
          <a:p>
            <a:pPr marR="600" algn="l"/>
            <a:r>
              <a:rPr lang="nb-NO" sz="900" b="0" i="0" u="none" strike="noStrike" baseline="0" dirty="0">
                <a:solidFill>
                  <a:srgbClr val="264A60"/>
                </a:solidFill>
                <a:latin typeface="Arial" panose="020B0604020202020204" pitchFamily="34" charset="0"/>
              </a:rPr>
              <a:t>Forenkle dokumentasjon og forbedre informasjon til hvert eksport selskap	</a:t>
            </a:r>
          </a:p>
          <a:p>
            <a:pPr marR="600" algn="l"/>
            <a:r>
              <a:rPr lang="nb-NO" sz="900" b="0" i="0" u="none" strike="noStrike" baseline="0" dirty="0">
                <a:solidFill>
                  <a:srgbClr val="264A60"/>
                </a:solidFill>
                <a:latin typeface="Arial" panose="020B0604020202020204" pitchFamily="34" charset="0"/>
              </a:rPr>
              <a:t>Forenkle et krevende oppsett for dokumentasjon	</a:t>
            </a:r>
          </a:p>
          <a:p>
            <a:pPr marR="600" algn="l"/>
            <a:r>
              <a:rPr lang="nb-NO" sz="900" b="0" i="0" u="none" strike="noStrike" baseline="0" dirty="0">
                <a:solidFill>
                  <a:srgbClr val="264A60"/>
                </a:solidFill>
                <a:latin typeface="Arial" panose="020B0604020202020204" pitchFamily="34" charset="0"/>
              </a:rPr>
              <a:t>Forenkle reglene for MVA </a:t>
            </a:r>
            <a:r>
              <a:rPr lang="nb-NO" sz="900" dirty="0">
                <a:solidFill>
                  <a:srgbClr val="264A60"/>
                </a:solidFill>
                <a:latin typeface="Arial" panose="020B0604020202020204" pitchFamily="34" charset="0"/>
              </a:rPr>
              <a:t>m</a:t>
            </a:r>
            <a:r>
              <a:rPr lang="nb-NO" sz="900" b="0" i="0" u="none" strike="noStrike" baseline="0" dirty="0">
                <a:solidFill>
                  <a:srgbClr val="264A60"/>
                </a:solidFill>
                <a:latin typeface="Arial" panose="020B0604020202020204" pitchFamily="34" charset="0"/>
              </a:rPr>
              <a:t>ellom Norge og EU. det er et STORT hinder for eksport. Vi produserer i Polen, bruker innsatsfaktorer fra andre EU land + Norge, og når det ferdige produkt skal reeksporteres til EU blir det krøll. Vi har brukt 18 </a:t>
            </a:r>
            <a:r>
              <a:rPr lang="nb-NO" sz="900" b="0" i="0" u="none" strike="noStrike" baseline="0" dirty="0" err="1">
                <a:solidFill>
                  <a:srgbClr val="264A60"/>
                </a:solidFill>
                <a:latin typeface="Arial" panose="020B0604020202020204" pitchFamily="34" charset="0"/>
              </a:rPr>
              <a:t>mnd</a:t>
            </a:r>
            <a:r>
              <a:rPr lang="nb-NO" sz="900" b="0" i="0" u="none" strike="noStrike" baseline="0" dirty="0">
                <a:solidFill>
                  <a:srgbClr val="264A60"/>
                </a:solidFill>
                <a:latin typeface="Arial" panose="020B0604020202020204" pitchFamily="34" charset="0"/>
              </a:rPr>
              <a:t> på å få på plass rutiner med MVA registrering i Polen, MVA representant i Polen og masse papirarbeid. Alt dette koster. De fleste å vår bransje (maritim) orker ikke finne ut av det, og sender heller varene til Svinesund for å MVA-eksportere det ut av EU, snur på grensen og sender til sluttkunden i No	</a:t>
            </a:r>
          </a:p>
        </p:txBody>
      </p:sp>
      <p:sp>
        <p:nvSpPr>
          <p:cNvPr id="6" name="Plassholder for tekst 5">
            <a:extLst>
              <a:ext uri="{FF2B5EF4-FFF2-40B4-BE49-F238E27FC236}">
                <a16:creationId xmlns:a16="http://schemas.microsoft.com/office/drawing/2014/main" id="{FB3DCC1C-63AB-8BC7-B58C-224EDD3DC632}"/>
              </a:ext>
            </a:extLst>
          </p:cNvPr>
          <p:cNvSpPr>
            <a:spLocks noGrp="1"/>
          </p:cNvSpPr>
          <p:nvPr>
            <p:ph type="body" sz="quarter" idx="14"/>
          </p:nvPr>
        </p:nvSpPr>
        <p:spPr/>
        <p:txBody>
          <a:bodyPr/>
          <a:lstStyle/>
          <a:p>
            <a:r>
              <a:rPr lang="nb-NO" dirty="0"/>
              <a:t>Åpent svar, eksempler n=90</a:t>
            </a:r>
          </a:p>
        </p:txBody>
      </p:sp>
      <p:sp>
        <p:nvSpPr>
          <p:cNvPr id="11" name="Plassholder for lysbildenummer 10">
            <a:extLst>
              <a:ext uri="{FF2B5EF4-FFF2-40B4-BE49-F238E27FC236}">
                <a16:creationId xmlns:a16="http://schemas.microsoft.com/office/drawing/2014/main" id="{586E361C-8559-33D3-3B61-9CCDCAEBB786}"/>
              </a:ext>
            </a:extLst>
          </p:cNvPr>
          <p:cNvSpPr>
            <a:spLocks noGrp="1"/>
          </p:cNvSpPr>
          <p:nvPr>
            <p:ph type="sldNum" sz="quarter" idx="10"/>
          </p:nvPr>
        </p:nvSpPr>
        <p:spPr/>
        <p:txBody>
          <a:bodyPr/>
          <a:lstStyle/>
          <a:p>
            <a:fld id="{4034BEE3-566C-4068-A777-C3A4762E861B}" type="slidenum">
              <a:rPr lang="en-GB" smtClean="0"/>
              <a:pPr/>
              <a:t>50</a:t>
            </a:fld>
            <a:endParaRPr lang="en-GB"/>
          </a:p>
        </p:txBody>
      </p:sp>
    </p:spTree>
    <p:extLst>
      <p:ext uri="{BB962C8B-B14F-4D97-AF65-F5344CB8AC3E}">
        <p14:creationId xmlns:p14="http://schemas.microsoft.com/office/powerpoint/2010/main" val="162663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A2B6B4-4732-BFCE-1D5C-D67A7B538338}"/>
              </a:ext>
            </a:extLst>
          </p:cNvPr>
          <p:cNvSpPr>
            <a:spLocks noGrp="1"/>
          </p:cNvSpPr>
          <p:nvPr>
            <p:ph type="title"/>
          </p:nvPr>
        </p:nvSpPr>
        <p:spPr>
          <a:xfrm>
            <a:off x="359999" y="252990"/>
            <a:ext cx="11466875" cy="403200"/>
          </a:xfrm>
        </p:spPr>
        <p:txBody>
          <a:bodyPr/>
          <a:lstStyle/>
          <a:p>
            <a:r>
              <a:rPr lang="nb-NO" dirty="0"/>
              <a:t>Forslag til tiltak som myndighetene kan gjøre for å fremme eksport, side 2</a:t>
            </a:r>
          </a:p>
        </p:txBody>
      </p:sp>
      <p:sp>
        <p:nvSpPr>
          <p:cNvPr id="4" name="Plassholder for innhold 3">
            <a:extLst>
              <a:ext uri="{FF2B5EF4-FFF2-40B4-BE49-F238E27FC236}">
                <a16:creationId xmlns:a16="http://schemas.microsoft.com/office/drawing/2014/main" id="{D20126AE-CCF1-4428-821D-156D9101F86B}"/>
              </a:ext>
            </a:extLst>
          </p:cNvPr>
          <p:cNvSpPr>
            <a:spLocks noGrp="1"/>
          </p:cNvSpPr>
          <p:nvPr>
            <p:ph sz="quarter" idx="12"/>
          </p:nvPr>
        </p:nvSpPr>
        <p:spPr>
          <a:xfrm>
            <a:off x="359999" y="1367108"/>
            <a:ext cx="5626800" cy="4580091"/>
          </a:xfrm>
        </p:spPr>
        <p:txBody>
          <a:bodyPr/>
          <a:lstStyle/>
          <a:p>
            <a:pPr marR="600" algn="l"/>
            <a:r>
              <a:rPr lang="nb-NO" sz="900" b="0" i="0" u="none" strike="noStrike" baseline="0" dirty="0">
                <a:solidFill>
                  <a:srgbClr val="264A60"/>
                </a:solidFill>
                <a:latin typeface="Arial" panose="020B0604020202020204" pitchFamily="34" charset="0"/>
              </a:rPr>
              <a:t>Forfremme bruk av elektroniske sertifikater hos andre land Norge har avtaler med.	</a:t>
            </a:r>
          </a:p>
          <a:p>
            <a:pPr marR="600" algn="l"/>
            <a:r>
              <a:rPr lang="nb-NO" sz="900" b="0" i="0" u="none" strike="noStrike" baseline="0" dirty="0">
                <a:solidFill>
                  <a:srgbClr val="264A60"/>
                </a:solidFill>
                <a:latin typeface="Arial" panose="020B0604020202020204" pitchFamily="34" charset="0"/>
              </a:rPr>
              <a:t>Forhandle frem frihandelsavtaler på røkt laks til EU	</a:t>
            </a:r>
          </a:p>
          <a:p>
            <a:pPr marR="600" algn="l"/>
            <a:r>
              <a:rPr lang="nb-NO" sz="900" b="0" i="0" u="none" strike="noStrike" baseline="0" dirty="0">
                <a:solidFill>
                  <a:srgbClr val="264A60"/>
                </a:solidFill>
                <a:latin typeface="Arial" panose="020B0604020202020204" pitchFamily="34" charset="0"/>
              </a:rPr>
              <a:t>Fortsatt satsning på eksportkreditter som gir økte finansieringsmuligheter for eksportbedrifter.	</a:t>
            </a:r>
          </a:p>
          <a:p>
            <a:pPr marR="600" algn="l"/>
            <a:r>
              <a:rPr lang="nb-NO" sz="900" b="0" i="0" u="none" strike="noStrike" baseline="0" dirty="0">
                <a:solidFill>
                  <a:srgbClr val="264A60"/>
                </a:solidFill>
                <a:latin typeface="Arial" panose="020B0604020202020204" pitchFamily="34" charset="0"/>
              </a:rPr>
              <a:t>Frihandelsavtale med flere land		</a:t>
            </a:r>
          </a:p>
          <a:p>
            <a:pPr marR="600" algn="l"/>
            <a:r>
              <a:rPr lang="nb-NO" sz="900" b="0" i="0" u="none" strike="noStrike" baseline="0" dirty="0">
                <a:solidFill>
                  <a:srgbClr val="264A60"/>
                </a:solidFill>
                <a:latin typeface="Arial" panose="020B0604020202020204" pitchFamily="34" charset="0"/>
              </a:rPr>
              <a:t>Få Mattilsynet til å være mere aktive i arbeid med markedsadgang der dette hindres av manglende veterinære forhold	</a:t>
            </a:r>
          </a:p>
          <a:p>
            <a:pPr marR="600" algn="l"/>
            <a:r>
              <a:rPr lang="nb-NO" sz="900" b="0" i="0" u="none" strike="noStrike" baseline="0" dirty="0">
                <a:solidFill>
                  <a:srgbClr val="264A60"/>
                </a:solidFill>
                <a:latin typeface="Arial" panose="020B0604020202020204" pitchFamily="34" charset="0"/>
              </a:rPr>
              <a:t>Få med andre land inn i avtaler om det grønne skifte , reduserte utslipp </a:t>
            </a:r>
            <a:r>
              <a:rPr lang="nb-NO" sz="900" b="0" i="0" u="none" strike="noStrike" baseline="0" dirty="0" err="1">
                <a:solidFill>
                  <a:srgbClr val="264A60"/>
                </a:solidFill>
                <a:latin typeface="Arial" panose="020B0604020202020204" pitchFamily="34" charset="0"/>
              </a:rPr>
              <a:t>etc</a:t>
            </a:r>
            <a:r>
              <a:rPr lang="nb-NO" sz="900" b="0" i="0" u="none" strike="noStrike" baseline="0" dirty="0">
                <a:solidFill>
                  <a:srgbClr val="264A60"/>
                </a:solidFill>
                <a:latin typeface="Arial" panose="020B0604020202020204" pitchFamily="34" charset="0"/>
              </a:rPr>
              <a:t>	</a:t>
            </a:r>
          </a:p>
          <a:p>
            <a:pPr marR="600" algn="l"/>
            <a:r>
              <a:rPr lang="nb-NO" sz="900" b="0" i="0" u="none" strike="noStrike" baseline="0" dirty="0">
                <a:solidFill>
                  <a:srgbClr val="264A60"/>
                </a:solidFill>
                <a:latin typeface="Arial" panose="020B0604020202020204" pitchFamily="34" charset="0"/>
              </a:rPr>
              <a:t>Gjøre det enklere å få hjelp til å tolke, i form av kontaktpersoner (ikke vedtak). Tilby opplæring for viderekomne, konkrete industrier.	</a:t>
            </a:r>
          </a:p>
          <a:p>
            <a:pPr marR="600" algn="l"/>
            <a:r>
              <a:rPr lang="nb-NO" sz="900" b="0" i="0" u="none" strike="noStrike" baseline="0" dirty="0">
                <a:solidFill>
                  <a:srgbClr val="264A60"/>
                </a:solidFill>
                <a:latin typeface="Arial" panose="020B0604020202020204" pitchFamily="34" charset="0"/>
              </a:rPr>
              <a:t>Gjøre prosessen enklere å forstå for hvert enkelt land. Gode kurs hjelper mye, men har forståelse for at det er komplisert da hvert land utenfor EU er ulikt.	</a:t>
            </a:r>
          </a:p>
          <a:p>
            <a:pPr marR="600" algn="l"/>
            <a:r>
              <a:rPr lang="nb-NO" sz="900" b="0" i="0" u="none" strike="noStrike" baseline="0" dirty="0">
                <a:solidFill>
                  <a:srgbClr val="264A60"/>
                </a:solidFill>
                <a:latin typeface="Arial" panose="020B0604020202020204" pitchFamily="34" charset="0"/>
              </a:rPr>
              <a:t>Hjelpe til med aktører som ønsker norsk fisk</a:t>
            </a:r>
          </a:p>
          <a:p>
            <a:pPr marR="600" algn="l"/>
            <a:r>
              <a:rPr lang="nb-NO" sz="900" b="0" i="0" u="none" strike="noStrike" baseline="0" dirty="0">
                <a:solidFill>
                  <a:srgbClr val="264A60"/>
                </a:solidFill>
                <a:latin typeface="Arial" panose="020B0604020202020204" pitchFamily="34" charset="0"/>
              </a:rPr>
              <a:t>Jobbe for å få inkludere flere fiskearter i kompensasjonskvotene til EU. Vi eksporterer mye som går til produksjon i EU men da importøren sjeldent har godkjenning til å kunne importere mer enn 1-2 arter  "for </a:t>
            </a:r>
            <a:r>
              <a:rPr lang="nb-NO" sz="900" b="0" i="0" u="none" strike="noStrike" baseline="0" dirty="0" err="1">
                <a:solidFill>
                  <a:srgbClr val="264A60"/>
                </a:solidFill>
                <a:latin typeface="Arial" panose="020B0604020202020204" pitchFamily="34" charset="0"/>
              </a:rPr>
              <a:t>processing</a:t>
            </a:r>
            <a:r>
              <a:rPr lang="nb-NO" sz="900" b="0" i="0" u="none" strike="noStrike" baseline="0" dirty="0">
                <a:solidFill>
                  <a:srgbClr val="264A60"/>
                </a:solidFill>
                <a:latin typeface="Arial" panose="020B0604020202020204" pitchFamily="34" charset="0"/>
              </a:rPr>
              <a:t>" får vi ikke benyttet oss av de autonome kvotene.	</a:t>
            </a:r>
          </a:p>
          <a:p>
            <a:pPr marR="600" algn="l"/>
            <a:r>
              <a:rPr lang="nb-NO" sz="900" b="0" i="0" u="none" strike="noStrike" baseline="0" dirty="0">
                <a:solidFill>
                  <a:srgbClr val="264A60"/>
                </a:solidFill>
                <a:latin typeface="Arial" panose="020B0604020202020204" pitchFamily="34" charset="0"/>
              </a:rPr>
              <a:t>Kompensere for høye strømpriser	</a:t>
            </a:r>
          </a:p>
          <a:p>
            <a:pPr marR="600" algn="l"/>
            <a:r>
              <a:rPr lang="nb-NO" sz="900" b="0" i="0" u="none" strike="noStrike" baseline="0" dirty="0">
                <a:solidFill>
                  <a:srgbClr val="264A60"/>
                </a:solidFill>
                <a:latin typeface="Arial" panose="020B0604020202020204" pitchFamily="34" charset="0"/>
              </a:rPr>
              <a:t>Kontinuerlig jobbe for å bedre rammevilkårene for eksport av norsk fisk	</a:t>
            </a:r>
          </a:p>
          <a:p>
            <a:pPr marR="600" algn="l"/>
            <a:r>
              <a:rPr lang="nb-NO" sz="900" b="0" i="0" u="none" strike="noStrike" baseline="0" dirty="0">
                <a:solidFill>
                  <a:srgbClr val="264A60"/>
                </a:solidFill>
                <a:latin typeface="Arial" panose="020B0604020202020204" pitchFamily="34" charset="0"/>
              </a:rPr>
              <a:t>Lage en manual, med konkrete preferanse eksempler som vi lett kan gjenkjenne og relatere oss til. Relasjonene mellom EU - UK - NO har blitt vanskeligere, og vi behøver derfor noen gode eksempler som kan veilede oss mht. hva som er mulig eller ikke etter </a:t>
            </a:r>
            <a:r>
              <a:rPr lang="nb-NO" sz="900" b="0" i="0" u="none" strike="noStrike" baseline="0" dirty="0" err="1">
                <a:solidFill>
                  <a:srgbClr val="264A60"/>
                </a:solidFill>
                <a:latin typeface="Arial" panose="020B0604020202020204" pitchFamily="34" charset="0"/>
              </a:rPr>
              <a:t>Brexit</a:t>
            </a:r>
            <a:r>
              <a:rPr lang="nb-NO" sz="900" b="0" i="0" u="none" strike="noStrike" baseline="0" dirty="0">
                <a:solidFill>
                  <a:srgbClr val="264A60"/>
                </a:solidFill>
                <a:latin typeface="Arial" panose="020B0604020202020204" pitchFamily="34" charset="0"/>
              </a:rPr>
              <a:t>. 	</a:t>
            </a:r>
          </a:p>
        </p:txBody>
      </p:sp>
      <p:sp>
        <p:nvSpPr>
          <p:cNvPr id="5" name="Plassholder for innhold 4">
            <a:extLst>
              <a:ext uri="{FF2B5EF4-FFF2-40B4-BE49-F238E27FC236}">
                <a16:creationId xmlns:a16="http://schemas.microsoft.com/office/drawing/2014/main" id="{FDE1873A-F563-1744-2692-A311D5C35F75}"/>
              </a:ext>
            </a:extLst>
          </p:cNvPr>
          <p:cNvSpPr>
            <a:spLocks noGrp="1"/>
          </p:cNvSpPr>
          <p:nvPr>
            <p:ph sz="quarter" idx="13"/>
          </p:nvPr>
        </p:nvSpPr>
        <p:spPr>
          <a:xfrm>
            <a:off x="6274978" y="833918"/>
            <a:ext cx="5626800" cy="5208663"/>
          </a:xfrm>
        </p:spPr>
        <p:txBody>
          <a:bodyPr/>
          <a:lstStyle/>
          <a:p>
            <a:pPr marR="600" algn="l"/>
            <a:r>
              <a:rPr lang="nb-NO" sz="900" b="0" i="0" u="none" strike="noStrike" baseline="0" dirty="0">
                <a:solidFill>
                  <a:srgbClr val="264A60"/>
                </a:solidFill>
                <a:latin typeface="Arial" panose="020B0604020202020204" pitchFamily="34" charset="0"/>
              </a:rPr>
              <a:t>Lette språket i frihandelsavtalene for å gjøre de mer forståelig	</a:t>
            </a:r>
          </a:p>
          <a:p>
            <a:pPr marR="600" algn="l"/>
            <a:r>
              <a:rPr lang="nb-NO" sz="900" b="0" i="0" u="none" strike="noStrike" baseline="0" dirty="0">
                <a:solidFill>
                  <a:srgbClr val="264A60"/>
                </a:solidFill>
                <a:latin typeface="Arial" panose="020B0604020202020204" pitchFamily="34" charset="0"/>
              </a:rPr>
              <a:t>Mattilsynets skjematjenester bør tilrettelegges for at eksportører kan skrive ut helsesertifikater.  Det er begrensende at man fysisk må avhente disse på Mattilsynets kontor.  Potensiell stor rasjonaliseringsgevinst ved å utvikle teknologiske løsninger for dette.	</a:t>
            </a:r>
          </a:p>
          <a:p>
            <a:pPr marR="600" algn="l"/>
            <a:r>
              <a:rPr lang="nb-NO" sz="900" b="0" i="0" u="none" strike="noStrike" baseline="0" dirty="0">
                <a:solidFill>
                  <a:srgbClr val="264A60"/>
                </a:solidFill>
                <a:latin typeface="Arial" panose="020B0604020202020204" pitchFamily="34" charset="0"/>
              </a:rPr>
              <a:t>Medlemskap i EU		</a:t>
            </a:r>
          </a:p>
          <a:p>
            <a:pPr marR="600" algn="l"/>
            <a:r>
              <a:rPr lang="nb-NO" sz="900" b="0" i="0" u="none" strike="noStrike" baseline="0" dirty="0">
                <a:solidFill>
                  <a:srgbClr val="264A60"/>
                </a:solidFill>
                <a:latin typeface="Arial" panose="020B0604020202020204" pitchFamily="34" charset="0"/>
              </a:rPr>
              <a:t>Organisere kurs i opprinnelsesregler og frihandelsavtaler.	</a:t>
            </a:r>
          </a:p>
          <a:p>
            <a:pPr marR="600" algn="l"/>
            <a:r>
              <a:rPr lang="nb-NO" sz="900" b="0" i="0" u="none" strike="noStrike" baseline="0" dirty="0">
                <a:solidFill>
                  <a:srgbClr val="264A60"/>
                </a:solidFill>
                <a:latin typeface="Arial" panose="020B0604020202020204" pitchFamily="34" charset="0"/>
              </a:rPr>
              <a:t>Redusere toll på varer fra Japan inn i EU		</a:t>
            </a:r>
          </a:p>
          <a:p>
            <a:pPr marR="600" algn="l"/>
            <a:r>
              <a:rPr lang="nb-NO" sz="900" b="0" i="0" u="none" strike="noStrike" baseline="0" dirty="0">
                <a:solidFill>
                  <a:srgbClr val="264A60"/>
                </a:solidFill>
                <a:latin typeface="Arial" panose="020B0604020202020204" pitchFamily="34" charset="0"/>
              </a:rPr>
              <a:t>Regelverk mot Kina. Tollreduksjon på laks, listeføring tar  for lang tid. nye krav om emballasje har gjort det vanskelig. /Reduksjon av toll  på ørret til EU, bør være på 2%  som laks.		</a:t>
            </a:r>
          </a:p>
          <a:p>
            <a:pPr marR="600" algn="l"/>
            <a:r>
              <a:rPr lang="nb-NO" sz="900" b="0" i="0" u="none" strike="noStrike" baseline="0" dirty="0">
                <a:solidFill>
                  <a:srgbClr val="264A60"/>
                </a:solidFill>
                <a:latin typeface="Arial" panose="020B0604020202020204" pitchFamily="34" charset="0"/>
              </a:rPr>
              <a:t>Samordne regelverket slik importør i &gt;EU skal ha ulik tekst på fakturaerklæringer ettersom varer skal gå under frihandel eller EU regler.	</a:t>
            </a:r>
          </a:p>
          <a:p>
            <a:pPr marR="600" algn="l"/>
            <a:r>
              <a:rPr lang="nb-NO" sz="900" b="0" i="0" u="none" strike="noStrike" baseline="0" dirty="0">
                <a:solidFill>
                  <a:srgbClr val="264A60"/>
                </a:solidFill>
                <a:latin typeface="Arial" panose="020B0604020202020204" pitchFamily="34" charset="0"/>
              </a:rPr>
              <a:t>Senke kostnadene som påføres bedriftene (økt </a:t>
            </a:r>
            <a:r>
              <a:rPr lang="nb-NO" sz="900" b="0" i="0" u="none" strike="noStrike" baseline="0" dirty="0" err="1">
                <a:solidFill>
                  <a:srgbClr val="264A60"/>
                </a:solidFill>
                <a:latin typeface="Arial" panose="020B0604020202020204" pitchFamily="34" charset="0"/>
              </a:rPr>
              <a:t>arb.avg</a:t>
            </a:r>
            <a:r>
              <a:rPr lang="nb-NO" sz="900" b="0" i="0" u="none" strike="noStrike" baseline="0" dirty="0">
                <a:solidFill>
                  <a:srgbClr val="264A60"/>
                </a:solidFill>
                <a:latin typeface="Arial" panose="020B0604020202020204" pitchFamily="34" charset="0"/>
              </a:rPr>
              <a:t>., strøm </a:t>
            </a:r>
            <a:r>
              <a:rPr lang="nb-NO" sz="900" b="0" i="0" u="none" strike="noStrike" baseline="0" dirty="0" err="1">
                <a:solidFill>
                  <a:srgbClr val="264A60"/>
                </a:solidFill>
                <a:latin typeface="Arial" panose="020B0604020202020204" pitchFamily="34" charset="0"/>
              </a:rPr>
              <a:t>etc</a:t>
            </a:r>
            <a:r>
              <a:rPr lang="nb-NO" sz="900" b="0" i="0" u="none" strike="noStrike" baseline="0" dirty="0">
                <a:solidFill>
                  <a:srgbClr val="264A60"/>
                </a:solidFill>
                <a:latin typeface="Arial" panose="020B0604020202020204" pitchFamily="34" charset="0"/>
              </a:rPr>
              <a:t>,).  Passe på at krona er stabil, helst ved å bli medlem av EU og komme over i Euro.	</a:t>
            </a:r>
          </a:p>
          <a:p>
            <a:pPr marR="600" algn="l"/>
            <a:r>
              <a:rPr lang="nb-NO" sz="900" b="0" i="0" u="none" strike="noStrike" baseline="0" dirty="0">
                <a:solidFill>
                  <a:srgbClr val="264A60"/>
                </a:solidFill>
                <a:latin typeface="Arial" panose="020B0604020202020204" pitchFamily="34" charset="0"/>
              </a:rPr>
              <a:t>Sette ned arbeidsgiveravgiften	</a:t>
            </a:r>
          </a:p>
          <a:p>
            <a:pPr marR="600" algn="l"/>
            <a:r>
              <a:rPr lang="nb-NO" sz="900" b="0" i="0" u="none" strike="noStrike" baseline="0" dirty="0">
                <a:solidFill>
                  <a:srgbClr val="264A60"/>
                </a:solidFill>
                <a:latin typeface="Arial" panose="020B0604020202020204" pitchFamily="34" charset="0"/>
              </a:rPr>
              <a:t>Skifte ut regjeringen	</a:t>
            </a:r>
          </a:p>
          <a:p>
            <a:pPr marR="600" algn="l"/>
            <a:r>
              <a:rPr lang="nb-NO" sz="900" b="0" i="0" u="none" strike="noStrike" baseline="0" dirty="0">
                <a:solidFill>
                  <a:srgbClr val="264A60"/>
                </a:solidFill>
                <a:latin typeface="Arial" panose="020B0604020202020204" pitchFamily="34" charset="0"/>
              </a:rPr>
              <a:t>Spesifisere at brukte og kasserte varer er opprinnelse av Norge. Gjenbruk er i tiden.	</a:t>
            </a:r>
          </a:p>
          <a:p>
            <a:pPr marR="600" algn="l"/>
            <a:r>
              <a:rPr lang="nb-NO" sz="900" b="0" i="0" u="none" strike="noStrike" baseline="0" dirty="0">
                <a:solidFill>
                  <a:srgbClr val="264A60"/>
                </a:solidFill>
                <a:latin typeface="Arial" panose="020B0604020202020204" pitchFamily="34" charset="0"/>
              </a:rPr>
              <a:t>Stå på for at det skal bli et harmonisert regelverk, i dag er det forskjellige regler i forskjellige land, noe som gjøre det komplisert å eksportere fra Norge. Bli en helhetlig medlem av EU og innføre Euro.		</a:t>
            </a:r>
          </a:p>
          <a:p>
            <a:pPr marR="600" algn="l"/>
            <a:r>
              <a:rPr lang="nb-NO" sz="900" b="0" i="0" u="none" strike="noStrike" baseline="0" dirty="0">
                <a:solidFill>
                  <a:srgbClr val="264A60"/>
                </a:solidFill>
                <a:latin typeface="Arial" panose="020B0604020202020204" pitchFamily="34" charset="0"/>
              </a:rPr>
              <a:t>Tilrettelegge for langsiktig verdiskaping i stedet for å lage lover og forskrifter som skaper usikkerhet.	</a:t>
            </a:r>
          </a:p>
          <a:p>
            <a:pPr marR="600" algn="l"/>
            <a:r>
              <a:rPr lang="nb-NO" sz="900" b="0" i="0" u="none" strike="noStrike" baseline="0" dirty="0">
                <a:solidFill>
                  <a:srgbClr val="264A60"/>
                </a:solidFill>
                <a:latin typeface="Arial" panose="020B0604020202020204" pitchFamily="34" charset="0"/>
              </a:rPr>
              <a:t>Tiltak som vil lette vår jobb med eksport av norske varer til nye marked er lettere synliggjøring av eksportkrav og evt. importsatser til marked uten for Europa og Nord-Amerika. Opplever det i dag som vanskelig å navigere godt i</a:t>
            </a:r>
          </a:p>
        </p:txBody>
      </p:sp>
      <p:sp>
        <p:nvSpPr>
          <p:cNvPr id="6" name="Plassholder for tekst 5">
            <a:extLst>
              <a:ext uri="{FF2B5EF4-FFF2-40B4-BE49-F238E27FC236}">
                <a16:creationId xmlns:a16="http://schemas.microsoft.com/office/drawing/2014/main" id="{FB3DCC1C-63AB-8BC7-B58C-224EDD3DC632}"/>
              </a:ext>
            </a:extLst>
          </p:cNvPr>
          <p:cNvSpPr>
            <a:spLocks noGrp="1"/>
          </p:cNvSpPr>
          <p:nvPr>
            <p:ph type="body" sz="quarter" idx="14"/>
          </p:nvPr>
        </p:nvSpPr>
        <p:spPr/>
        <p:txBody>
          <a:bodyPr/>
          <a:lstStyle/>
          <a:p>
            <a:r>
              <a:rPr lang="nb-NO" dirty="0"/>
              <a:t>Åpent svar, n=90</a:t>
            </a:r>
          </a:p>
        </p:txBody>
      </p:sp>
      <p:sp>
        <p:nvSpPr>
          <p:cNvPr id="11" name="Plassholder for lysbildenummer 10">
            <a:extLst>
              <a:ext uri="{FF2B5EF4-FFF2-40B4-BE49-F238E27FC236}">
                <a16:creationId xmlns:a16="http://schemas.microsoft.com/office/drawing/2014/main" id="{FF2998E0-B751-8B1E-5E28-ADCB1E128251}"/>
              </a:ext>
            </a:extLst>
          </p:cNvPr>
          <p:cNvSpPr>
            <a:spLocks noGrp="1"/>
          </p:cNvSpPr>
          <p:nvPr>
            <p:ph type="sldNum" sz="quarter" idx="10"/>
          </p:nvPr>
        </p:nvSpPr>
        <p:spPr/>
        <p:txBody>
          <a:bodyPr/>
          <a:lstStyle/>
          <a:p>
            <a:fld id="{4034BEE3-566C-4068-A777-C3A4762E861B}" type="slidenum">
              <a:rPr lang="en-GB" smtClean="0"/>
              <a:pPr/>
              <a:t>51</a:t>
            </a:fld>
            <a:endParaRPr lang="en-GB"/>
          </a:p>
        </p:txBody>
      </p:sp>
    </p:spTree>
    <p:extLst>
      <p:ext uri="{BB962C8B-B14F-4D97-AF65-F5344CB8AC3E}">
        <p14:creationId xmlns:p14="http://schemas.microsoft.com/office/powerpoint/2010/main" val="237605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A2B6B4-4732-BFCE-1D5C-D67A7B538338}"/>
              </a:ext>
            </a:extLst>
          </p:cNvPr>
          <p:cNvSpPr>
            <a:spLocks noGrp="1"/>
          </p:cNvSpPr>
          <p:nvPr>
            <p:ph type="title"/>
          </p:nvPr>
        </p:nvSpPr>
        <p:spPr>
          <a:xfrm>
            <a:off x="359999" y="252990"/>
            <a:ext cx="11541779" cy="403200"/>
          </a:xfrm>
        </p:spPr>
        <p:txBody>
          <a:bodyPr/>
          <a:lstStyle/>
          <a:p>
            <a:r>
              <a:rPr lang="nb-NO" dirty="0"/>
              <a:t>Hvordan kan norske myndigheter informere bedre om frihandelsavtaler? side 1</a:t>
            </a:r>
          </a:p>
        </p:txBody>
      </p:sp>
      <p:sp>
        <p:nvSpPr>
          <p:cNvPr id="4" name="Plassholder for innhold 3">
            <a:extLst>
              <a:ext uri="{FF2B5EF4-FFF2-40B4-BE49-F238E27FC236}">
                <a16:creationId xmlns:a16="http://schemas.microsoft.com/office/drawing/2014/main" id="{D20126AE-CCF1-4428-821D-156D9101F86B}"/>
              </a:ext>
            </a:extLst>
          </p:cNvPr>
          <p:cNvSpPr>
            <a:spLocks noGrp="1"/>
          </p:cNvSpPr>
          <p:nvPr>
            <p:ph sz="quarter" idx="12"/>
          </p:nvPr>
        </p:nvSpPr>
        <p:spPr>
          <a:xfrm>
            <a:off x="359999" y="1367108"/>
            <a:ext cx="5626800" cy="4580091"/>
          </a:xfrm>
        </p:spPr>
        <p:txBody>
          <a:bodyPr/>
          <a:lstStyle/>
          <a:p>
            <a:pPr marR="600" algn="l"/>
            <a:r>
              <a:rPr lang="nb-NO" sz="900" b="0" i="0" u="none" strike="noStrike" baseline="0" dirty="0">
                <a:solidFill>
                  <a:srgbClr val="264A60"/>
                </a:solidFill>
                <a:latin typeface="Arial" panose="020B0604020202020204" pitchFamily="34" charset="0"/>
              </a:rPr>
              <a:t>Aktiviteter gjennom bransjeorganisasjoner. </a:t>
            </a:r>
            <a:r>
              <a:rPr lang="nb-NO" sz="900" b="0" i="0" u="none" strike="noStrike" baseline="0" dirty="0" err="1">
                <a:solidFill>
                  <a:srgbClr val="264A60"/>
                </a:solidFill>
                <a:latin typeface="Arial" panose="020B0604020202020204" pitchFamily="34" charset="0"/>
              </a:rPr>
              <a:t>F,eks</a:t>
            </a:r>
            <a:r>
              <a:rPr lang="nb-NO" sz="900" b="0" i="0" u="none" strike="noStrike" baseline="0" dirty="0">
                <a:solidFill>
                  <a:srgbClr val="264A60"/>
                </a:solidFill>
                <a:latin typeface="Arial" panose="020B0604020202020204" pitchFamily="34" charset="0"/>
              </a:rPr>
              <a:t>. Norsk Industri</a:t>
            </a:r>
          </a:p>
          <a:p>
            <a:pPr marR="600" algn="l"/>
            <a:r>
              <a:rPr lang="nb-NO" sz="900" b="0" i="0" u="none" strike="noStrike" baseline="0" dirty="0">
                <a:solidFill>
                  <a:srgbClr val="264A60"/>
                </a:solidFill>
                <a:latin typeface="Arial" panose="020B0604020202020204" pitchFamily="34" charset="0"/>
              </a:rPr>
              <a:t>Annonsere eller kurs på Teams</a:t>
            </a:r>
          </a:p>
          <a:p>
            <a:pPr marR="600" algn="l"/>
            <a:r>
              <a:rPr lang="nb-NO" sz="900" b="0" i="0" u="none" strike="noStrike" baseline="0" dirty="0">
                <a:solidFill>
                  <a:srgbClr val="264A60"/>
                </a:solidFill>
                <a:latin typeface="Arial" panose="020B0604020202020204" pitchFamily="34" charset="0"/>
              </a:rPr>
              <a:t>Avtalene er tilgjengelige på regjeringen.no det burde være tilstrekkelig</a:t>
            </a:r>
          </a:p>
          <a:p>
            <a:pPr marR="600" algn="l"/>
            <a:r>
              <a:rPr lang="nb-NO" sz="900" b="0" i="0" u="none" strike="noStrike" baseline="0" dirty="0">
                <a:solidFill>
                  <a:srgbClr val="264A60"/>
                </a:solidFill>
                <a:latin typeface="Arial" panose="020B0604020202020204" pitchFamily="34" charset="0"/>
              </a:rPr>
              <a:t>Bedre beskrivelse på nettsiden med praktiske eksempel</a:t>
            </a:r>
          </a:p>
          <a:p>
            <a:pPr marR="600" algn="l"/>
            <a:r>
              <a:rPr lang="nb-NO" sz="900" b="0" i="0" u="none" strike="noStrike" baseline="0" dirty="0">
                <a:solidFill>
                  <a:srgbClr val="264A60"/>
                </a:solidFill>
                <a:latin typeface="Arial" panose="020B0604020202020204" pitchFamily="34" charset="0"/>
              </a:rPr>
              <a:t>Bedre kursing om eksport globalt</a:t>
            </a:r>
          </a:p>
          <a:p>
            <a:pPr marR="600" algn="l"/>
            <a:r>
              <a:rPr lang="nb-NO" sz="900" b="0" i="0" u="none" strike="noStrike" baseline="0" dirty="0">
                <a:solidFill>
                  <a:srgbClr val="264A60"/>
                </a:solidFill>
                <a:latin typeface="Arial" panose="020B0604020202020204" pitchFamily="34" charset="0"/>
              </a:rPr>
              <a:t>Bedre support-tjenester.</a:t>
            </a:r>
          </a:p>
          <a:p>
            <a:pPr marR="600" algn="l"/>
            <a:r>
              <a:rPr lang="nb-NO" sz="900" b="0" i="0" u="none" strike="noStrike" baseline="0" dirty="0">
                <a:solidFill>
                  <a:srgbClr val="264A60"/>
                </a:solidFill>
                <a:latin typeface="Arial" panose="020B0604020202020204" pitchFamily="34" charset="0"/>
              </a:rPr>
              <a:t>Bruker ofte utenlandske nettsider til dette.</a:t>
            </a:r>
          </a:p>
          <a:p>
            <a:pPr marR="600" algn="l"/>
            <a:r>
              <a:rPr lang="nb-NO" sz="900" b="0" i="0" u="none" strike="noStrike" baseline="0" dirty="0">
                <a:solidFill>
                  <a:srgbClr val="264A60"/>
                </a:solidFill>
                <a:latin typeface="Arial" panose="020B0604020202020204" pitchFamily="34" charset="0"/>
              </a:rPr>
              <a:t>denne undersøkelsen hjelper</a:t>
            </a:r>
          </a:p>
          <a:p>
            <a:pPr marR="600" algn="l"/>
            <a:r>
              <a:rPr lang="nb-NO" sz="900" b="0" i="0" u="none" strike="noStrike" baseline="0" dirty="0">
                <a:solidFill>
                  <a:srgbClr val="264A60"/>
                </a:solidFill>
                <a:latin typeface="Arial" panose="020B0604020202020204" pitchFamily="34" charset="0"/>
              </a:rPr>
              <a:t>det er på de </a:t>
            </a:r>
            <a:r>
              <a:rPr lang="nb-NO" sz="900" b="0" i="0" u="none" strike="noStrike" baseline="0" dirty="0" err="1">
                <a:solidFill>
                  <a:srgbClr val="264A60"/>
                </a:solidFill>
                <a:latin typeface="Arial" panose="020B0604020202020204" pitchFamily="34" charset="0"/>
              </a:rPr>
              <a:t>offesielle</a:t>
            </a:r>
            <a:r>
              <a:rPr lang="nb-NO" sz="900" b="0" i="0" u="none" strike="noStrike" baseline="0" dirty="0">
                <a:solidFill>
                  <a:srgbClr val="264A60"/>
                </a:solidFill>
                <a:latin typeface="Arial" panose="020B0604020202020204" pitchFamily="34" charset="0"/>
              </a:rPr>
              <a:t> sidene sine</a:t>
            </a:r>
          </a:p>
          <a:p>
            <a:pPr marR="600" algn="l"/>
            <a:r>
              <a:rPr lang="nb-NO" sz="900" b="0" i="0" u="none" strike="noStrike" baseline="0" dirty="0">
                <a:solidFill>
                  <a:srgbClr val="264A60"/>
                </a:solidFill>
                <a:latin typeface="Arial" panose="020B0604020202020204" pitchFamily="34" charset="0"/>
              </a:rPr>
              <a:t>direkte kontakt, </a:t>
            </a:r>
            <a:r>
              <a:rPr lang="nb-NO" sz="900" b="0" i="0" u="none" strike="noStrike" baseline="0" dirty="0" err="1">
                <a:solidFill>
                  <a:srgbClr val="264A60"/>
                </a:solidFill>
                <a:latin typeface="Arial" panose="020B0604020202020204" pitchFamily="34" charset="0"/>
              </a:rPr>
              <a:t>webinar</a:t>
            </a:r>
            <a:r>
              <a:rPr lang="nb-NO" sz="900" b="0" i="0" u="none" strike="noStrike" baseline="0" dirty="0">
                <a:solidFill>
                  <a:srgbClr val="264A60"/>
                </a:solidFill>
                <a:latin typeface="Arial" panose="020B0604020202020204" pitchFamily="34" charset="0"/>
              </a:rPr>
              <a:t>, mail (lettfattelige infoskriv)</a:t>
            </a:r>
          </a:p>
          <a:p>
            <a:pPr marR="600" algn="l"/>
            <a:r>
              <a:rPr lang="nb-NO" sz="900" b="0" i="0" u="none" strike="noStrike" baseline="0" dirty="0">
                <a:solidFill>
                  <a:srgbClr val="264A60"/>
                </a:solidFill>
                <a:latin typeface="Arial" panose="020B0604020202020204" pitchFamily="34" charset="0"/>
              </a:rPr>
              <a:t>Eksemplifisering og praktiske caser, ref. forrige svar...</a:t>
            </a:r>
          </a:p>
          <a:p>
            <a:pPr marR="600" algn="l"/>
            <a:r>
              <a:rPr lang="nb-NO" sz="900" b="0" i="0" u="none" strike="noStrike" baseline="0" dirty="0">
                <a:solidFill>
                  <a:srgbClr val="264A60"/>
                </a:solidFill>
                <a:latin typeface="Arial" panose="020B0604020202020204" pitchFamily="34" charset="0"/>
              </a:rPr>
              <a:t>email, nyhetsbrev, møte selskapene over teams eller besøke dem</a:t>
            </a:r>
          </a:p>
          <a:p>
            <a:pPr marR="600" algn="l"/>
            <a:r>
              <a:rPr lang="nb-NO" sz="900" b="0" i="0" u="none" strike="noStrike" baseline="0" dirty="0">
                <a:solidFill>
                  <a:srgbClr val="264A60"/>
                </a:solidFill>
                <a:latin typeface="Arial" panose="020B0604020202020204" pitchFamily="34" charset="0"/>
              </a:rPr>
              <a:t>En app ala Tollkvoteappen for frihandelsavtaler, både eksport og import. Tolletaten bør ha et fast innlegg på tolldagen om nyheter innen frihandelsavtaler. Kunne også vurdert å ha et gratis årlig </a:t>
            </a:r>
            <a:r>
              <a:rPr lang="nb-NO" sz="900" b="0" i="0" u="none" strike="noStrike" baseline="0" dirty="0" err="1">
                <a:solidFill>
                  <a:srgbClr val="264A60"/>
                </a:solidFill>
                <a:latin typeface="Arial" panose="020B0604020202020204" pitchFamily="34" charset="0"/>
              </a:rPr>
              <a:t>webinar</a:t>
            </a:r>
            <a:r>
              <a:rPr lang="nb-NO" sz="900" b="0" i="0" u="none" strike="noStrike" baseline="0" dirty="0">
                <a:solidFill>
                  <a:srgbClr val="264A60"/>
                </a:solidFill>
                <a:latin typeface="Arial" panose="020B0604020202020204" pitchFamily="34" charset="0"/>
              </a:rPr>
              <a:t> som dekker nyheter og informasjon fra det sis</a:t>
            </a:r>
          </a:p>
          <a:p>
            <a:pPr marR="600" algn="l"/>
            <a:r>
              <a:rPr lang="nb-NO" sz="900" b="0" i="0" u="none" strike="noStrike" baseline="0" dirty="0">
                <a:solidFill>
                  <a:srgbClr val="264A60"/>
                </a:solidFill>
                <a:latin typeface="Arial" panose="020B0604020202020204" pitchFamily="34" charset="0"/>
              </a:rPr>
              <a:t>enklere søk i Tolletatens sine sider. kan være vanskelig å finne</a:t>
            </a:r>
          </a:p>
          <a:p>
            <a:pPr marR="600" algn="l"/>
            <a:r>
              <a:rPr lang="nb-NO" sz="900" b="0" i="0" u="none" strike="noStrike" baseline="0" dirty="0">
                <a:solidFill>
                  <a:srgbClr val="264A60"/>
                </a:solidFill>
                <a:latin typeface="Arial" panose="020B0604020202020204" pitchFamily="34" charset="0"/>
              </a:rPr>
              <a:t>Enklere tilgang og tilgjengeliggjøring av løpende frihandelsavtaler på nett.</a:t>
            </a:r>
          </a:p>
          <a:p>
            <a:pPr marR="600" algn="l"/>
            <a:endParaRPr lang="nb-NO" sz="900" b="0" i="0" u="none" strike="noStrike" baseline="0" dirty="0">
              <a:solidFill>
                <a:srgbClr val="264A60"/>
              </a:solidFill>
              <a:latin typeface="Arial" panose="020B0604020202020204" pitchFamily="34" charset="0"/>
            </a:endParaRPr>
          </a:p>
        </p:txBody>
      </p:sp>
      <p:sp>
        <p:nvSpPr>
          <p:cNvPr id="5" name="Plassholder for innhold 4">
            <a:extLst>
              <a:ext uri="{FF2B5EF4-FFF2-40B4-BE49-F238E27FC236}">
                <a16:creationId xmlns:a16="http://schemas.microsoft.com/office/drawing/2014/main" id="{FDE1873A-F563-1744-2692-A311D5C35F75}"/>
              </a:ext>
            </a:extLst>
          </p:cNvPr>
          <p:cNvSpPr>
            <a:spLocks noGrp="1"/>
          </p:cNvSpPr>
          <p:nvPr>
            <p:ph sz="quarter" idx="13"/>
          </p:nvPr>
        </p:nvSpPr>
        <p:spPr>
          <a:xfrm>
            <a:off x="6274978" y="833918"/>
            <a:ext cx="5626800" cy="5208663"/>
          </a:xfrm>
        </p:spPr>
        <p:txBody>
          <a:bodyPr/>
          <a:lstStyle/>
          <a:p>
            <a:pPr marR="600" algn="l"/>
            <a:r>
              <a:rPr lang="nb-NO" sz="900" b="0" i="0" u="none" strike="noStrike" baseline="0" dirty="0">
                <a:solidFill>
                  <a:srgbClr val="264A60"/>
                </a:solidFill>
                <a:latin typeface="Arial" panose="020B0604020202020204" pitchFamily="34" charset="0"/>
              </a:rPr>
              <a:t>Flere kurs med tanke på listeregler, oppbygging og hvordan en effektivt skal kunne samle inn og dokumentere</a:t>
            </a:r>
          </a:p>
          <a:p>
            <a:pPr marR="600" algn="l"/>
            <a:r>
              <a:rPr lang="nb-NO" sz="900" b="0" i="0" u="none" strike="noStrike" baseline="0" dirty="0">
                <a:solidFill>
                  <a:srgbClr val="264A60"/>
                </a:solidFill>
                <a:latin typeface="Arial" panose="020B0604020202020204" pitchFamily="34" charset="0"/>
              </a:rPr>
              <a:t>Fokusere på grønn energi og bærekraftig produksjon</a:t>
            </a:r>
          </a:p>
          <a:p>
            <a:pPr marR="600" algn="l"/>
            <a:r>
              <a:rPr lang="nb-NO" sz="900" b="0" i="0" u="none" strike="noStrike" baseline="0" dirty="0">
                <a:solidFill>
                  <a:srgbClr val="264A60"/>
                </a:solidFill>
                <a:latin typeface="Arial" panose="020B0604020202020204" pitchFamily="34" charset="0"/>
              </a:rPr>
              <a:t>Forenkle / bedre informasjonsflyten via nettsider.</a:t>
            </a:r>
          </a:p>
          <a:p>
            <a:pPr marR="600" algn="l"/>
            <a:r>
              <a:rPr lang="nb-NO" sz="900" b="0" i="0" u="none" strike="noStrike" baseline="0" dirty="0">
                <a:solidFill>
                  <a:srgbClr val="264A60"/>
                </a:solidFill>
                <a:latin typeface="Arial" panose="020B0604020202020204" pitchFamily="34" charset="0"/>
              </a:rPr>
              <a:t>Formidle informasjon i mer pedagogisk form.</a:t>
            </a:r>
          </a:p>
          <a:p>
            <a:pPr marR="600" algn="l"/>
            <a:r>
              <a:rPr lang="nb-NO" sz="900" b="0" i="0" u="none" strike="noStrike" baseline="0" dirty="0">
                <a:solidFill>
                  <a:srgbClr val="264A60"/>
                </a:solidFill>
                <a:latin typeface="Arial" panose="020B0604020202020204" pitchFamily="34" charset="0"/>
              </a:rPr>
              <a:t>Gjennom bruk av organisasjonene</a:t>
            </a:r>
          </a:p>
          <a:p>
            <a:pPr marR="600" algn="l"/>
            <a:r>
              <a:rPr lang="nb-NO" sz="900" b="0" i="0" u="none" strike="noStrike" baseline="0" dirty="0">
                <a:solidFill>
                  <a:srgbClr val="264A60"/>
                </a:solidFill>
                <a:latin typeface="Arial" panose="020B0604020202020204" pitchFamily="34" charset="0"/>
              </a:rPr>
              <a:t>Gjennom Innovasjon Norge</a:t>
            </a:r>
          </a:p>
          <a:p>
            <a:pPr marR="600" algn="l"/>
            <a:r>
              <a:rPr lang="nb-NO" sz="900" b="0" i="0" u="none" strike="noStrike" baseline="0" dirty="0">
                <a:solidFill>
                  <a:srgbClr val="264A60"/>
                </a:solidFill>
                <a:latin typeface="Arial" panose="020B0604020202020204" pitchFamily="34" charset="0"/>
              </a:rPr>
              <a:t>Gjennom oversiktlige og enkle  sider å sjekke på</a:t>
            </a:r>
          </a:p>
          <a:p>
            <a:pPr marR="600" algn="l"/>
            <a:r>
              <a:rPr lang="nb-NO" sz="900" b="0" i="0" u="none" strike="noStrike" baseline="0" dirty="0">
                <a:solidFill>
                  <a:srgbClr val="264A60"/>
                </a:solidFill>
                <a:latin typeface="Arial" panose="020B0604020202020204" pitchFamily="34" charset="0"/>
              </a:rPr>
              <a:t>Gjennom web møter som holdes av organisasjonene våre</a:t>
            </a:r>
          </a:p>
          <a:p>
            <a:pPr marR="600" algn="l"/>
            <a:r>
              <a:rPr lang="nb-NO" sz="900" b="0" i="0" u="none" strike="noStrike" baseline="0" dirty="0">
                <a:solidFill>
                  <a:srgbClr val="264A60"/>
                </a:solidFill>
                <a:latin typeface="Arial" panose="020B0604020202020204" pitchFamily="34" charset="0"/>
              </a:rPr>
              <a:t>Gjøre tilgjengelig de avtaler vi har, og promotere </a:t>
            </a:r>
            <a:r>
              <a:rPr lang="nb-NO" sz="900" b="0" i="0" u="none" strike="noStrike" baseline="0" dirty="0" err="1">
                <a:solidFill>
                  <a:srgbClr val="264A60"/>
                </a:solidFill>
                <a:latin typeface="Arial" panose="020B0604020202020204" pitchFamily="34" charset="0"/>
              </a:rPr>
              <a:t>evt</a:t>
            </a:r>
            <a:r>
              <a:rPr lang="nb-NO" sz="900" b="0" i="0" u="none" strike="noStrike" baseline="0" dirty="0">
                <a:solidFill>
                  <a:srgbClr val="264A60"/>
                </a:solidFill>
                <a:latin typeface="Arial" panose="020B0604020202020204" pitchFamily="34" charset="0"/>
              </a:rPr>
              <a:t> spesialiteter</a:t>
            </a:r>
          </a:p>
          <a:p>
            <a:pPr marR="600" algn="l"/>
            <a:r>
              <a:rPr lang="nb-NO" sz="900" b="0" i="0" u="none" strike="noStrike" baseline="0" dirty="0">
                <a:solidFill>
                  <a:srgbClr val="264A60"/>
                </a:solidFill>
                <a:latin typeface="Arial" panose="020B0604020202020204" pitchFamily="34" charset="0"/>
              </a:rPr>
              <a:t>Informasjonstelefon</a:t>
            </a:r>
          </a:p>
          <a:p>
            <a:pPr marR="600" algn="l"/>
            <a:r>
              <a:rPr lang="nb-NO" sz="900" b="0" i="0" u="none" strike="noStrike" baseline="0" dirty="0" err="1">
                <a:solidFill>
                  <a:srgbClr val="264A60"/>
                </a:solidFill>
                <a:latin typeface="Arial" panose="020B0604020202020204" pitchFamily="34" charset="0"/>
              </a:rPr>
              <a:t>Inforskriv</a:t>
            </a:r>
            <a:r>
              <a:rPr lang="nb-NO" sz="900" b="0" i="0" u="none" strike="noStrike" baseline="0" dirty="0">
                <a:solidFill>
                  <a:srgbClr val="264A60"/>
                </a:solidFill>
                <a:latin typeface="Arial" panose="020B0604020202020204" pitchFamily="34" charset="0"/>
              </a:rPr>
              <a:t> på e-post, nettside. Tydeligere informasjon om hvilke produkter som frihandelsavtaler kan benyttes for og hvordan dette eventuelt kan benyttes.</a:t>
            </a:r>
          </a:p>
          <a:p>
            <a:pPr marR="600" algn="l"/>
            <a:r>
              <a:rPr lang="nb-NO" sz="900" b="0" i="0" u="none" strike="noStrike" baseline="0" dirty="0">
                <a:solidFill>
                  <a:srgbClr val="264A60"/>
                </a:solidFill>
                <a:latin typeface="Arial" panose="020B0604020202020204" pitchFamily="34" charset="0"/>
              </a:rPr>
              <a:t>innovasjon </a:t>
            </a:r>
            <a:r>
              <a:rPr lang="nb-NO" sz="900" b="0" i="0" u="none" strike="noStrike" baseline="0" dirty="0" err="1">
                <a:solidFill>
                  <a:srgbClr val="264A60"/>
                </a:solidFill>
                <a:latin typeface="Arial" panose="020B0604020202020204" pitchFamily="34" charset="0"/>
              </a:rPr>
              <a:t>norge</a:t>
            </a:r>
            <a:r>
              <a:rPr lang="nb-NO" sz="900" b="0" i="0" u="none" strike="noStrike" baseline="0" dirty="0">
                <a:solidFill>
                  <a:srgbClr val="264A60"/>
                </a:solidFill>
                <a:latin typeface="Arial" panose="020B0604020202020204" pitchFamily="34" charset="0"/>
              </a:rPr>
              <a:t> mer på tilbudssiden</a:t>
            </a:r>
          </a:p>
          <a:p>
            <a:pPr marR="600" algn="l"/>
            <a:r>
              <a:rPr lang="nb-NO" sz="900" b="0" i="0" u="none" strike="noStrike" baseline="0" dirty="0">
                <a:solidFill>
                  <a:srgbClr val="264A60"/>
                </a:solidFill>
                <a:latin typeface="Arial" panose="020B0604020202020204" pitchFamily="34" charset="0"/>
              </a:rPr>
              <a:t>Jeg har inntrykk av at de fleste som jobber med dette har kontroll på hvor vi finner info</a:t>
            </a:r>
          </a:p>
          <a:p>
            <a:pPr marR="600" algn="l"/>
            <a:r>
              <a:rPr lang="nb-NO" sz="900" b="0" i="0" u="none" strike="noStrike" baseline="0" dirty="0">
                <a:solidFill>
                  <a:srgbClr val="264A60"/>
                </a:solidFill>
                <a:latin typeface="Arial" panose="020B0604020202020204" pitchFamily="34" charset="0"/>
              </a:rPr>
              <a:t>Jeg synes informasjonen om frihandelsavtalene er ganske grei å finne fram til.</a:t>
            </a:r>
          </a:p>
          <a:p>
            <a:pPr marR="600" algn="l"/>
            <a:r>
              <a:rPr lang="nb-NO" sz="900" b="0" i="0" u="none" strike="noStrike" baseline="0" dirty="0">
                <a:solidFill>
                  <a:srgbClr val="264A60"/>
                </a:solidFill>
                <a:latin typeface="Arial" panose="020B0604020202020204" pitchFamily="34" charset="0"/>
              </a:rPr>
              <a:t>Jeg syns det er mye nyttig informasjon på toll.no.</a:t>
            </a:r>
          </a:p>
          <a:p>
            <a:pPr marR="600" algn="l"/>
            <a:r>
              <a:rPr lang="nb-NO" sz="900" b="0" i="0" u="none" strike="noStrike" baseline="0" dirty="0">
                <a:solidFill>
                  <a:srgbClr val="264A60"/>
                </a:solidFill>
                <a:latin typeface="Arial" panose="020B0604020202020204" pitchFamily="34" charset="0"/>
              </a:rPr>
              <a:t>Kommunisere dette via eksportører og speditører</a:t>
            </a:r>
          </a:p>
          <a:p>
            <a:pPr marR="600" algn="l"/>
            <a:r>
              <a:rPr lang="nb-NO" sz="900" b="0" i="0" u="none" strike="noStrike" baseline="0" dirty="0">
                <a:solidFill>
                  <a:srgbClr val="264A60"/>
                </a:solidFill>
                <a:latin typeface="Arial" panose="020B0604020202020204" pitchFamily="34" charset="0"/>
              </a:rPr>
              <a:t>Kunne gjerne hatt seminar om frihandels avtalene</a:t>
            </a:r>
          </a:p>
          <a:p>
            <a:pPr marR="600" algn="l"/>
            <a:r>
              <a:rPr lang="nb-NO" sz="900" b="0" i="0" u="none" strike="noStrike" baseline="0" dirty="0">
                <a:solidFill>
                  <a:srgbClr val="264A60"/>
                </a:solidFill>
                <a:latin typeface="Arial" panose="020B0604020202020204" pitchFamily="34" charset="0"/>
              </a:rPr>
              <a:t>Kursing</a:t>
            </a:r>
          </a:p>
          <a:p>
            <a:pPr marR="600" algn="l"/>
            <a:endParaRPr lang="nb-NO" sz="900" b="0" i="0" u="none" strike="noStrike" baseline="0" dirty="0">
              <a:solidFill>
                <a:srgbClr val="264A60"/>
              </a:solidFill>
              <a:latin typeface="Arial" panose="020B0604020202020204" pitchFamily="34" charset="0"/>
            </a:endParaRPr>
          </a:p>
        </p:txBody>
      </p:sp>
      <p:sp>
        <p:nvSpPr>
          <p:cNvPr id="6" name="Plassholder for tekst 5">
            <a:extLst>
              <a:ext uri="{FF2B5EF4-FFF2-40B4-BE49-F238E27FC236}">
                <a16:creationId xmlns:a16="http://schemas.microsoft.com/office/drawing/2014/main" id="{FB3DCC1C-63AB-8BC7-B58C-224EDD3DC632}"/>
              </a:ext>
            </a:extLst>
          </p:cNvPr>
          <p:cNvSpPr>
            <a:spLocks noGrp="1"/>
          </p:cNvSpPr>
          <p:nvPr>
            <p:ph type="body" sz="quarter" idx="14"/>
          </p:nvPr>
        </p:nvSpPr>
        <p:spPr/>
        <p:txBody>
          <a:bodyPr/>
          <a:lstStyle/>
          <a:p>
            <a:r>
              <a:rPr lang="nb-NO" dirty="0"/>
              <a:t>Åpne svar, eksempler</a:t>
            </a:r>
          </a:p>
        </p:txBody>
      </p:sp>
      <p:sp>
        <p:nvSpPr>
          <p:cNvPr id="11" name="Plassholder for lysbildenummer 10">
            <a:extLst>
              <a:ext uri="{FF2B5EF4-FFF2-40B4-BE49-F238E27FC236}">
                <a16:creationId xmlns:a16="http://schemas.microsoft.com/office/drawing/2014/main" id="{0C9153ED-D5B0-F118-E09A-9EB19DC9C472}"/>
              </a:ext>
            </a:extLst>
          </p:cNvPr>
          <p:cNvSpPr>
            <a:spLocks noGrp="1"/>
          </p:cNvSpPr>
          <p:nvPr>
            <p:ph type="sldNum" sz="quarter" idx="10"/>
          </p:nvPr>
        </p:nvSpPr>
        <p:spPr/>
        <p:txBody>
          <a:bodyPr/>
          <a:lstStyle/>
          <a:p>
            <a:fld id="{4034BEE3-566C-4068-A777-C3A4762E861B}" type="slidenum">
              <a:rPr lang="en-GB" smtClean="0"/>
              <a:pPr/>
              <a:t>52</a:t>
            </a:fld>
            <a:endParaRPr lang="en-GB"/>
          </a:p>
        </p:txBody>
      </p:sp>
    </p:spTree>
    <p:extLst>
      <p:ext uri="{BB962C8B-B14F-4D97-AF65-F5344CB8AC3E}">
        <p14:creationId xmlns:p14="http://schemas.microsoft.com/office/powerpoint/2010/main" val="22841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A2B6B4-4732-BFCE-1D5C-D67A7B538338}"/>
              </a:ext>
            </a:extLst>
          </p:cNvPr>
          <p:cNvSpPr>
            <a:spLocks noGrp="1"/>
          </p:cNvSpPr>
          <p:nvPr>
            <p:ph type="title"/>
          </p:nvPr>
        </p:nvSpPr>
        <p:spPr>
          <a:xfrm>
            <a:off x="359999" y="252990"/>
            <a:ext cx="11642611" cy="403200"/>
          </a:xfrm>
        </p:spPr>
        <p:txBody>
          <a:bodyPr/>
          <a:lstStyle/>
          <a:p>
            <a:r>
              <a:rPr lang="nb-NO" dirty="0"/>
              <a:t>Hvordan kan norske myndigheter informere bedre om frihandelsavtaler? side 2</a:t>
            </a:r>
          </a:p>
        </p:txBody>
      </p:sp>
      <p:sp>
        <p:nvSpPr>
          <p:cNvPr id="4" name="Plassholder for innhold 3">
            <a:extLst>
              <a:ext uri="{FF2B5EF4-FFF2-40B4-BE49-F238E27FC236}">
                <a16:creationId xmlns:a16="http://schemas.microsoft.com/office/drawing/2014/main" id="{D20126AE-CCF1-4428-821D-156D9101F86B}"/>
              </a:ext>
            </a:extLst>
          </p:cNvPr>
          <p:cNvSpPr>
            <a:spLocks noGrp="1"/>
          </p:cNvSpPr>
          <p:nvPr>
            <p:ph sz="quarter" idx="12"/>
          </p:nvPr>
        </p:nvSpPr>
        <p:spPr>
          <a:xfrm>
            <a:off x="359999" y="1367108"/>
            <a:ext cx="5626800" cy="4580091"/>
          </a:xfrm>
        </p:spPr>
        <p:txBody>
          <a:bodyPr/>
          <a:lstStyle/>
          <a:p>
            <a:pPr marR="600" algn="l"/>
            <a:r>
              <a:rPr lang="nb-NO" sz="900" b="0" i="0" u="none" strike="noStrike" baseline="0" dirty="0">
                <a:solidFill>
                  <a:srgbClr val="264A60"/>
                </a:solidFill>
                <a:latin typeface="Arial" panose="020B0604020202020204" pitchFamily="34" charset="0"/>
              </a:rPr>
              <a:t>Kursing gjennom Tollvesenet</a:t>
            </a:r>
          </a:p>
          <a:p>
            <a:pPr marR="600" algn="l"/>
            <a:r>
              <a:rPr lang="nb-NO" sz="900" b="0" i="0" u="none" strike="noStrike" baseline="0" dirty="0">
                <a:solidFill>
                  <a:srgbClr val="264A60"/>
                </a:solidFill>
                <a:latin typeface="Arial" panose="020B0604020202020204" pitchFamily="34" charset="0"/>
              </a:rPr>
              <a:t>Lett tilgjengelig på nett med eksempler</a:t>
            </a:r>
          </a:p>
          <a:p>
            <a:pPr marR="600" algn="l"/>
            <a:r>
              <a:rPr lang="nb-NO" sz="900" b="0" i="0" u="none" strike="noStrike" baseline="0" dirty="0">
                <a:solidFill>
                  <a:srgbClr val="264A60"/>
                </a:solidFill>
                <a:latin typeface="Arial" panose="020B0604020202020204" pitchFamily="34" charset="0"/>
              </a:rPr>
              <a:t>Man kan kommunisere mer om dem. Bl.a. når USA innfører toll så blir dette en sak veldig raskt. På samme måte bør det norske folk forstå hvor viktig frihandelsavtalene er for oss.</a:t>
            </a:r>
          </a:p>
          <a:p>
            <a:pPr marR="600" algn="l"/>
            <a:r>
              <a:rPr lang="nb-NO" sz="900" b="0" i="0" u="none" strike="noStrike" baseline="0" dirty="0">
                <a:solidFill>
                  <a:srgbClr val="264A60"/>
                </a:solidFill>
                <a:latin typeface="Arial" panose="020B0604020202020204" pitchFamily="34" charset="0"/>
              </a:rPr>
              <a:t>Myndighetene har oversikt over hvor de enkelte bedriftene eksporterer varer, så det burde la seg gjøre med målretta og relevant informasjon</a:t>
            </a:r>
          </a:p>
          <a:p>
            <a:pPr marR="600" algn="l"/>
            <a:r>
              <a:rPr lang="nb-NO" sz="900" b="0" i="0" u="none" strike="noStrike" baseline="0" dirty="0">
                <a:solidFill>
                  <a:srgbClr val="264A60"/>
                </a:solidFill>
                <a:latin typeface="Arial" panose="020B0604020202020204" pitchFamily="34" charset="0"/>
              </a:rPr>
              <a:t>Nyhetsbrev</a:t>
            </a:r>
          </a:p>
          <a:p>
            <a:pPr marR="600" algn="l"/>
            <a:r>
              <a:rPr lang="nb-NO" sz="900" b="0" i="0" u="none" strike="noStrike" baseline="0" dirty="0">
                <a:solidFill>
                  <a:srgbClr val="264A60"/>
                </a:solidFill>
                <a:latin typeface="Arial" panose="020B0604020202020204" pitchFamily="34" charset="0"/>
              </a:rPr>
              <a:t>Ok som det er</a:t>
            </a:r>
          </a:p>
          <a:p>
            <a:pPr marR="600" algn="l"/>
            <a:r>
              <a:rPr lang="nb-NO" sz="900" b="0" i="0" u="none" strike="noStrike" baseline="0" dirty="0">
                <a:solidFill>
                  <a:srgbClr val="264A60"/>
                </a:solidFill>
                <a:latin typeface="Arial" panose="020B0604020202020204" pitchFamily="34" charset="0"/>
              </a:rPr>
              <a:t>passe godt på EØS avtalen</a:t>
            </a:r>
          </a:p>
          <a:p>
            <a:pPr marR="600" algn="l"/>
            <a:r>
              <a:rPr lang="nb-NO" sz="900" b="0" i="0" u="none" strike="noStrike" baseline="0" dirty="0">
                <a:solidFill>
                  <a:srgbClr val="264A60"/>
                </a:solidFill>
                <a:latin typeface="Arial" panose="020B0604020202020204" pitchFamily="34" charset="0"/>
              </a:rPr>
              <a:t>Send ut infobrev per epost</a:t>
            </a:r>
          </a:p>
          <a:p>
            <a:pPr marR="600" algn="l"/>
            <a:r>
              <a:rPr lang="nb-NO" sz="900" b="0" i="0" u="none" strike="noStrike" baseline="0" dirty="0">
                <a:solidFill>
                  <a:srgbClr val="264A60"/>
                </a:solidFill>
                <a:latin typeface="Arial" panose="020B0604020202020204" pitchFamily="34" charset="0"/>
              </a:rPr>
              <a:t>Sende informasjon direkte til eksportørbedrifter, som info brev</a:t>
            </a:r>
          </a:p>
          <a:p>
            <a:pPr marR="600" algn="l"/>
            <a:r>
              <a:rPr lang="nb-NO" sz="900" b="0" i="0" u="none" strike="noStrike" baseline="0" dirty="0">
                <a:solidFill>
                  <a:srgbClr val="264A60"/>
                </a:solidFill>
                <a:latin typeface="Arial" panose="020B0604020202020204" pitchFamily="34" charset="0"/>
              </a:rPr>
              <a:t>Sende ut halvårlig/årlig </a:t>
            </a:r>
            <a:r>
              <a:rPr lang="nb-NO" sz="900" b="0" i="0" u="none" strike="noStrike" baseline="0" dirty="0" err="1">
                <a:solidFill>
                  <a:srgbClr val="264A60"/>
                </a:solidFill>
                <a:latin typeface="Arial" panose="020B0604020202020204" pitchFamily="34" charset="0"/>
              </a:rPr>
              <a:t>nfo</a:t>
            </a:r>
            <a:r>
              <a:rPr lang="nb-NO" sz="900" b="0" i="0" u="none" strike="noStrike" baseline="0" dirty="0">
                <a:solidFill>
                  <a:srgbClr val="264A60"/>
                </a:solidFill>
                <a:latin typeface="Arial" panose="020B0604020202020204" pitchFamily="34" charset="0"/>
              </a:rPr>
              <a:t> om de forskjellige avtaler</a:t>
            </a:r>
          </a:p>
          <a:p>
            <a:pPr marR="600" algn="l"/>
            <a:r>
              <a:rPr lang="nb-NO" sz="900" b="0" i="0" u="none" strike="noStrike" baseline="0" dirty="0">
                <a:solidFill>
                  <a:srgbClr val="264A60"/>
                </a:solidFill>
                <a:latin typeface="Arial" panose="020B0604020202020204" pitchFamily="34" charset="0"/>
              </a:rPr>
              <a:t>Sende ut informasjon via </a:t>
            </a:r>
            <a:r>
              <a:rPr lang="nb-NO" sz="900" b="0" i="0" u="none" strike="noStrike" baseline="0" dirty="0" err="1">
                <a:solidFill>
                  <a:srgbClr val="264A60"/>
                </a:solidFill>
                <a:latin typeface="Arial" panose="020B0604020202020204" pitchFamily="34" charset="0"/>
              </a:rPr>
              <a:t>Altinn</a:t>
            </a:r>
            <a:r>
              <a:rPr lang="nb-NO" sz="900" b="0" i="0" u="none" strike="noStrike" baseline="0" dirty="0">
                <a:solidFill>
                  <a:srgbClr val="264A60"/>
                </a:solidFill>
                <a:latin typeface="Arial" panose="020B0604020202020204" pitchFamily="34" charset="0"/>
              </a:rPr>
              <a:t> en gang i året. Forenkle informasjonen om reglementene.</a:t>
            </a:r>
          </a:p>
          <a:p>
            <a:pPr marR="600" algn="l"/>
            <a:r>
              <a:rPr lang="nb-NO" sz="900" b="0" i="0" u="none" strike="noStrike" baseline="0" dirty="0">
                <a:solidFill>
                  <a:srgbClr val="264A60"/>
                </a:solidFill>
                <a:latin typeface="Arial" panose="020B0604020202020204" pitchFamily="34" charset="0"/>
              </a:rPr>
              <a:t>Sette opp nettkurs for norske eksportører, lignende de tolletaten har for opprinnelse og klassifisering, for å gi bedrifter mer inngående kunnskap og noen "tips og triks" i bruk av frihandelsavtaler</a:t>
            </a:r>
          </a:p>
          <a:p>
            <a:pPr marR="600" algn="l"/>
            <a:r>
              <a:rPr lang="nb-NO" sz="900" b="0" i="0" u="none" strike="noStrike" baseline="0" dirty="0">
                <a:solidFill>
                  <a:srgbClr val="264A60"/>
                </a:solidFill>
                <a:latin typeface="Arial" panose="020B0604020202020204" pitchFamily="34" charset="0"/>
              </a:rPr>
              <a:t>Sikkert</a:t>
            </a:r>
          </a:p>
          <a:p>
            <a:pPr marR="600" algn="l"/>
            <a:r>
              <a:rPr lang="nb-NO" sz="900" b="0" i="0" u="none" strike="noStrike" baseline="0" dirty="0">
                <a:solidFill>
                  <a:srgbClr val="264A60"/>
                </a:solidFill>
                <a:latin typeface="Arial" panose="020B0604020202020204" pitchFamily="34" charset="0"/>
              </a:rPr>
              <a:t>Søkemonitor på myndighetenes web sider bør forbedres og selvfølgelig må ordlyden være lett forståelig.</a:t>
            </a:r>
          </a:p>
          <a:p>
            <a:pPr marR="600" algn="l"/>
            <a:endParaRPr lang="nb-NO" sz="900" b="0" i="0" u="none" strike="noStrike" baseline="0" dirty="0">
              <a:solidFill>
                <a:srgbClr val="264A60"/>
              </a:solidFill>
              <a:latin typeface="Arial" panose="020B0604020202020204" pitchFamily="34" charset="0"/>
            </a:endParaRPr>
          </a:p>
        </p:txBody>
      </p:sp>
      <p:sp>
        <p:nvSpPr>
          <p:cNvPr id="5" name="Plassholder for innhold 4">
            <a:extLst>
              <a:ext uri="{FF2B5EF4-FFF2-40B4-BE49-F238E27FC236}">
                <a16:creationId xmlns:a16="http://schemas.microsoft.com/office/drawing/2014/main" id="{FDE1873A-F563-1744-2692-A311D5C35F75}"/>
              </a:ext>
            </a:extLst>
          </p:cNvPr>
          <p:cNvSpPr>
            <a:spLocks noGrp="1"/>
          </p:cNvSpPr>
          <p:nvPr>
            <p:ph sz="quarter" idx="13"/>
          </p:nvPr>
        </p:nvSpPr>
        <p:spPr>
          <a:xfrm>
            <a:off x="6274978" y="1367108"/>
            <a:ext cx="5626800" cy="4675473"/>
          </a:xfrm>
        </p:spPr>
        <p:txBody>
          <a:bodyPr/>
          <a:lstStyle/>
          <a:p>
            <a:pPr marR="600" algn="l"/>
            <a:r>
              <a:rPr lang="nb-NO" sz="900" b="0" i="0" u="none" strike="noStrike" baseline="0" dirty="0">
                <a:solidFill>
                  <a:srgbClr val="264A60"/>
                </a:solidFill>
                <a:latin typeface="Arial" panose="020B0604020202020204" pitchFamily="34" charset="0"/>
              </a:rPr>
              <a:t>Tilbud om kurs gjennom Innovasjon Norge </a:t>
            </a:r>
            <a:r>
              <a:rPr lang="nb-NO" sz="900" b="0" i="0" u="none" strike="noStrike" baseline="0" dirty="0" err="1">
                <a:solidFill>
                  <a:srgbClr val="264A60"/>
                </a:solidFill>
                <a:latin typeface="Arial" panose="020B0604020202020204" pitchFamily="34" charset="0"/>
              </a:rPr>
              <a:t>feks</a:t>
            </a:r>
            <a:endParaRPr lang="nb-NO" sz="900" b="0" i="0" u="none" strike="noStrike" baseline="0" dirty="0">
              <a:solidFill>
                <a:srgbClr val="264A60"/>
              </a:solidFill>
              <a:latin typeface="Arial" panose="020B0604020202020204" pitchFamily="34" charset="0"/>
            </a:endParaRPr>
          </a:p>
          <a:p>
            <a:pPr marR="600" algn="l"/>
            <a:r>
              <a:rPr lang="nb-NO" sz="900" b="0" i="0" u="none" strike="noStrike" baseline="0" dirty="0">
                <a:solidFill>
                  <a:srgbClr val="264A60"/>
                </a:solidFill>
                <a:latin typeface="Arial" panose="020B0604020202020204" pitchFamily="34" charset="0"/>
              </a:rPr>
              <a:t>Tilskrive oss</a:t>
            </a:r>
          </a:p>
          <a:p>
            <a:pPr marR="600" algn="l"/>
            <a:r>
              <a:rPr lang="nb-NO" sz="900" b="0" i="0" u="none" strike="noStrike" baseline="0" dirty="0">
                <a:solidFill>
                  <a:srgbClr val="264A60"/>
                </a:solidFill>
                <a:latin typeface="Arial" panose="020B0604020202020204" pitchFamily="34" charset="0"/>
              </a:rPr>
              <a:t>Tollvesenets online seminar om opprinnelses regler var meget bra.</a:t>
            </a:r>
          </a:p>
          <a:p>
            <a:pPr marR="600" algn="l"/>
            <a:r>
              <a:rPr lang="nb-NO" sz="900" b="0" i="0" u="none" strike="noStrike" baseline="0" dirty="0">
                <a:solidFill>
                  <a:srgbClr val="264A60"/>
                </a:solidFill>
                <a:latin typeface="Arial" panose="020B0604020202020204" pitchFamily="34" charset="0"/>
              </a:rPr>
              <a:t>Tydeliggjøre på hjemmesider og informasjonssider.</a:t>
            </a:r>
          </a:p>
          <a:p>
            <a:pPr marR="600" algn="l"/>
            <a:r>
              <a:rPr lang="nb-NO" sz="900" b="0" i="0" u="none" strike="noStrike" baseline="0" dirty="0">
                <a:solidFill>
                  <a:srgbClr val="264A60"/>
                </a:solidFill>
                <a:latin typeface="Arial" panose="020B0604020202020204" pitchFamily="34" charset="0"/>
              </a:rPr>
              <a:t>Undersøkelsen er ikke relevant for vår bedrift.</a:t>
            </a:r>
          </a:p>
          <a:p>
            <a:pPr marR="600" algn="l"/>
            <a:r>
              <a:rPr lang="nb-NO" sz="900" b="0" i="0" u="none" strike="noStrike" baseline="0" dirty="0">
                <a:solidFill>
                  <a:srgbClr val="264A60"/>
                </a:solidFill>
                <a:latin typeface="Arial" panose="020B0604020202020204" pitchFamily="34" charset="0"/>
              </a:rPr>
              <a:t>Usikker</a:t>
            </a:r>
          </a:p>
          <a:p>
            <a:pPr marR="600" algn="l"/>
            <a:r>
              <a:rPr lang="nb-NO" sz="900" b="0" i="0" u="none" strike="noStrike" baseline="0" dirty="0">
                <a:solidFill>
                  <a:srgbClr val="264A60"/>
                </a:solidFill>
                <a:latin typeface="Arial" panose="020B0604020202020204" pitchFamily="34" charset="0"/>
              </a:rPr>
              <a:t>Vanskelig å si, tar for gitt at jeg finner det jeg trenger på departementet sider.</a:t>
            </a:r>
          </a:p>
          <a:p>
            <a:pPr marR="600" algn="l"/>
            <a:r>
              <a:rPr lang="nb-NO" sz="900" b="0" i="0" u="none" strike="noStrike" baseline="0" dirty="0">
                <a:solidFill>
                  <a:srgbClr val="264A60"/>
                </a:solidFill>
                <a:latin typeface="Arial" panose="020B0604020202020204" pitchFamily="34" charset="0"/>
              </a:rPr>
              <a:t>Ved å sende ut informasjon, enkel informasjon</a:t>
            </a:r>
          </a:p>
          <a:p>
            <a:pPr marR="600" algn="l"/>
            <a:r>
              <a:rPr lang="nb-NO" sz="900" b="0" i="0" u="none" strike="noStrike" baseline="0" dirty="0">
                <a:solidFill>
                  <a:srgbClr val="264A60"/>
                </a:solidFill>
                <a:latin typeface="Arial" panose="020B0604020202020204" pitchFamily="34" charset="0"/>
              </a:rPr>
              <a:t>Vi eksporterer ikke varer, vi importerer kun. Derfor ingen sterke meninger om dette temaet.</a:t>
            </a:r>
          </a:p>
          <a:p>
            <a:pPr marR="600" algn="l"/>
            <a:r>
              <a:rPr lang="nb-NO" sz="900" b="0" i="0" u="none" strike="noStrike" baseline="0" dirty="0">
                <a:solidFill>
                  <a:srgbClr val="264A60"/>
                </a:solidFill>
                <a:latin typeface="Arial" panose="020B0604020202020204" pitchFamily="34" charset="0"/>
              </a:rPr>
              <a:t>Via felles kurs, kampanjer, e-</a:t>
            </a:r>
            <a:r>
              <a:rPr lang="nb-NO" sz="900" b="0" i="0" u="none" strike="noStrike" baseline="0" dirty="0" err="1">
                <a:solidFill>
                  <a:srgbClr val="264A60"/>
                </a:solidFill>
                <a:latin typeface="Arial" panose="020B0604020202020204" pitchFamily="34" charset="0"/>
              </a:rPr>
              <a:t>learing</a:t>
            </a:r>
            <a:r>
              <a:rPr lang="nb-NO" sz="900" b="0" i="0" u="none" strike="noStrike" baseline="0" dirty="0">
                <a:solidFill>
                  <a:srgbClr val="264A60"/>
                </a:solidFill>
                <a:latin typeface="Arial" panose="020B0604020202020204" pitchFamily="34" charset="0"/>
              </a:rPr>
              <a:t> og samt bedre markedsføring</a:t>
            </a:r>
          </a:p>
          <a:p>
            <a:pPr marR="600" algn="l"/>
            <a:r>
              <a:rPr lang="nb-NO" sz="900" b="0" i="0" u="none" strike="noStrike" baseline="0" dirty="0">
                <a:solidFill>
                  <a:srgbClr val="264A60"/>
                </a:solidFill>
                <a:latin typeface="Arial" panose="020B0604020202020204" pitchFamily="34" charset="0"/>
              </a:rPr>
              <a:t>Via speditører, mattilsynet</a:t>
            </a:r>
          </a:p>
          <a:p>
            <a:pPr marR="600" algn="l"/>
            <a:r>
              <a:rPr lang="nb-NO" sz="900" b="0" i="0" u="none" strike="noStrike" baseline="0" dirty="0">
                <a:solidFill>
                  <a:srgbClr val="264A60"/>
                </a:solidFill>
                <a:latin typeface="Arial" panose="020B0604020202020204" pitchFamily="34" charset="0"/>
              </a:rPr>
              <a:t>via Toll.no - invitere til kurs/opplæring</a:t>
            </a:r>
          </a:p>
        </p:txBody>
      </p:sp>
      <p:sp>
        <p:nvSpPr>
          <p:cNvPr id="6" name="Plassholder for tekst 5">
            <a:extLst>
              <a:ext uri="{FF2B5EF4-FFF2-40B4-BE49-F238E27FC236}">
                <a16:creationId xmlns:a16="http://schemas.microsoft.com/office/drawing/2014/main" id="{FB3DCC1C-63AB-8BC7-B58C-224EDD3DC632}"/>
              </a:ext>
            </a:extLst>
          </p:cNvPr>
          <p:cNvSpPr>
            <a:spLocks noGrp="1"/>
          </p:cNvSpPr>
          <p:nvPr>
            <p:ph type="body" sz="quarter" idx="14"/>
          </p:nvPr>
        </p:nvSpPr>
        <p:spPr/>
        <p:txBody>
          <a:bodyPr/>
          <a:lstStyle/>
          <a:p>
            <a:r>
              <a:rPr lang="nb-NO" dirty="0"/>
              <a:t>Åpne svar, eksempler</a:t>
            </a:r>
          </a:p>
        </p:txBody>
      </p:sp>
      <p:sp>
        <p:nvSpPr>
          <p:cNvPr id="11" name="Plassholder for lysbildenummer 10">
            <a:extLst>
              <a:ext uri="{FF2B5EF4-FFF2-40B4-BE49-F238E27FC236}">
                <a16:creationId xmlns:a16="http://schemas.microsoft.com/office/drawing/2014/main" id="{86C7E624-5A5C-F734-65A3-F1C7E8387DD8}"/>
              </a:ext>
            </a:extLst>
          </p:cNvPr>
          <p:cNvSpPr>
            <a:spLocks noGrp="1"/>
          </p:cNvSpPr>
          <p:nvPr>
            <p:ph type="sldNum" sz="quarter" idx="10"/>
          </p:nvPr>
        </p:nvSpPr>
        <p:spPr/>
        <p:txBody>
          <a:bodyPr/>
          <a:lstStyle/>
          <a:p>
            <a:fld id="{4034BEE3-566C-4068-A777-C3A4762E861B}" type="slidenum">
              <a:rPr lang="en-GB" smtClean="0"/>
              <a:pPr/>
              <a:t>53</a:t>
            </a:fld>
            <a:endParaRPr lang="en-GB"/>
          </a:p>
        </p:txBody>
      </p:sp>
    </p:spTree>
    <p:extLst>
      <p:ext uri="{BB962C8B-B14F-4D97-AF65-F5344CB8AC3E}">
        <p14:creationId xmlns:p14="http://schemas.microsoft.com/office/powerpoint/2010/main" val="317250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A2B6B4-4732-BFCE-1D5C-D67A7B538338}"/>
              </a:ext>
            </a:extLst>
          </p:cNvPr>
          <p:cNvSpPr>
            <a:spLocks noGrp="1"/>
          </p:cNvSpPr>
          <p:nvPr>
            <p:ph type="title"/>
          </p:nvPr>
        </p:nvSpPr>
        <p:spPr>
          <a:xfrm>
            <a:off x="359999" y="252990"/>
            <a:ext cx="11642611" cy="403200"/>
          </a:xfrm>
        </p:spPr>
        <p:txBody>
          <a:bodyPr/>
          <a:lstStyle/>
          <a:p>
            <a:r>
              <a:rPr lang="nb-NO" dirty="0"/>
              <a:t>Andre innspill til forbedringer</a:t>
            </a:r>
          </a:p>
        </p:txBody>
      </p:sp>
      <p:sp>
        <p:nvSpPr>
          <p:cNvPr id="4" name="Plassholder for innhold 3">
            <a:extLst>
              <a:ext uri="{FF2B5EF4-FFF2-40B4-BE49-F238E27FC236}">
                <a16:creationId xmlns:a16="http://schemas.microsoft.com/office/drawing/2014/main" id="{D20126AE-CCF1-4428-821D-156D9101F86B}"/>
              </a:ext>
            </a:extLst>
          </p:cNvPr>
          <p:cNvSpPr>
            <a:spLocks noGrp="1"/>
          </p:cNvSpPr>
          <p:nvPr>
            <p:ph sz="quarter" idx="12"/>
          </p:nvPr>
        </p:nvSpPr>
        <p:spPr>
          <a:xfrm>
            <a:off x="359999" y="1367108"/>
            <a:ext cx="5626800" cy="4580091"/>
          </a:xfrm>
        </p:spPr>
        <p:txBody>
          <a:bodyPr/>
          <a:lstStyle/>
          <a:p>
            <a:pPr marR="600" algn="l"/>
            <a:r>
              <a:rPr lang="nb-NO" sz="900" b="0" i="0" u="none" strike="noStrike" baseline="0" dirty="0">
                <a:solidFill>
                  <a:srgbClr val="264A60"/>
                </a:solidFill>
                <a:latin typeface="Arial" panose="020B0604020202020204" pitchFamily="34" charset="0"/>
              </a:rPr>
              <a:t>Blokkere tilgang for frihandel til EU fra Tyrkia. Vi har flere "lekkasjer" nå </a:t>
            </a:r>
            <a:r>
              <a:rPr lang="nb-NO" sz="900" b="0" i="0" u="none" strike="noStrike" baseline="0" dirty="0" err="1">
                <a:solidFill>
                  <a:srgbClr val="264A60"/>
                </a:solidFill>
                <a:latin typeface="Arial" panose="020B0604020202020204" pitchFamily="34" charset="0"/>
              </a:rPr>
              <a:t>blandt</a:t>
            </a:r>
            <a:r>
              <a:rPr lang="nb-NO" sz="900" b="0" i="0" u="none" strike="noStrike" baseline="0" dirty="0">
                <a:solidFill>
                  <a:srgbClr val="264A60"/>
                </a:solidFill>
                <a:latin typeface="Arial" panose="020B0604020202020204" pitchFamily="34" charset="0"/>
              </a:rPr>
              <a:t> annet av russisk metall via Tyrkia med "opprinnelse" fra Tyrkia. Her kan jo Norge ytre vår misnøye. Slike lekkasje muligheter inn i det Europeiske markedet vil jo devaluere EØS avtalen.</a:t>
            </a:r>
          </a:p>
          <a:p>
            <a:pPr marR="600" algn="l"/>
            <a:r>
              <a:rPr lang="nb-NO" sz="900" b="0" i="0" u="none" strike="noStrike" baseline="0" dirty="0">
                <a:solidFill>
                  <a:srgbClr val="264A60"/>
                </a:solidFill>
                <a:latin typeface="Arial" panose="020B0604020202020204" pitchFamily="34" charset="0"/>
              </a:rPr>
              <a:t>Bør gå ut med informasjon tidligere når det kommer endringer. Det holder ikke med f.eks.  3 uker når bedriftene har komplekse ERP systemer som skal oppdateres, gjerne med involvering av konsulenter o.l.   Tolletaten informerer godt om importregelverk og nyheter i forbindelse med dette, men som eksportbedrift opplever vi ikke samme kvalitet og informasjonsflyt.   Etter omorganiseringen er det vanskeligere for bedriftene å få svar fra Tolletaten, både med tanke på saksbehandlingstid og kvalitet. Tidligere kunne vi som bedrift ringe til vårt lokale tollkontor i Fredrikstad å få svar fra en tolltjenestemann som kjente vår bedrift. Nå må vi ringe til et sentralbord og de kjenner hverken bedriften, produktene og de har heller ikke mye kunnskap om frihandelsavtaler og preferansetoll.</a:t>
            </a:r>
          </a:p>
          <a:p>
            <a:pPr marR="600" algn="l"/>
            <a:r>
              <a:rPr lang="nb-NO" sz="900" b="0" i="0" u="none" strike="noStrike" baseline="0" dirty="0">
                <a:solidFill>
                  <a:srgbClr val="264A60"/>
                </a:solidFill>
                <a:latin typeface="Arial" panose="020B0604020202020204" pitchFamily="34" charset="0"/>
              </a:rPr>
              <a:t>Det er tungvint å få en speditør til å hjelpe oss med EUR1 via </a:t>
            </a:r>
            <a:r>
              <a:rPr lang="nb-NO" sz="900" b="0" i="0" u="none" strike="noStrike" baseline="0" dirty="0" err="1">
                <a:solidFill>
                  <a:srgbClr val="264A60"/>
                </a:solidFill>
                <a:latin typeface="Arial" panose="020B0604020202020204" pitchFamily="34" charset="0"/>
              </a:rPr>
              <a:t>Altinn</a:t>
            </a:r>
            <a:r>
              <a:rPr lang="nb-NO" sz="900" b="0" i="0" u="none" strike="noStrike" baseline="0" dirty="0">
                <a:solidFill>
                  <a:srgbClr val="264A60"/>
                </a:solidFill>
                <a:latin typeface="Arial" panose="020B0604020202020204" pitchFamily="34" charset="0"/>
              </a:rPr>
              <a:t>, så vi dropper det.</a:t>
            </a:r>
          </a:p>
          <a:p>
            <a:pPr marR="600" algn="l"/>
            <a:r>
              <a:rPr lang="nb-NO" sz="900" b="0" i="0" u="none" strike="noStrike" baseline="0" dirty="0">
                <a:solidFill>
                  <a:srgbClr val="264A60"/>
                </a:solidFill>
                <a:latin typeface="Arial" panose="020B0604020202020204" pitchFamily="34" charset="0"/>
              </a:rPr>
              <a:t>Digitaliseringen tar fart, og det er behov for å tydeliggjøre hva dette krever av informasjon og detaljering/presisjon. Myndighetene bør støtte næringslivet i prosessen, og sette opp guidelines for hvordan bedriftene trygt skal kunne utveksle/dele såpass sensitiv og forretningskritisk informasjon digitalt.</a:t>
            </a:r>
          </a:p>
          <a:p>
            <a:pPr marR="600" algn="l"/>
            <a:r>
              <a:rPr lang="nb-NO" sz="900" b="0" i="0" u="none" strike="noStrike" baseline="0" dirty="0">
                <a:solidFill>
                  <a:srgbClr val="264A60"/>
                </a:solidFill>
                <a:latin typeface="Arial" panose="020B0604020202020204" pitchFamily="34" charset="0"/>
              </a:rPr>
              <a:t>enklere språk og formuleringer</a:t>
            </a:r>
          </a:p>
          <a:p>
            <a:pPr marR="600" algn="l"/>
            <a:r>
              <a:rPr lang="nb-NO" sz="900" b="0" i="0" u="none" strike="noStrike" baseline="0" dirty="0">
                <a:solidFill>
                  <a:srgbClr val="264A60"/>
                </a:solidFill>
                <a:latin typeface="Arial" panose="020B0604020202020204" pitchFamily="34" charset="0"/>
              </a:rPr>
              <a:t>For vår del er fokuset med å få til frihandelsavtaler med de landene som er nevnt aller viktigst. Dette vil helt sikkert resultere i økt eksport fra Norge.</a:t>
            </a:r>
          </a:p>
          <a:p>
            <a:pPr marR="600" algn="l"/>
            <a:r>
              <a:rPr lang="nb-NO" sz="900" b="0" i="0" u="none" strike="noStrike" baseline="0" dirty="0">
                <a:solidFill>
                  <a:srgbClr val="264A60"/>
                </a:solidFill>
                <a:latin typeface="Arial" panose="020B0604020202020204" pitchFamily="34" charset="0"/>
              </a:rPr>
              <a:t>Forenkle preferanse reglene i </a:t>
            </a:r>
            <a:r>
              <a:rPr lang="nb-NO" sz="900" b="0" i="0" u="none" strike="noStrike" baseline="0" dirty="0" err="1">
                <a:solidFill>
                  <a:srgbClr val="264A60"/>
                </a:solidFill>
                <a:latin typeface="Arial" panose="020B0604020202020204" pitchFamily="34" charset="0"/>
              </a:rPr>
              <a:t>Eøs</a:t>
            </a:r>
            <a:r>
              <a:rPr lang="nb-NO" sz="900" b="0" i="0" u="none" strike="noStrike" baseline="0" dirty="0">
                <a:solidFill>
                  <a:srgbClr val="264A60"/>
                </a:solidFill>
                <a:latin typeface="Arial" panose="020B0604020202020204" pitchFamily="34" charset="0"/>
              </a:rPr>
              <a:t> avtalen, </a:t>
            </a:r>
            <a:r>
              <a:rPr lang="nb-NO" sz="900" b="0" i="0" u="none" strike="noStrike" baseline="0" dirty="0" err="1">
                <a:solidFill>
                  <a:srgbClr val="264A60"/>
                </a:solidFill>
                <a:latin typeface="Arial" panose="020B0604020202020204" pitchFamily="34" charset="0"/>
              </a:rPr>
              <a:t>fjærne</a:t>
            </a:r>
            <a:r>
              <a:rPr lang="nb-NO" sz="900" b="0" i="0" u="none" strike="noStrike" baseline="0" dirty="0">
                <a:solidFill>
                  <a:srgbClr val="264A60"/>
                </a:solidFill>
                <a:latin typeface="Arial" panose="020B0604020202020204" pitchFamily="34" charset="0"/>
              </a:rPr>
              <a:t> alle tollsatser på varer som ikke krever særskilt beskyttelse. </a:t>
            </a:r>
            <a:r>
              <a:rPr lang="nb-NO" sz="900" b="0" i="0" u="none" strike="noStrike" baseline="0" dirty="0" err="1">
                <a:solidFill>
                  <a:srgbClr val="264A60"/>
                </a:solidFill>
                <a:latin typeface="Arial" panose="020B0604020202020204" pitchFamily="34" charset="0"/>
              </a:rPr>
              <a:t>Feks</a:t>
            </a:r>
            <a:r>
              <a:rPr lang="nb-NO" sz="900" b="0" i="0" u="none" strike="noStrike" baseline="0" dirty="0">
                <a:solidFill>
                  <a:srgbClr val="264A60"/>
                </a:solidFill>
                <a:latin typeface="Arial" panose="020B0604020202020204" pitchFamily="34" charset="0"/>
              </a:rPr>
              <a:t> klær, sko </a:t>
            </a:r>
            <a:r>
              <a:rPr lang="nb-NO" sz="900" b="0" i="0" u="none" strike="noStrike" baseline="0" dirty="0" err="1">
                <a:solidFill>
                  <a:srgbClr val="264A60"/>
                </a:solidFill>
                <a:latin typeface="Arial" panose="020B0604020202020204" pitchFamily="34" charset="0"/>
              </a:rPr>
              <a:t>m.m</a:t>
            </a:r>
            <a:endParaRPr lang="nb-NO" sz="900" b="0" i="0" u="none" strike="noStrike" baseline="0" dirty="0">
              <a:solidFill>
                <a:srgbClr val="264A60"/>
              </a:solidFill>
              <a:latin typeface="Arial" panose="020B0604020202020204" pitchFamily="34" charset="0"/>
            </a:endParaRPr>
          </a:p>
          <a:p>
            <a:pPr marR="600" algn="l"/>
            <a:r>
              <a:rPr lang="nb-NO" sz="900" b="0" i="0" u="none" strike="noStrike" baseline="0" dirty="0">
                <a:solidFill>
                  <a:srgbClr val="264A60"/>
                </a:solidFill>
                <a:latin typeface="Arial" panose="020B0604020202020204" pitchFamily="34" charset="0"/>
              </a:rPr>
              <a:t>Forenkling av hvordan en kan hente ut informasjon fra frihandels avtalene, som for eksempel toll tariff nr. Hvordan kan vi kommunisere for å få fokus på viktige toll tariff </a:t>
            </a:r>
            <a:r>
              <a:rPr lang="nb-NO" sz="900" b="0" i="0" u="none" strike="noStrike" baseline="0" dirty="0" err="1">
                <a:solidFill>
                  <a:srgbClr val="264A60"/>
                </a:solidFill>
                <a:latin typeface="Arial" panose="020B0604020202020204" pitchFamily="34" charset="0"/>
              </a:rPr>
              <a:t>nr</a:t>
            </a:r>
            <a:r>
              <a:rPr lang="nb-NO" sz="900" b="0" i="0" u="none" strike="noStrike" baseline="0" dirty="0">
                <a:solidFill>
                  <a:srgbClr val="264A60"/>
                </a:solidFill>
                <a:latin typeface="Arial" panose="020B0604020202020204" pitchFamily="34" charset="0"/>
              </a:rPr>
              <a:t> som gjelder våre produkter</a:t>
            </a:r>
          </a:p>
        </p:txBody>
      </p:sp>
      <p:sp>
        <p:nvSpPr>
          <p:cNvPr id="5" name="Plassholder for innhold 4">
            <a:extLst>
              <a:ext uri="{FF2B5EF4-FFF2-40B4-BE49-F238E27FC236}">
                <a16:creationId xmlns:a16="http://schemas.microsoft.com/office/drawing/2014/main" id="{FDE1873A-F563-1744-2692-A311D5C35F75}"/>
              </a:ext>
            </a:extLst>
          </p:cNvPr>
          <p:cNvSpPr>
            <a:spLocks noGrp="1"/>
          </p:cNvSpPr>
          <p:nvPr>
            <p:ph sz="quarter" idx="13"/>
          </p:nvPr>
        </p:nvSpPr>
        <p:spPr>
          <a:xfrm>
            <a:off x="6274978" y="1367108"/>
            <a:ext cx="5626800" cy="4675473"/>
          </a:xfrm>
        </p:spPr>
        <p:txBody>
          <a:bodyPr/>
          <a:lstStyle/>
          <a:p>
            <a:pPr marR="600" algn="l"/>
            <a:r>
              <a:rPr lang="nb-NO" sz="900" b="0" i="0" u="none" strike="noStrike" baseline="0" dirty="0">
                <a:solidFill>
                  <a:srgbClr val="264A60"/>
                </a:solidFill>
                <a:latin typeface="Arial" panose="020B0604020202020204" pitchFamily="34" charset="0"/>
              </a:rPr>
              <a:t>Norske myndigheter burde legge </a:t>
            </a:r>
            <a:r>
              <a:rPr lang="nb-NO" sz="900" b="0" i="0" u="none" strike="noStrike" baseline="0" dirty="0" err="1">
                <a:solidFill>
                  <a:srgbClr val="264A60"/>
                </a:solidFill>
                <a:latin typeface="Arial" panose="020B0604020202020204" pitchFamily="34" charset="0"/>
              </a:rPr>
              <a:t>tilrette</a:t>
            </a:r>
            <a:r>
              <a:rPr lang="nb-NO" sz="900" b="0" i="0" u="none" strike="noStrike" baseline="0" dirty="0">
                <a:solidFill>
                  <a:srgbClr val="264A60"/>
                </a:solidFill>
                <a:latin typeface="Arial" panose="020B0604020202020204" pitchFamily="34" charset="0"/>
              </a:rPr>
              <a:t> for at alle utfortollinger av Norskproduserte varer kunne gjøres uten kostnader for bedriftene. Der burde også være tilrettelagt informasjon og opplæring om hvordan norske bedrifter kan deklarere varer til EU uten å bli utnyttet av transportselskaper. En enkel sak som at de fleste varer som går på bil ut av Norge går igjennom Sverige eller Danmark. Hvis den norske bedriften selv er momsregistrert i DK og SE og varene dermed kan EU fortolles til eget moms/</a:t>
            </a:r>
            <a:r>
              <a:rPr lang="nb-NO" sz="900" b="0" i="0" u="none" strike="noStrike" baseline="0" dirty="0" err="1">
                <a:solidFill>
                  <a:srgbClr val="264A60"/>
                </a:solidFill>
                <a:latin typeface="Arial" panose="020B0604020202020204" pitchFamily="34" charset="0"/>
              </a:rPr>
              <a:t>eori</a:t>
            </a:r>
            <a:r>
              <a:rPr lang="nb-NO" sz="900" b="0" i="0" u="none" strike="noStrike" baseline="0" dirty="0">
                <a:solidFill>
                  <a:srgbClr val="264A60"/>
                </a:solidFill>
                <a:latin typeface="Arial" panose="020B0604020202020204" pitchFamily="34" charset="0"/>
              </a:rPr>
              <a:t> </a:t>
            </a:r>
            <a:r>
              <a:rPr lang="nb-NO" sz="900" b="0" i="0" u="none" strike="noStrike" baseline="0" dirty="0" err="1">
                <a:solidFill>
                  <a:srgbClr val="264A60"/>
                </a:solidFill>
                <a:latin typeface="Arial" panose="020B0604020202020204" pitchFamily="34" charset="0"/>
              </a:rPr>
              <a:t>nr</a:t>
            </a:r>
            <a:r>
              <a:rPr lang="nb-NO" sz="900" b="0" i="0" u="none" strike="noStrike" baseline="0" dirty="0">
                <a:solidFill>
                  <a:srgbClr val="264A60"/>
                </a:solidFill>
                <a:latin typeface="Arial" panose="020B0604020202020204" pitchFamily="34" charset="0"/>
              </a:rPr>
              <a:t> så gjøres fortollingene i land som vet om EFTA og EEA. På den måten kan en unngå feilaktige oppkrav om toll fra transportselskaper og andre uforutsigbare  kostnader.  Jeg mener dette ville være en stor hjelp for små og mellomstore selskaper. En slik hjelp ville gjøre handel med norske varer litt mere likestilt med konkurrenter som produserer innenfor EU sine grenser.   For dem som transporterer fulle biler med dyre varer blir kostnaden selvfølgelig en mindre prosentandel av de totale kos</a:t>
            </a:r>
          </a:p>
          <a:p>
            <a:pPr marR="600" algn="l"/>
            <a:r>
              <a:rPr lang="nb-NO" sz="900" b="0" i="0" u="none" strike="noStrike" baseline="0" dirty="0">
                <a:solidFill>
                  <a:srgbClr val="264A60"/>
                </a:solidFill>
                <a:latin typeface="Arial" panose="020B0604020202020204" pitchFamily="34" charset="0"/>
              </a:rPr>
              <a:t>Opplysning </a:t>
            </a:r>
            <a:r>
              <a:rPr lang="nb-NO" sz="900" b="0" i="0" u="none" strike="noStrike" baseline="0" dirty="0" err="1">
                <a:solidFill>
                  <a:srgbClr val="264A60"/>
                </a:solidFill>
                <a:latin typeface="Arial" panose="020B0604020202020204" pitchFamily="34" charset="0"/>
              </a:rPr>
              <a:t>on</a:t>
            </a:r>
            <a:r>
              <a:rPr lang="nb-NO" sz="900" b="0" i="0" u="none" strike="noStrike" baseline="0" dirty="0">
                <a:solidFill>
                  <a:srgbClr val="264A60"/>
                </a:solidFill>
                <a:latin typeface="Arial" panose="020B0604020202020204" pitchFamily="34" charset="0"/>
              </a:rPr>
              <a:t> info, ligger sikkert mye på bedriften her. Men vi vet ikke hvorfor eller hvor vi skal lete</a:t>
            </a:r>
          </a:p>
          <a:p>
            <a:pPr marR="600" algn="l"/>
            <a:r>
              <a:rPr lang="nb-NO" sz="900" b="0" i="0" u="none" strike="noStrike" baseline="0" dirty="0">
                <a:solidFill>
                  <a:srgbClr val="264A60"/>
                </a:solidFill>
                <a:latin typeface="Arial" panose="020B0604020202020204" pitchFamily="34" charset="0"/>
              </a:rPr>
              <a:t>Prosessen for å bli godkjent eksportør bør forenkles og dokumentasjonskrav/søknadsprosess bør i større grad forklares/eksemplifiseres på nett.</a:t>
            </a:r>
          </a:p>
          <a:p>
            <a:pPr marR="600" algn="l"/>
            <a:r>
              <a:rPr lang="nb-NO" sz="900" b="0" i="0" u="none" strike="noStrike" baseline="0" dirty="0">
                <a:solidFill>
                  <a:srgbClr val="264A60"/>
                </a:solidFill>
                <a:latin typeface="Arial" panose="020B0604020202020204" pitchFamily="34" charset="0"/>
              </a:rPr>
              <a:t>Regner ikke med at vår bedrift kan benytte seg av frihandelsavtaler.</a:t>
            </a:r>
          </a:p>
          <a:p>
            <a:pPr marR="600" algn="l"/>
            <a:r>
              <a:rPr lang="nb-NO" sz="900" b="0" i="0" u="none" strike="noStrike" baseline="0" dirty="0">
                <a:solidFill>
                  <a:srgbClr val="264A60"/>
                </a:solidFill>
                <a:latin typeface="Arial" panose="020B0604020202020204" pitchFamily="34" charset="0"/>
              </a:rPr>
              <a:t>Slutt å sende sånt tull til oss</a:t>
            </a:r>
          </a:p>
          <a:p>
            <a:pPr marR="600" algn="l"/>
            <a:r>
              <a:rPr lang="nb-NO" sz="900" b="0" i="0" u="none" strike="noStrike" baseline="0" dirty="0">
                <a:solidFill>
                  <a:srgbClr val="264A60"/>
                </a:solidFill>
                <a:latin typeface="Arial" panose="020B0604020202020204" pitchFamily="34" charset="0"/>
              </a:rPr>
              <a:t>Tollbarrierene på landbruksvarer gjør det vanskelig å drive handel for næringsmiddelbedrifter.</a:t>
            </a:r>
          </a:p>
        </p:txBody>
      </p:sp>
      <p:sp>
        <p:nvSpPr>
          <p:cNvPr id="6" name="Plassholder for tekst 5">
            <a:extLst>
              <a:ext uri="{FF2B5EF4-FFF2-40B4-BE49-F238E27FC236}">
                <a16:creationId xmlns:a16="http://schemas.microsoft.com/office/drawing/2014/main" id="{FB3DCC1C-63AB-8BC7-B58C-224EDD3DC632}"/>
              </a:ext>
            </a:extLst>
          </p:cNvPr>
          <p:cNvSpPr>
            <a:spLocks noGrp="1"/>
          </p:cNvSpPr>
          <p:nvPr>
            <p:ph type="body" sz="quarter" idx="14"/>
          </p:nvPr>
        </p:nvSpPr>
        <p:spPr/>
        <p:txBody>
          <a:bodyPr/>
          <a:lstStyle/>
          <a:p>
            <a:r>
              <a:rPr lang="nb-NO" dirty="0"/>
              <a:t>Åpne svar, eksempler</a:t>
            </a:r>
          </a:p>
        </p:txBody>
      </p:sp>
      <p:sp>
        <p:nvSpPr>
          <p:cNvPr id="11" name="Plassholder for lysbildenummer 10">
            <a:extLst>
              <a:ext uri="{FF2B5EF4-FFF2-40B4-BE49-F238E27FC236}">
                <a16:creationId xmlns:a16="http://schemas.microsoft.com/office/drawing/2014/main" id="{99347215-1094-1A7B-3EBD-1C69D3BAC1BF}"/>
              </a:ext>
            </a:extLst>
          </p:cNvPr>
          <p:cNvSpPr>
            <a:spLocks noGrp="1"/>
          </p:cNvSpPr>
          <p:nvPr>
            <p:ph type="sldNum" sz="quarter" idx="10"/>
          </p:nvPr>
        </p:nvSpPr>
        <p:spPr/>
        <p:txBody>
          <a:bodyPr/>
          <a:lstStyle/>
          <a:p>
            <a:fld id="{4034BEE3-566C-4068-A777-C3A4762E861B}" type="slidenum">
              <a:rPr lang="en-GB" smtClean="0"/>
              <a:pPr/>
              <a:t>54</a:t>
            </a:fld>
            <a:endParaRPr lang="en-GB"/>
          </a:p>
        </p:txBody>
      </p:sp>
    </p:spTree>
    <p:extLst>
      <p:ext uri="{BB962C8B-B14F-4D97-AF65-F5344CB8AC3E}">
        <p14:creationId xmlns:p14="http://schemas.microsoft.com/office/powerpoint/2010/main" val="100052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46F17935-235D-62A6-EC8E-9BAC328AF352}"/>
              </a:ext>
            </a:extLst>
          </p:cNvPr>
          <p:cNvSpPr>
            <a:spLocks noGrp="1"/>
          </p:cNvSpPr>
          <p:nvPr>
            <p:ph type="body" sz="quarter" idx="15"/>
          </p:nvPr>
        </p:nvSpPr>
        <p:spPr/>
        <p:txBody>
          <a:bodyPr/>
          <a:lstStyle/>
          <a:p>
            <a:r>
              <a:rPr lang="nb-NO"/>
              <a:t>Undersøkelse blant speditører</a:t>
            </a:r>
          </a:p>
        </p:txBody>
      </p:sp>
      <p:sp>
        <p:nvSpPr>
          <p:cNvPr id="8" name="Plassholder for tekst 7">
            <a:extLst>
              <a:ext uri="{FF2B5EF4-FFF2-40B4-BE49-F238E27FC236}">
                <a16:creationId xmlns:a16="http://schemas.microsoft.com/office/drawing/2014/main" id="{196F1EC2-36B7-1AE8-83CC-6C0349A1DED0}"/>
              </a:ext>
            </a:extLst>
          </p:cNvPr>
          <p:cNvSpPr>
            <a:spLocks noGrp="1"/>
          </p:cNvSpPr>
          <p:nvPr>
            <p:ph type="body" sz="quarter" idx="16"/>
          </p:nvPr>
        </p:nvSpPr>
        <p:spPr/>
        <p:txBody>
          <a:bodyPr/>
          <a:lstStyle/>
          <a:p>
            <a:r>
              <a:rPr lang="nb-NO"/>
              <a:t>7</a:t>
            </a:r>
          </a:p>
        </p:txBody>
      </p:sp>
    </p:spTree>
    <p:extLst>
      <p:ext uri="{BB962C8B-B14F-4D97-AF65-F5344CB8AC3E}">
        <p14:creationId xmlns:p14="http://schemas.microsoft.com/office/powerpoint/2010/main" val="414851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7EB2C373-096F-C987-E757-910A1DE20EE5}"/>
              </a:ext>
            </a:extLst>
          </p:cNvPr>
          <p:cNvSpPr>
            <a:spLocks noGrp="1"/>
          </p:cNvSpPr>
          <p:nvPr>
            <p:ph type="title"/>
          </p:nvPr>
        </p:nvSpPr>
        <p:spPr/>
        <p:txBody>
          <a:bodyPr/>
          <a:lstStyle/>
          <a:p>
            <a:r>
              <a:rPr lang="nb-NO"/>
              <a:t>Om rapporteringen og oppsummering</a:t>
            </a:r>
            <a:br>
              <a:rPr lang="nb-NO"/>
            </a:br>
            <a:endParaRPr lang="nb-NO"/>
          </a:p>
        </p:txBody>
      </p:sp>
      <p:sp>
        <p:nvSpPr>
          <p:cNvPr id="6" name="Plassholder for innhold 5">
            <a:extLst>
              <a:ext uri="{FF2B5EF4-FFF2-40B4-BE49-F238E27FC236}">
                <a16:creationId xmlns:a16="http://schemas.microsoft.com/office/drawing/2014/main" id="{B8C6782C-B2FD-5B24-304B-1A348465CB21}"/>
              </a:ext>
            </a:extLst>
          </p:cNvPr>
          <p:cNvSpPr>
            <a:spLocks noGrp="1"/>
          </p:cNvSpPr>
          <p:nvPr>
            <p:ph sz="quarter" idx="12"/>
          </p:nvPr>
        </p:nvSpPr>
        <p:spPr>
          <a:xfrm>
            <a:off x="360363" y="1710000"/>
            <a:ext cx="3853049" cy="3999600"/>
          </a:xfrm>
        </p:spPr>
        <p:txBody>
          <a:bodyPr/>
          <a:lstStyle/>
          <a:p>
            <a:r>
              <a:rPr lang="nb-NO" sz="1400" u="sng"/>
              <a:t>Om rapporteringen</a:t>
            </a:r>
          </a:p>
          <a:p>
            <a:r>
              <a:rPr lang="nb-NO" sz="1400"/>
              <a:t>Det er kun 27 respondenter i basen, og ved enkelte oppfølgingsspørsmål er basen ytterligere redusert.</a:t>
            </a:r>
          </a:p>
          <a:p>
            <a:r>
              <a:rPr lang="nb-NO" sz="1400"/>
              <a:t>Der alle 27 respondenter inngår i basen, vil resultatene fremstilles og omtales i prosent. </a:t>
            </a:r>
          </a:p>
          <a:p>
            <a:r>
              <a:rPr lang="nb-NO" sz="1400"/>
              <a:t>Der basen er mindre enn 27, vil resultatene omtales i faktisk antall. Dette er markert. </a:t>
            </a:r>
          </a:p>
          <a:p>
            <a:endParaRPr lang="nb-NO" sz="1400"/>
          </a:p>
        </p:txBody>
      </p:sp>
      <p:sp>
        <p:nvSpPr>
          <p:cNvPr id="8" name="Plassholder for innhold 7">
            <a:extLst>
              <a:ext uri="{FF2B5EF4-FFF2-40B4-BE49-F238E27FC236}">
                <a16:creationId xmlns:a16="http://schemas.microsoft.com/office/drawing/2014/main" id="{BCF00891-141F-22BA-0D19-A7ED167C9E88}"/>
              </a:ext>
            </a:extLst>
          </p:cNvPr>
          <p:cNvSpPr>
            <a:spLocks noGrp="1"/>
          </p:cNvSpPr>
          <p:nvPr>
            <p:ph sz="quarter" idx="13"/>
          </p:nvPr>
        </p:nvSpPr>
        <p:spPr>
          <a:xfrm>
            <a:off x="6326471" y="269141"/>
            <a:ext cx="5626800" cy="5683424"/>
          </a:xfrm>
        </p:spPr>
        <p:txBody>
          <a:bodyPr/>
          <a:lstStyle/>
          <a:p>
            <a:r>
              <a:rPr lang="nb-NO" sz="1400" u="sng"/>
              <a:t>Oppsummering </a:t>
            </a:r>
          </a:p>
          <a:p>
            <a:r>
              <a:rPr lang="nb-NO" sz="1400" b="1"/>
              <a:t>Frihandelsavtalene</a:t>
            </a:r>
          </a:p>
          <a:p>
            <a:pPr marL="285750" indent="-285750" algn="l">
              <a:buFont typeface="Arial" panose="020B0604020202020204" pitchFamily="34" charset="0"/>
              <a:buChar char="•"/>
            </a:pPr>
            <a:r>
              <a:rPr lang="nb-NO" sz="1400">
                <a:solidFill>
                  <a:prstClr val="black"/>
                </a:solidFill>
                <a:latin typeface="arial"/>
              </a:rPr>
              <a:t>56 prosent er svært eller delvis enig i at Norges frihandelsavtaler er enkle å bruke.</a:t>
            </a:r>
          </a:p>
          <a:p>
            <a:pPr marL="285750" indent="-285750" algn="l">
              <a:buFont typeface="Arial" panose="020B0604020202020204" pitchFamily="34" charset="0"/>
              <a:buChar char="•"/>
            </a:pPr>
            <a:r>
              <a:rPr lang="nb-NO" sz="1400">
                <a:solidFill>
                  <a:prstClr val="black"/>
                </a:solidFill>
                <a:latin typeface="arial"/>
              </a:rPr>
              <a:t>56 prosent finner lett informasjonen de trenger om avtalene. </a:t>
            </a:r>
          </a:p>
          <a:p>
            <a:pPr marL="285750" indent="-285750" algn="l">
              <a:buFont typeface="Arial" panose="020B0604020202020204" pitchFamily="34" charset="0"/>
              <a:buChar char="•"/>
            </a:pPr>
            <a:r>
              <a:rPr lang="nb-NO" sz="1400">
                <a:solidFill>
                  <a:prstClr val="black"/>
                </a:solidFill>
                <a:latin typeface="arial"/>
              </a:rPr>
              <a:t>63 prosent, hvorav 56 er svært enig, opplever at kundene ønsker å benytte seg av Norges frihandelsavtaler hvis de kan.</a:t>
            </a:r>
          </a:p>
          <a:p>
            <a:pPr marL="285750" indent="-285750" algn="l">
              <a:buFont typeface="Arial" panose="020B0604020202020204" pitchFamily="34" charset="0"/>
              <a:buChar char="•"/>
            </a:pPr>
            <a:r>
              <a:rPr lang="nb-NO" sz="1400">
                <a:solidFill>
                  <a:prstClr val="black"/>
                </a:solidFill>
                <a:latin typeface="arial"/>
              </a:rPr>
              <a:t>1 av 3 mener kundene har begrenset kunnskap om avtalene.</a:t>
            </a:r>
          </a:p>
          <a:p>
            <a:pPr algn="l"/>
            <a:r>
              <a:rPr lang="nb-NO" sz="1400" b="1">
                <a:solidFill>
                  <a:prstClr val="black"/>
                </a:solidFill>
                <a:latin typeface="arial"/>
              </a:rPr>
              <a:t>Opprinnelsesregler</a:t>
            </a:r>
          </a:p>
          <a:p>
            <a:pPr marL="292100" lvl="1" indent="-127000" algn="l">
              <a:buChar char="•"/>
            </a:pPr>
            <a:r>
              <a:rPr lang="nb-NO" sz="1400">
                <a:solidFill>
                  <a:prstClr val="black"/>
                </a:solidFill>
                <a:latin typeface="arial"/>
              </a:rPr>
              <a:t>6 av 10 (59 prosent) opplever at kundene har begrenset kunnskap om opprinnelsesreglene. </a:t>
            </a:r>
          </a:p>
          <a:p>
            <a:pPr marL="292100" lvl="1" indent="-127000" algn="l">
              <a:buChar char="•"/>
            </a:pPr>
            <a:r>
              <a:rPr lang="nb-NO" sz="1400">
                <a:solidFill>
                  <a:prstClr val="black"/>
                </a:solidFill>
                <a:latin typeface="arial"/>
              </a:rPr>
              <a:t>Over halvparten (52 prosent) har hatt kunder som ønsker hjelp til å finne ut om varen får opprinnelsesstatus.</a:t>
            </a:r>
          </a:p>
          <a:p>
            <a:pPr marL="292100" lvl="1" indent="-127000" algn="l">
              <a:buChar char="•"/>
            </a:pPr>
            <a:r>
              <a:rPr lang="nb-NO" sz="1400">
                <a:solidFill>
                  <a:prstClr val="black"/>
                </a:solidFill>
                <a:latin typeface="arial"/>
              </a:rPr>
              <a:t>48 prosent er ikke enige i at mange kunder lurer på om de kan bruke «kumulasjon».</a:t>
            </a:r>
          </a:p>
          <a:p>
            <a:pPr marL="165100" lvl="1" indent="0" algn="l">
              <a:buNone/>
            </a:pPr>
            <a:endParaRPr lang="nb-NO" sz="1400">
              <a:solidFill>
                <a:prstClr val="black"/>
              </a:solidFill>
              <a:latin typeface="arial"/>
            </a:endParaRPr>
          </a:p>
          <a:p>
            <a:pPr marL="165100" lvl="1" indent="0">
              <a:buNone/>
            </a:pPr>
            <a:r>
              <a:rPr lang="nb-NO" sz="1400">
                <a:solidFill>
                  <a:prstClr val="black"/>
                </a:solidFill>
                <a:latin typeface="arial"/>
              </a:rPr>
              <a:t>Mellom 4 og 5 av 10 (45 prosent) speditører syns opprinnelsesreglene i frihandelsavtalene er for kompliserte (svært/delvis enig).</a:t>
            </a:r>
          </a:p>
          <a:p>
            <a:pPr marL="165100" lvl="1" indent="0" algn="l">
              <a:buNone/>
            </a:pPr>
            <a:endParaRPr lang="nb-NO" sz="1400">
              <a:solidFill>
                <a:prstClr val="black"/>
              </a:solidFill>
              <a:latin typeface="arial"/>
            </a:endParaRPr>
          </a:p>
          <a:p>
            <a:pPr algn="l"/>
            <a:endParaRPr lang="nb-NO" sz="1400" b="1">
              <a:solidFill>
                <a:prstClr val="black"/>
              </a:solidFill>
              <a:latin typeface="arial"/>
            </a:endParaRPr>
          </a:p>
          <a:p>
            <a:pPr algn="l"/>
            <a:endParaRPr lang="nb-NO" sz="1400">
              <a:solidFill>
                <a:prstClr val="black"/>
              </a:solidFill>
              <a:latin typeface="arial"/>
            </a:endParaRPr>
          </a:p>
          <a:p>
            <a:endParaRPr lang="nb-NO" sz="1400"/>
          </a:p>
        </p:txBody>
      </p:sp>
      <p:sp>
        <p:nvSpPr>
          <p:cNvPr id="9" name="Plassholder for lysbildenummer 8">
            <a:extLst>
              <a:ext uri="{FF2B5EF4-FFF2-40B4-BE49-F238E27FC236}">
                <a16:creationId xmlns:a16="http://schemas.microsoft.com/office/drawing/2014/main" id="{3355974F-6F27-EA45-77E7-5E74134C0E45}"/>
              </a:ext>
            </a:extLst>
          </p:cNvPr>
          <p:cNvSpPr>
            <a:spLocks noGrp="1"/>
          </p:cNvSpPr>
          <p:nvPr>
            <p:ph type="sldNum" sz="quarter" idx="10"/>
          </p:nvPr>
        </p:nvSpPr>
        <p:spPr/>
        <p:txBody>
          <a:bodyPr/>
          <a:lstStyle/>
          <a:p>
            <a:fld id="{4034BEE3-566C-4068-A777-C3A4762E861B}" type="slidenum">
              <a:rPr lang="en-GB" smtClean="0"/>
              <a:pPr/>
              <a:t>56</a:t>
            </a:fld>
            <a:endParaRPr lang="en-GB"/>
          </a:p>
        </p:txBody>
      </p:sp>
    </p:spTree>
    <p:extLst>
      <p:ext uri="{BB962C8B-B14F-4D97-AF65-F5344CB8AC3E}">
        <p14:creationId xmlns:p14="http://schemas.microsoft.com/office/powerpoint/2010/main" val="110663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11F0E4A7-4ED1-984F-CBB9-AB2365BC5F10}"/>
              </a:ext>
            </a:extLst>
          </p:cNvPr>
          <p:cNvSpPr>
            <a:spLocks noGrp="1"/>
          </p:cNvSpPr>
          <p:nvPr>
            <p:ph type="title"/>
          </p:nvPr>
        </p:nvSpPr>
        <p:spPr/>
        <p:txBody>
          <a:bodyPr/>
          <a:lstStyle/>
          <a:p>
            <a:r>
              <a:rPr lang="nb-NO"/>
              <a:t>Utvalg</a:t>
            </a:r>
          </a:p>
        </p:txBody>
      </p:sp>
      <p:graphicFrame>
        <p:nvGraphicFramePr>
          <p:cNvPr id="11" name="Tabell 11">
            <a:extLst>
              <a:ext uri="{FF2B5EF4-FFF2-40B4-BE49-F238E27FC236}">
                <a16:creationId xmlns:a16="http://schemas.microsoft.com/office/drawing/2014/main" id="{7FC59034-1CC7-5169-C68F-333D78E7CE94}"/>
              </a:ext>
            </a:extLst>
          </p:cNvPr>
          <p:cNvGraphicFramePr>
            <a:graphicFrameLocks noGrp="1"/>
          </p:cNvGraphicFramePr>
          <p:nvPr>
            <p:ph sz="quarter" idx="14"/>
            <p:extLst>
              <p:ext uri="{D42A27DB-BD31-4B8C-83A1-F6EECF244321}">
                <p14:modId xmlns:p14="http://schemas.microsoft.com/office/powerpoint/2010/main" val="1356372340"/>
              </p:ext>
            </p:extLst>
          </p:nvPr>
        </p:nvGraphicFramePr>
        <p:xfrm>
          <a:off x="359999" y="1743112"/>
          <a:ext cx="5861143" cy="4105024"/>
        </p:xfrm>
        <a:graphic>
          <a:graphicData uri="http://schemas.openxmlformats.org/drawingml/2006/table">
            <a:tbl>
              <a:tblPr firstRow="1" bandRow="1">
                <a:tableStyleId>{5940675A-B579-460E-94D1-54222C63F5DA}</a:tableStyleId>
              </a:tblPr>
              <a:tblGrid>
                <a:gridCol w="1635057">
                  <a:extLst>
                    <a:ext uri="{9D8B030D-6E8A-4147-A177-3AD203B41FA5}">
                      <a16:colId xmlns:a16="http://schemas.microsoft.com/office/drawing/2014/main" val="2433420670"/>
                    </a:ext>
                  </a:extLst>
                </a:gridCol>
                <a:gridCol w="1967344">
                  <a:extLst>
                    <a:ext uri="{9D8B030D-6E8A-4147-A177-3AD203B41FA5}">
                      <a16:colId xmlns:a16="http://schemas.microsoft.com/office/drawing/2014/main" val="2919402387"/>
                    </a:ext>
                  </a:extLst>
                </a:gridCol>
                <a:gridCol w="1030941">
                  <a:extLst>
                    <a:ext uri="{9D8B030D-6E8A-4147-A177-3AD203B41FA5}">
                      <a16:colId xmlns:a16="http://schemas.microsoft.com/office/drawing/2014/main" val="3054740873"/>
                    </a:ext>
                  </a:extLst>
                </a:gridCol>
                <a:gridCol w="1227801">
                  <a:extLst>
                    <a:ext uri="{9D8B030D-6E8A-4147-A177-3AD203B41FA5}">
                      <a16:colId xmlns:a16="http://schemas.microsoft.com/office/drawing/2014/main" val="3540542263"/>
                    </a:ext>
                  </a:extLst>
                </a:gridCol>
              </a:tblGrid>
              <a:tr h="373184">
                <a:tc>
                  <a:txBody>
                    <a:bodyPr/>
                    <a:lstStyle/>
                    <a:p>
                      <a:endParaRPr lang="nb-NO" sz="1000"/>
                    </a:p>
                  </a:txBody>
                  <a:tcPr/>
                </a:tc>
                <a:tc>
                  <a:txBody>
                    <a:bodyPr/>
                    <a:lstStyle/>
                    <a:p>
                      <a:endParaRPr lang="nb-NO" sz="1000"/>
                    </a:p>
                  </a:txBody>
                  <a:tcPr/>
                </a:tc>
                <a:tc>
                  <a:txBody>
                    <a:bodyPr/>
                    <a:lstStyle/>
                    <a:p>
                      <a:pPr algn="ctr"/>
                      <a:r>
                        <a:rPr lang="nb-NO" sz="1000"/>
                        <a:t>Prosent</a:t>
                      </a:r>
                    </a:p>
                  </a:txBody>
                  <a:tcPr/>
                </a:tc>
                <a:tc>
                  <a:txBody>
                    <a:bodyPr/>
                    <a:lstStyle/>
                    <a:p>
                      <a:pPr algn="ctr"/>
                      <a:r>
                        <a:rPr lang="nb-NO" sz="1000"/>
                        <a:t>Faktisk antall</a:t>
                      </a:r>
                    </a:p>
                  </a:txBody>
                  <a:tcPr/>
                </a:tc>
                <a:extLst>
                  <a:ext uri="{0D108BD9-81ED-4DB2-BD59-A6C34878D82A}">
                    <a16:rowId xmlns:a16="http://schemas.microsoft.com/office/drawing/2014/main" val="1900385388"/>
                  </a:ext>
                </a:extLst>
              </a:tr>
              <a:tr h="373184">
                <a:tc rowSpan="4">
                  <a:txBody>
                    <a:bodyPr/>
                    <a:lstStyle/>
                    <a:p>
                      <a:pPr algn="l"/>
                      <a:r>
                        <a:rPr lang="nb-NO" sz="1000" dirty="0"/>
                        <a:t>Størrelse på bedriften</a:t>
                      </a:r>
                    </a:p>
                  </a:txBody>
                  <a:tcPr/>
                </a:tc>
                <a:tc>
                  <a:txBody>
                    <a:bodyPr/>
                    <a:lstStyle/>
                    <a:p>
                      <a:r>
                        <a:rPr lang="nb-NO" sz="1000" dirty="0"/>
                        <a:t>0-9 ansatte</a:t>
                      </a:r>
                    </a:p>
                  </a:txBody>
                  <a:tcPr/>
                </a:tc>
                <a:tc>
                  <a:txBody>
                    <a:bodyPr/>
                    <a:lstStyle/>
                    <a:p>
                      <a:pPr algn="ctr"/>
                      <a:r>
                        <a:rPr lang="nb-NO" sz="1000" dirty="0"/>
                        <a:t>63</a:t>
                      </a:r>
                    </a:p>
                  </a:txBody>
                  <a:tcPr/>
                </a:tc>
                <a:tc>
                  <a:txBody>
                    <a:bodyPr/>
                    <a:lstStyle/>
                    <a:p>
                      <a:pPr algn="ctr"/>
                      <a:r>
                        <a:rPr lang="nb-NO" sz="1000" dirty="0"/>
                        <a:t>17</a:t>
                      </a:r>
                    </a:p>
                  </a:txBody>
                  <a:tcPr/>
                </a:tc>
                <a:extLst>
                  <a:ext uri="{0D108BD9-81ED-4DB2-BD59-A6C34878D82A}">
                    <a16:rowId xmlns:a16="http://schemas.microsoft.com/office/drawing/2014/main" val="632124509"/>
                  </a:ext>
                </a:extLst>
              </a:tr>
              <a:tr h="373184">
                <a:tc vMerge="1">
                  <a:txBody>
                    <a:bodyPr/>
                    <a:lstStyle/>
                    <a:p>
                      <a:endParaRPr lang="nb-NO" sz="1200"/>
                    </a:p>
                  </a:txBody>
                  <a:tcPr/>
                </a:tc>
                <a:tc>
                  <a:txBody>
                    <a:bodyPr/>
                    <a:lstStyle/>
                    <a:p>
                      <a:r>
                        <a:rPr lang="nb-NO" sz="1000" dirty="0"/>
                        <a:t>10-19 ansatte</a:t>
                      </a:r>
                    </a:p>
                  </a:txBody>
                  <a:tcPr/>
                </a:tc>
                <a:tc>
                  <a:txBody>
                    <a:bodyPr/>
                    <a:lstStyle/>
                    <a:p>
                      <a:pPr algn="ctr"/>
                      <a:r>
                        <a:rPr lang="nb-NO" sz="1000" dirty="0"/>
                        <a:t>18</a:t>
                      </a:r>
                    </a:p>
                  </a:txBody>
                  <a:tcPr/>
                </a:tc>
                <a:tc>
                  <a:txBody>
                    <a:bodyPr/>
                    <a:lstStyle/>
                    <a:p>
                      <a:pPr algn="ctr"/>
                      <a:r>
                        <a:rPr lang="nb-NO" sz="1000" dirty="0"/>
                        <a:t>5</a:t>
                      </a:r>
                    </a:p>
                  </a:txBody>
                  <a:tcPr/>
                </a:tc>
                <a:extLst>
                  <a:ext uri="{0D108BD9-81ED-4DB2-BD59-A6C34878D82A}">
                    <a16:rowId xmlns:a16="http://schemas.microsoft.com/office/drawing/2014/main" val="2582032694"/>
                  </a:ext>
                </a:extLst>
              </a:tr>
              <a:tr h="373184">
                <a:tc vMerge="1">
                  <a:txBody>
                    <a:bodyPr/>
                    <a:lstStyle/>
                    <a:p>
                      <a:pPr algn="l"/>
                      <a:endParaRPr lang="nb-NO" sz="1000" dirty="0"/>
                    </a:p>
                  </a:txBody>
                  <a:tcPr/>
                </a:tc>
                <a:tc>
                  <a:txBody>
                    <a:bodyPr/>
                    <a:lstStyle/>
                    <a:p>
                      <a:r>
                        <a:rPr lang="nb-NO" sz="1000" dirty="0"/>
                        <a:t>20-49 ansatte</a:t>
                      </a:r>
                    </a:p>
                  </a:txBody>
                  <a:tcPr/>
                </a:tc>
                <a:tc>
                  <a:txBody>
                    <a:bodyPr/>
                    <a:lstStyle/>
                    <a:p>
                      <a:pPr algn="ctr"/>
                      <a:r>
                        <a:rPr lang="nb-NO" sz="1000" dirty="0"/>
                        <a:t>15</a:t>
                      </a:r>
                    </a:p>
                  </a:txBody>
                  <a:tcPr/>
                </a:tc>
                <a:tc>
                  <a:txBody>
                    <a:bodyPr/>
                    <a:lstStyle/>
                    <a:p>
                      <a:pPr algn="ctr"/>
                      <a:r>
                        <a:rPr lang="nb-NO" sz="1000" dirty="0"/>
                        <a:t>4</a:t>
                      </a:r>
                    </a:p>
                  </a:txBody>
                  <a:tcPr/>
                </a:tc>
                <a:extLst>
                  <a:ext uri="{0D108BD9-81ED-4DB2-BD59-A6C34878D82A}">
                    <a16:rowId xmlns:a16="http://schemas.microsoft.com/office/drawing/2014/main" val="2812898856"/>
                  </a:ext>
                </a:extLst>
              </a:tr>
              <a:tr h="373184">
                <a:tc vMerge="1">
                  <a:txBody>
                    <a:bodyPr/>
                    <a:lstStyle/>
                    <a:p>
                      <a:pPr algn="l"/>
                      <a:endParaRPr lang="nb-NO" sz="1000" dirty="0"/>
                    </a:p>
                  </a:txBody>
                  <a:tcPr/>
                </a:tc>
                <a:tc>
                  <a:txBody>
                    <a:bodyPr/>
                    <a:lstStyle/>
                    <a:p>
                      <a:r>
                        <a:rPr lang="nb-NO" sz="1000" dirty="0"/>
                        <a:t>50 + ansatte</a:t>
                      </a:r>
                    </a:p>
                  </a:txBody>
                  <a:tcPr/>
                </a:tc>
                <a:tc>
                  <a:txBody>
                    <a:bodyPr/>
                    <a:lstStyle/>
                    <a:p>
                      <a:pPr algn="ctr"/>
                      <a:r>
                        <a:rPr lang="nb-NO" sz="1000" dirty="0"/>
                        <a:t>4</a:t>
                      </a:r>
                    </a:p>
                  </a:txBody>
                  <a:tcPr/>
                </a:tc>
                <a:tc>
                  <a:txBody>
                    <a:bodyPr/>
                    <a:lstStyle/>
                    <a:p>
                      <a:pPr algn="ctr"/>
                      <a:r>
                        <a:rPr lang="nb-NO" sz="1000" dirty="0"/>
                        <a:t>1</a:t>
                      </a:r>
                    </a:p>
                  </a:txBody>
                  <a:tcPr/>
                </a:tc>
                <a:extLst>
                  <a:ext uri="{0D108BD9-81ED-4DB2-BD59-A6C34878D82A}">
                    <a16:rowId xmlns:a16="http://schemas.microsoft.com/office/drawing/2014/main" val="1328776865"/>
                  </a:ext>
                </a:extLst>
              </a:tr>
              <a:tr h="373184">
                <a:tc rowSpan="6">
                  <a:txBody>
                    <a:bodyPr/>
                    <a:lstStyle/>
                    <a:p>
                      <a:r>
                        <a:rPr lang="nb-NO" sz="1000" dirty="0"/>
                        <a:t>Kontaktpersonens rolle</a:t>
                      </a:r>
                    </a:p>
                  </a:txBody>
                  <a:tcPr/>
                </a:tc>
                <a:tc>
                  <a:txBody>
                    <a:bodyPr/>
                    <a:lstStyle/>
                    <a:p>
                      <a:r>
                        <a:rPr lang="nb-NO" sz="1000" dirty="0"/>
                        <a:t>Daglig leder</a:t>
                      </a:r>
                    </a:p>
                  </a:txBody>
                  <a:tcPr/>
                </a:tc>
                <a:tc>
                  <a:txBody>
                    <a:bodyPr/>
                    <a:lstStyle/>
                    <a:p>
                      <a:pPr algn="ctr"/>
                      <a:r>
                        <a:rPr lang="nb-NO" sz="1000" dirty="0"/>
                        <a:t>63</a:t>
                      </a:r>
                    </a:p>
                  </a:txBody>
                  <a:tcPr/>
                </a:tc>
                <a:tc>
                  <a:txBody>
                    <a:bodyPr/>
                    <a:lstStyle/>
                    <a:p>
                      <a:pPr algn="ctr"/>
                      <a:r>
                        <a:rPr lang="nb-NO" sz="1000" dirty="0"/>
                        <a:t>17</a:t>
                      </a:r>
                    </a:p>
                  </a:txBody>
                  <a:tcPr/>
                </a:tc>
                <a:extLst>
                  <a:ext uri="{0D108BD9-81ED-4DB2-BD59-A6C34878D82A}">
                    <a16:rowId xmlns:a16="http://schemas.microsoft.com/office/drawing/2014/main" val="1451406309"/>
                  </a:ext>
                </a:extLst>
              </a:tr>
              <a:tr h="373184">
                <a:tc vMerge="1">
                  <a:txBody>
                    <a:bodyPr/>
                    <a:lstStyle/>
                    <a:p>
                      <a:endParaRPr lang="nb-NO" sz="1000"/>
                    </a:p>
                  </a:txBody>
                  <a:tcPr/>
                </a:tc>
                <a:tc>
                  <a:txBody>
                    <a:bodyPr/>
                    <a:lstStyle/>
                    <a:p>
                      <a:r>
                        <a:rPr lang="nb-NO" sz="1000" dirty="0"/>
                        <a:t>Innehaver</a:t>
                      </a:r>
                    </a:p>
                  </a:txBody>
                  <a:tcPr/>
                </a:tc>
                <a:tc>
                  <a:txBody>
                    <a:bodyPr/>
                    <a:lstStyle/>
                    <a:p>
                      <a:pPr algn="ctr"/>
                      <a:r>
                        <a:rPr lang="nb-NO" sz="1000" dirty="0"/>
                        <a:t>11</a:t>
                      </a:r>
                    </a:p>
                  </a:txBody>
                  <a:tcPr/>
                </a:tc>
                <a:tc>
                  <a:txBody>
                    <a:bodyPr/>
                    <a:lstStyle/>
                    <a:p>
                      <a:pPr algn="ctr"/>
                      <a:r>
                        <a:rPr lang="nb-NO" sz="1000" dirty="0"/>
                        <a:t>3</a:t>
                      </a:r>
                    </a:p>
                  </a:txBody>
                  <a:tcPr/>
                </a:tc>
                <a:extLst>
                  <a:ext uri="{0D108BD9-81ED-4DB2-BD59-A6C34878D82A}">
                    <a16:rowId xmlns:a16="http://schemas.microsoft.com/office/drawing/2014/main" val="1221604784"/>
                  </a:ext>
                </a:extLst>
              </a:tr>
              <a:tr h="373184">
                <a:tc vMerge="1">
                  <a:txBody>
                    <a:bodyPr/>
                    <a:lstStyle/>
                    <a:p>
                      <a:endParaRPr lang="nb-NO" sz="1000"/>
                    </a:p>
                  </a:txBody>
                  <a:tcPr/>
                </a:tc>
                <a:tc>
                  <a:txBody>
                    <a:bodyPr/>
                    <a:lstStyle/>
                    <a:p>
                      <a:r>
                        <a:rPr lang="nb-NO" sz="1000" dirty="0"/>
                        <a:t>Kontaktperson</a:t>
                      </a:r>
                    </a:p>
                  </a:txBody>
                  <a:tcPr/>
                </a:tc>
                <a:tc>
                  <a:txBody>
                    <a:bodyPr/>
                    <a:lstStyle/>
                    <a:p>
                      <a:pPr algn="ctr"/>
                      <a:r>
                        <a:rPr lang="nb-NO" sz="1000" dirty="0"/>
                        <a:t>4</a:t>
                      </a:r>
                    </a:p>
                  </a:txBody>
                  <a:tcPr/>
                </a:tc>
                <a:tc>
                  <a:txBody>
                    <a:bodyPr/>
                    <a:lstStyle/>
                    <a:p>
                      <a:pPr algn="ctr"/>
                      <a:r>
                        <a:rPr lang="nb-NO" sz="1000" dirty="0"/>
                        <a:t>1</a:t>
                      </a:r>
                    </a:p>
                  </a:txBody>
                  <a:tcPr/>
                </a:tc>
                <a:extLst>
                  <a:ext uri="{0D108BD9-81ED-4DB2-BD59-A6C34878D82A}">
                    <a16:rowId xmlns:a16="http://schemas.microsoft.com/office/drawing/2014/main" val="999562880"/>
                  </a:ext>
                </a:extLst>
              </a:tr>
              <a:tr h="373184">
                <a:tc vMerge="1">
                  <a:txBody>
                    <a:bodyPr/>
                    <a:lstStyle/>
                    <a:p>
                      <a:endParaRPr lang="nb-NO" sz="1000" dirty="0"/>
                    </a:p>
                  </a:txBody>
                  <a:tcPr/>
                </a:tc>
                <a:tc>
                  <a:txBody>
                    <a:bodyPr/>
                    <a:lstStyle/>
                    <a:p>
                      <a:r>
                        <a:rPr lang="nb-NO" sz="1000" dirty="0"/>
                        <a:t>Styreleder</a:t>
                      </a:r>
                    </a:p>
                  </a:txBody>
                  <a:tcPr/>
                </a:tc>
                <a:tc>
                  <a:txBody>
                    <a:bodyPr/>
                    <a:lstStyle/>
                    <a:p>
                      <a:pPr algn="ctr"/>
                      <a:r>
                        <a:rPr lang="nb-NO" sz="1000" dirty="0"/>
                        <a:t>4</a:t>
                      </a:r>
                    </a:p>
                  </a:txBody>
                  <a:tcPr/>
                </a:tc>
                <a:tc>
                  <a:txBody>
                    <a:bodyPr/>
                    <a:lstStyle/>
                    <a:p>
                      <a:pPr algn="ctr"/>
                      <a:r>
                        <a:rPr lang="nb-NO" sz="1000" dirty="0"/>
                        <a:t>1</a:t>
                      </a:r>
                    </a:p>
                  </a:txBody>
                  <a:tcPr/>
                </a:tc>
                <a:extLst>
                  <a:ext uri="{0D108BD9-81ED-4DB2-BD59-A6C34878D82A}">
                    <a16:rowId xmlns:a16="http://schemas.microsoft.com/office/drawing/2014/main" val="446686148"/>
                  </a:ext>
                </a:extLst>
              </a:tr>
              <a:tr h="373184">
                <a:tc vMerge="1">
                  <a:txBody>
                    <a:bodyPr/>
                    <a:lstStyle/>
                    <a:p>
                      <a:endParaRPr lang="nb-NO" sz="1000"/>
                    </a:p>
                  </a:txBody>
                  <a:tcPr/>
                </a:tc>
                <a:tc>
                  <a:txBody>
                    <a:bodyPr/>
                    <a:lstStyle/>
                    <a:p>
                      <a:r>
                        <a:rPr lang="nb-NO" sz="1000" dirty="0"/>
                        <a:t>Styremedlem</a:t>
                      </a:r>
                    </a:p>
                  </a:txBody>
                  <a:tcPr/>
                </a:tc>
                <a:tc>
                  <a:txBody>
                    <a:bodyPr/>
                    <a:lstStyle/>
                    <a:p>
                      <a:pPr algn="ctr"/>
                      <a:r>
                        <a:rPr lang="nb-NO" sz="1000" dirty="0"/>
                        <a:t>4</a:t>
                      </a:r>
                    </a:p>
                  </a:txBody>
                  <a:tcPr/>
                </a:tc>
                <a:tc>
                  <a:txBody>
                    <a:bodyPr/>
                    <a:lstStyle/>
                    <a:p>
                      <a:pPr algn="ctr"/>
                      <a:r>
                        <a:rPr lang="nb-NO" sz="1000" dirty="0"/>
                        <a:t>1</a:t>
                      </a:r>
                    </a:p>
                  </a:txBody>
                  <a:tcPr/>
                </a:tc>
                <a:extLst>
                  <a:ext uri="{0D108BD9-81ED-4DB2-BD59-A6C34878D82A}">
                    <a16:rowId xmlns:a16="http://schemas.microsoft.com/office/drawing/2014/main" val="1935267152"/>
                  </a:ext>
                </a:extLst>
              </a:tr>
              <a:tr h="373184">
                <a:tc vMerge="1">
                  <a:txBody>
                    <a:bodyPr/>
                    <a:lstStyle/>
                    <a:p>
                      <a:endParaRPr lang="nb-NO" sz="1000" dirty="0"/>
                    </a:p>
                  </a:txBody>
                  <a:tcPr/>
                </a:tc>
                <a:tc>
                  <a:txBody>
                    <a:bodyPr/>
                    <a:lstStyle/>
                    <a:p>
                      <a:r>
                        <a:rPr lang="nb-NO" sz="1000" dirty="0"/>
                        <a:t>Mangler informasjon</a:t>
                      </a:r>
                    </a:p>
                  </a:txBody>
                  <a:tcPr/>
                </a:tc>
                <a:tc>
                  <a:txBody>
                    <a:bodyPr/>
                    <a:lstStyle/>
                    <a:p>
                      <a:pPr algn="ctr"/>
                      <a:r>
                        <a:rPr lang="nb-NO" sz="1000" dirty="0"/>
                        <a:t>14</a:t>
                      </a:r>
                    </a:p>
                  </a:txBody>
                  <a:tcPr/>
                </a:tc>
                <a:tc>
                  <a:txBody>
                    <a:bodyPr/>
                    <a:lstStyle/>
                    <a:p>
                      <a:pPr algn="ctr"/>
                      <a:r>
                        <a:rPr lang="nb-NO" sz="1000" dirty="0"/>
                        <a:t>4</a:t>
                      </a:r>
                    </a:p>
                  </a:txBody>
                  <a:tcPr/>
                </a:tc>
                <a:extLst>
                  <a:ext uri="{0D108BD9-81ED-4DB2-BD59-A6C34878D82A}">
                    <a16:rowId xmlns:a16="http://schemas.microsoft.com/office/drawing/2014/main" val="1857208391"/>
                  </a:ext>
                </a:extLst>
              </a:tr>
            </a:tbl>
          </a:graphicData>
        </a:graphic>
      </p:graphicFrame>
      <p:sp>
        <p:nvSpPr>
          <p:cNvPr id="12" name="Plassholder for innhold 3">
            <a:extLst>
              <a:ext uri="{FF2B5EF4-FFF2-40B4-BE49-F238E27FC236}">
                <a16:creationId xmlns:a16="http://schemas.microsoft.com/office/drawing/2014/main" id="{A3972B76-CE2F-D121-18F3-C6AF4CF9E423}"/>
              </a:ext>
            </a:extLst>
          </p:cNvPr>
          <p:cNvSpPr txBox="1">
            <a:spLocks/>
          </p:cNvSpPr>
          <p:nvPr/>
        </p:nvSpPr>
        <p:spPr>
          <a:xfrm>
            <a:off x="6565200" y="1161414"/>
            <a:ext cx="5187529" cy="445945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sz="1400" dirty="0"/>
          </a:p>
        </p:txBody>
      </p:sp>
      <p:pic>
        <p:nvPicPr>
          <p:cNvPr id="3" name="Bilde 2">
            <a:extLst>
              <a:ext uri="{FF2B5EF4-FFF2-40B4-BE49-F238E27FC236}">
                <a16:creationId xmlns:a16="http://schemas.microsoft.com/office/drawing/2014/main" id="{CD7263BD-2065-5F18-2814-2FA3F003C344}"/>
              </a:ext>
            </a:extLst>
          </p:cNvPr>
          <p:cNvPicPr>
            <a:picLocks noChangeAspect="1"/>
          </p:cNvPicPr>
          <p:nvPr/>
        </p:nvPicPr>
        <p:blipFill>
          <a:blip r:embed="rId2"/>
          <a:stretch>
            <a:fillRect/>
          </a:stretch>
        </p:blipFill>
        <p:spPr>
          <a:xfrm>
            <a:off x="6942137" y="1273571"/>
            <a:ext cx="4200525" cy="4676775"/>
          </a:xfrm>
          <a:prstGeom prst="rect">
            <a:avLst/>
          </a:prstGeom>
        </p:spPr>
      </p:pic>
      <p:sp>
        <p:nvSpPr>
          <p:cNvPr id="7" name="Plassholder for lysbildenummer 6">
            <a:extLst>
              <a:ext uri="{FF2B5EF4-FFF2-40B4-BE49-F238E27FC236}">
                <a16:creationId xmlns:a16="http://schemas.microsoft.com/office/drawing/2014/main" id="{27417F6B-32D3-4486-45E0-852B55B1D6BC}"/>
              </a:ext>
            </a:extLst>
          </p:cNvPr>
          <p:cNvSpPr>
            <a:spLocks noGrp="1"/>
          </p:cNvSpPr>
          <p:nvPr>
            <p:ph type="sldNum" sz="quarter" idx="10"/>
          </p:nvPr>
        </p:nvSpPr>
        <p:spPr/>
        <p:txBody>
          <a:bodyPr/>
          <a:lstStyle/>
          <a:p>
            <a:fld id="{4034BEE3-566C-4068-A777-C3A4762E861B}" type="slidenum">
              <a:rPr lang="en-GB" smtClean="0"/>
              <a:pPr/>
              <a:t>57</a:t>
            </a:fld>
            <a:endParaRPr lang="en-GB"/>
          </a:p>
        </p:txBody>
      </p:sp>
    </p:spTree>
    <p:extLst>
      <p:ext uri="{BB962C8B-B14F-4D97-AF65-F5344CB8AC3E}">
        <p14:creationId xmlns:p14="http://schemas.microsoft.com/office/powerpoint/2010/main" val="14759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06400"/>
            <a:ext cx="114681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srgbClr val="333333"/>
                </a:solidFill>
                <a:latin typeface="Arial"/>
              </a:rPr>
              <a:t>Mellom 5 og 6 av 10 syns frihandelsavtalene er enkle å bruke</a:t>
            </a:r>
          </a:p>
        </p:txBody>
      </p:sp>
      <p:sp>
        <p:nvSpPr>
          <p:cNvPr id="9" name="New shape"/>
          <p:cNvSpPr/>
          <p:nvPr/>
        </p:nvSpPr>
        <p:spPr>
          <a:xfrm>
            <a:off x="3276600" y="6388100"/>
            <a:ext cx="74930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a:p>
        </p:txBody>
      </p:sp>
      <p:sp>
        <p:nvSpPr>
          <p:cNvPr id="12" name="New shape"/>
          <p:cNvSpPr/>
          <p:nvPr/>
        </p:nvSpPr>
        <p:spPr>
          <a:xfrm>
            <a:off x="342900" y="1219200"/>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i="1">
                <a:solidFill>
                  <a:prstClr val="black"/>
                </a:solidFill>
                <a:latin typeface="arial"/>
              </a:rPr>
              <a:t>Jeg vil aller først lese opp noen påstander om frihandelsavtaler, og ber deg svare hvor enig eller uenig du er i disse.</a:t>
            </a:r>
          </a:p>
        </p:txBody>
      </p:sp>
      <p:graphicFrame>
        <p:nvGraphicFramePr>
          <p:cNvPr id="5" name="ChartObject">
            <a:extLst>
              <a:ext uri="{FF2B5EF4-FFF2-40B4-BE49-F238E27FC236}">
                <a16:creationId xmlns:a16="http://schemas.microsoft.com/office/drawing/2014/main" id="{CEF83009-F68E-A001-4A04-954FF5BD3A24}"/>
              </a:ext>
            </a:extLst>
          </p:cNvPr>
          <p:cNvGraphicFramePr/>
          <p:nvPr>
            <p:extLst>
              <p:ext uri="{D42A27DB-BD31-4B8C-83A1-F6EECF244321}">
                <p14:modId xmlns:p14="http://schemas.microsoft.com/office/powerpoint/2010/main" val="1912654242"/>
              </p:ext>
            </p:extLst>
          </p:nvPr>
        </p:nvGraphicFramePr>
        <p:xfrm>
          <a:off x="342900" y="1714500"/>
          <a:ext cx="7904629" cy="400050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a:extLst>
              <a:ext uri="{FF2B5EF4-FFF2-40B4-BE49-F238E27FC236}">
                <a16:creationId xmlns:a16="http://schemas.microsoft.com/office/drawing/2014/main" id="{B32C2845-6FF6-A843-2E9E-90ED3B118DCB}"/>
              </a:ext>
            </a:extLst>
          </p:cNvPr>
          <p:cNvSpPr/>
          <p:nvPr/>
        </p:nvSpPr>
        <p:spPr>
          <a:xfrm>
            <a:off x="8453718" y="2510864"/>
            <a:ext cx="3177988" cy="2581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285750" indent="-285750" algn="l">
              <a:buFont typeface="Arial" panose="020B0604020202020204" pitchFamily="34" charset="0"/>
              <a:buChar char="•"/>
            </a:pPr>
            <a:r>
              <a:rPr lang="nb-NO" sz="1400">
                <a:solidFill>
                  <a:prstClr val="black"/>
                </a:solidFill>
                <a:latin typeface="arial"/>
              </a:rPr>
              <a:t>56 prosent er svært eller delvis enig i at Norges frihandelsavtaler er enkle å bruke.</a:t>
            </a:r>
          </a:p>
          <a:p>
            <a:pPr marL="285750" indent="-285750" algn="l">
              <a:buFont typeface="Arial" panose="020B0604020202020204" pitchFamily="34" charset="0"/>
              <a:buChar char="•"/>
            </a:pPr>
            <a:r>
              <a:rPr lang="nb-NO" sz="1400">
                <a:solidFill>
                  <a:prstClr val="black"/>
                </a:solidFill>
                <a:latin typeface="arial"/>
              </a:rPr>
              <a:t>56 prosent finner lett informasjonen de trenger om avtalene. </a:t>
            </a:r>
          </a:p>
          <a:p>
            <a:pPr marL="285750" indent="-285750" algn="l">
              <a:buFont typeface="Arial" panose="020B0604020202020204" pitchFamily="34" charset="0"/>
              <a:buChar char="•"/>
            </a:pPr>
            <a:r>
              <a:rPr lang="nb-NO" sz="1400">
                <a:solidFill>
                  <a:prstClr val="black"/>
                </a:solidFill>
                <a:latin typeface="arial"/>
              </a:rPr>
              <a:t>63 prosent, hvorav 56 er svært enig, opplever at kundene ønsker å benytte seg av Norges frihandelsavtaler hvis de kan.</a:t>
            </a:r>
          </a:p>
          <a:p>
            <a:pPr marL="285750" indent="-285750" algn="l">
              <a:buFont typeface="Arial" panose="020B0604020202020204" pitchFamily="34" charset="0"/>
              <a:buChar char="•"/>
            </a:pPr>
            <a:r>
              <a:rPr lang="nb-NO" sz="1400">
                <a:solidFill>
                  <a:prstClr val="black"/>
                </a:solidFill>
                <a:latin typeface="arial"/>
              </a:rPr>
              <a:t>1 av 3 mener kundene har begrenset kunnskap om avtalene.</a:t>
            </a:r>
          </a:p>
          <a:p>
            <a:pPr marL="285750" indent="-285750" algn="l">
              <a:buFont typeface="Arial" panose="020B0604020202020204" pitchFamily="34" charset="0"/>
              <a:buChar char="•"/>
            </a:pPr>
            <a:endParaRPr lang="nb-NO" sz="1400">
              <a:solidFill>
                <a:prstClr val="black"/>
              </a:solidFill>
              <a:latin typeface="arial"/>
            </a:endParaRPr>
          </a:p>
          <a:p>
            <a:pPr algn="l"/>
            <a:endParaRPr lang="nb-NO" sz="1400">
              <a:solidFill>
                <a:prstClr val="black"/>
              </a:solidFill>
              <a:latin typeface="arial"/>
            </a:endParaRPr>
          </a:p>
        </p:txBody>
      </p:sp>
      <p:sp>
        <p:nvSpPr>
          <p:cNvPr id="7" name="New shape">
            <a:extLst>
              <a:ext uri="{FF2B5EF4-FFF2-40B4-BE49-F238E27FC236}">
                <a16:creationId xmlns:a16="http://schemas.microsoft.com/office/drawing/2014/main" id="{AA6B7A48-8BF6-2322-6B97-4B917FAF3C1C}"/>
              </a:ext>
            </a:extLst>
          </p:cNvPr>
          <p:cNvSpPr/>
          <p:nvPr/>
        </p:nvSpPr>
        <p:spPr>
          <a:xfrm>
            <a:off x="355600" y="901700"/>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err="1">
                <a:solidFill>
                  <a:prstClr val="black"/>
                </a:solidFill>
                <a:latin typeface="arial"/>
              </a:rPr>
              <a:t>Grafikken</a:t>
            </a:r>
            <a:r>
              <a:rPr sz="1200">
                <a:solidFill>
                  <a:prstClr val="black"/>
                </a:solidFill>
                <a:latin typeface="arial"/>
              </a:rPr>
              <a:t> </a:t>
            </a:r>
            <a:r>
              <a:rPr sz="1200" err="1">
                <a:solidFill>
                  <a:prstClr val="black"/>
                </a:solidFill>
                <a:latin typeface="arial"/>
              </a:rPr>
              <a:t>viser</a:t>
            </a:r>
            <a:r>
              <a:rPr sz="1200">
                <a:solidFill>
                  <a:prstClr val="black"/>
                </a:solidFill>
                <a:latin typeface="arial"/>
              </a:rPr>
              <a:t> </a:t>
            </a:r>
            <a:r>
              <a:rPr sz="1200" err="1">
                <a:solidFill>
                  <a:prstClr val="black"/>
                </a:solidFill>
                <a:latin typeface="arial"/>
              </a:rPr>
              <a:t>prosent</a:t>
            </a:r>
            <a:endParaRPr sz="1200">
              <a:solidFill>
                <a:prstClr val="black"/>
              </a:solidFill>
              <a:latin typeface="arial"/>
            </a:endParaRPr>
          </a:p>
        </p:txBody>
      </p:sp>
      <p:sp>
        <p:nvSpPr>
          <p:cNvPr id="11" name="Plassholder for lysbildenummer 10">
            <a:extLst>
              <a:ext uri="{FF2B5EF4-FFF2-40B4-BE49-F238E27FC236}">
                <a16:creationId xmlns:a16="http://schemas.microsoft.com/office/drawing/2014/main" id="{06587EF2-FF3A-C52E-FE2B-45E702DC1B12}"/>
              </a:ext>
            </a:extLst>
          </p:cNvPr>
          <p:cNvSpPr>
            <a:spLocks noGrp="1"/>
          </p:cNvSpPr>
          <p:nvPr>
            <p:ph type="sldNum" sz="quarter" idx="10"/>
          </p:nvPr>
        </p:nvSpPr>
        <p:spPr/>
        <p:txBody>
          <a:bodyPr/>
          <a:lstStyle/>
          <a:p>
            <a:fld id="{4034BEE3-566C-4068-A777-C3A4762E861B}" type="slidenum">
              <a:rPr lang="en-GB" smtClean="0"/>
              <a:pPr/>
              <a:t>58</a:t>
            </a:fld>
            <a:endParaRPr lang="en-GB"/>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42900" y="406400"/>
            <a:ext cx="11468100" cy="48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prstClr val="black"/>
                </a:solidFill>
                <a:latin typeface="arial"/>
              </a:rPr>
              <a:t>8 av 11 speditører oppgir at de gir råd fordi kunden spør om det</a:t>
            </a:r>
            <a:endParaRPr sz="2400" b="1">
              <a:solidFill>
                <a:srgbClr val="333333"/>
              </a:solidFill>
              <a:latin typeface="Arial"/>
            </a:endParaRPr>
          </a:p>
        </p:txBody>
      </p:sp>
      <p:graphicFrame>
        <p:nvGraphicFramePr>
          <p:cNvPr id="10" name="ChartObject"/>
          <p:cNvGraphicFramePr/>
          <p:nvPr/>
        </p:nvGraphicFramePr>
        <p:xfrm>
          <a:off x="355600" y="1701800"/>
          <a:ext cx="5626100" cy="4000500"/>
        </p:xfrm>
        <a:graphic>
          <a:graphicData uri="http://schemas.openxmlformats.org/drawingml/2006/chart">
            <c:chart xmlns:c="http://schemas.openxmlformats.org/drawingml/2006/chart" xmlns:r="http://schemas.openxmlformats.org/officeDocument/2006/relationships" r:id="rId2"/>
          </a:graphicData>
        </a:graphic>
      </p:graphicFrame>
      <p:sp>
        <p:nvSpPr>
          <p:cNvPr id="11" name="New shape"/>
          <p:cNvSpPr/>
          <p:nvPr/>
        </p:nvSpPr>
        <p:spPr>
          <a:xfrm>
            <a:off x="6883400" y="2552700"/>
            <a:ext cx="3835400" cy="2009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a:solidFill>
                  <a:prstClr val="black"/>
                </a:solidFill>
                <a:latin typeface="arial"/>
              </a:rPr>
              <a:t>Oppfølgingsspørsmål til de som svarte at de gir kundene sine råd om bruk av Norges frihandelsavtaler.</a:t>
            </a:r>
          </a:p>
          <a:p>
            <a:pPr algn="l"/>
            <a:r>
              <a:rPr lang="nb-NO" sz="1400">
                <a:solidFill>
                  <a:prstClr val="black"/>
                </a:solidFill>
                <a:latin typeface="arial"/>
              </a:rPr>
              <a:t> </a:t>
            </a:r>
          </a:p>
          <a:p>
            <a:pPr algn="l"/>
            <a:r>
              <a:rPr lang="nb-NO" sz="1400">
                <a:solidFill>
                  <a:prstClr val="black"/>
                </a:solidFill>
                <a:latin typeface="arial"/>
              </a:rPr>
              <a:t>OBS! Veldig små baser.</a:t>
            </a:r>
          </a:p>
          <a:p>
            <a:pPr algn="l"/>
            <a:endParaRPr lang="nb-NO" sz="1400">
              <a:solidFill>
                <a:prstClr val="black"/>
              </a:solidFill>
              <a:latin typeface="arial"/>
            </a:endParaRPr>
          </a:p>
          <a:p>
            <a:pPr marL="292100" lvl="1" indent="-127000" algn="l">
              <a:buChar char="•"/>
            </a:pPr>
            <a:r>
              <a:rPr lang="nb-NO" sz="1400">
                <a:solidFill>
                  <a:prstClr val="black"/>
                </a:solidFill>
                <a:latin typeface="arial"/>
              </a:rPr>
              <a:t>8 av 11 speditører oppgir at de gir råd fordi kunden spør om det. </a:t>
            </a:r>
          </a:p>
          <a:p>
            <a:pPr algn="l"/>
            <a:endParaRPr lang="nb-NO" sz="1400">
              <a:solidFill>
                <a:prstClr val="black"/>
              </a:solidFill>
              <a:latin typeface="arial"/>
            </a:endParaRPr>
          </a:p>
        </p:txBody>
      </p:sp>
      <p:sp>
        <p:nvSpPr>
          <p:cNvPr id="12" name="New shape"/>
          <p:cNvSpPr/>
          <p:nvPr/>
        </p:nvSpPr>
        <p:spPr>
          <a:xfrm>
            <a:off x="355600" y="914400"/>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err="1">
                <a:solidFill>
                  <a:srgbClr val="333333"/>
                </a:solidFill>
                <a:latin typeface="Arial"/>
              </a:rPr>
              <a:t>Grafikken</a:t>
            </a:r>
            <a:r>
              <a:rPr sz="1200">
                <a:solidFill>
                  <a:srgbClr val="333333"/>
                </a:solidFill>
                <a:latin typeface="Arial"/>
              </a:rPr>
              <a:t> </a:t>
            </a:r>
            <a:r>
              <a:rPr sz="1200" err="1">
                <a:solidFill>
                  <a:srgbClr val="333333"/>
                </a:solidFill>
                <a:latin typeface="Arial"/>
              </a:rPr>
              <a:t>viser</a:t>
            </a:r>
            <a:r>
              <a:rPr sz="1200">
                <a:solidFill>
                  <a:srgbClr val="333333"/>
                </a:solidFill>
                <a:latin typeface="Arial"/>
              </a:rPr>
              <a:t> </a:t>
            </a:r>
            <a:r>
              <a:rPr sz="1200" err="1">
                <a:solidFill>
                  <a:srgbClr val="333333"/>
                </a:solidFill>
                <a:latin typeface="Arial"/>
              </a:rPr>
              <a:t>faktisk</a:t>
            </a:r>
            <a:r>
              <a:rPr sz="1200">
                <a:solidFill>
                  <a:srgbClr val="333333"/>
                </a:solidFill>
                <a:latin typeface="Arial"/>
              </a:rPr>
              <a:t> </a:t>
            </a:r>
            <a:r>
              <a:rPr sz="1200" err="1">
                <a:solidFill>
                  <a:srgbClr val="333333"/>
                </a:solidFill>
                <a:latin typeface="Arial"/>
              </a:rPr>
              <a:t>antall</a:t>
            </a:r>
            <a:r>
              <a:rPr sz="1200">
                <a:solidFill>
                  <a:srgbClr val="333333"/>
                </a:solidFill>
                <a:latin typeface="Arial"/>
              </a:rPr>
              <a:t>, </a:t>
            </a:r>
            <a:r>
              <a:rPr sz="1200" err="1">
                <a:solidFill>
                  <a:srgbClr val="333333"/>
                </a:solidFill>
                <a:latin typeface="Arial"/>
              </a:rPr>
              <a:t>ikke</a:t>
            </a:r>
            <a:r>
              <a:rPr sz="1200">
                <a:solidFill>
                  <a:srgbClr val="333333"/>
                </a:solidFill>
                <a:latin typeface="Arial"/>
              </a:rPr>
              <a:t> </a:t>
            </a:r>
            <a:r>
              <a:rPr sz="1200" err="1">
                <a:solidFill>
                  <a:srgbClr val="333333"/>
                </a:solidFill>
                <a:latin typeface="Arial"/>
              </a:rPr>
              <a:t>prosent</a:t>
            </a:r>
            <a:endParaRPr sz="1200">
              <a:solidFill>
                <a:srgbClr val="333333"/>
              </a:solidFill>
              <a:latin typeface="Arial"/>
            </a:endParaRPr>
          </a:p>
        </p:txBody>
      </p:sp>
      <p:sp>
        <p:nvSpPr>
          <p:cNvPr id="6" name="Plassholder for lysbildenummer 5">
            <a:extLst>
              <a:ext uri="{FF2B5EF4-FFF2-40B4-BE49-F238E27FC236}">
                <a16:creationId xmlns:a16="http://schemas.microsoft.com/office/drawing/2014/main" id="{2395B1B5-9062-6F52-15EE-9062934A8C98}"/>
              </a:ext>
            </a:extLst>
          </p:cNvPr>
          <p:cNvSpPr>
            <a:spLocks noGrp="1"/>
          </p:cNvSpPr>
          <p:nvPr>
            <p:ph type="sldNum" sz="quarter" idx="10"/>
          </p:nvPr>
        </p:nvSpPr>
        <p:spPr/>
        <p:txBody>
          <a:bodyPr/>
          <a:lstStyle/>
          <a:p>
            <a:fld id="{4034BEE3-566C-4068-A777-C3A4762E861B}" type="slidenum">
              <a:rPr lang="en-GB" smtClean="0"/>
              <a:pPr/>
              <a:t>59</a:t>
            </a:fld>
            <a:endParaRPr lang="en-GB"/>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a:t>Undersøkelse blant eksportbedrifter</a:t>
            </a:r>
          </a:p>
        </p:txBody>
      </p:sp>
      <p:sp>
        <p:nvSpPr>
          <p:cNvPr id="3" name="Text Placeholder 2"/>
          <p:cNvSpPr>
            <a:spLocks noGrp="1"/>
          </p:cNvSpPr>
          <p:nvPr>
            <p:ph type="body" sz="quarter" idx="16"/>
          </p:nvPr>
        </p:nvSpPr>
        <p:spPr/>
        <p:txBody>
          <a:bodyPr/>
          <a:lstStyle/>
          <a:p>
            <a:r>
              <a:rPr lang="en-GB"/>
              <a:t>2</a:t>
            </a:r>
          </a:p>
        </p:txBody>
      </p:sp>
    </p:spTree>
    <p:extLst>
      <p:ext uri="{BB962C8B-B14F-4D97-AF65-F5344CB8AC3E}">
        <p14:creationId xmlns:p14="http://schemas.microsoft.com/office/powerpoint/2010/main" val="332239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46F17935-235D-62A6-EC8E-9BAC328AF352}"/>
              </a:ext>
            </a:extLst>
          </p:cNvPr>
          <p:cNvSpPr>
            <a:spLocks noGrp="1"/>
          </p:cNvSpPr>
          <p:nvPr>
            <p:ph type="body" sz="quarter" idx="15"/>
          </p:nvPr>
        </p:nvSpPr>
        <p:spPr/>
        <p:txBody>
          <a:bodyPr/>
          <a:lstStyle/>
          <a:p>
            <a:r>
              <a:rPr lang="nb-NO"/>
              <a:t>Opprinnelsesregler</a:t>
            </a:r>
          </a:p>
        </p:txBody>
      </p:sp>
      <p:sp>
        <p:nvSpPr>
          <p:cNvPr id="8" name="Plassholder for tekst 7">
            <a:extLst>
              <a:ext uri="{FF2B5EF4-FFF2-40B4-BE49-F238E27FC236}">
                <a16:creationId xmlns:a16="http://schemas.microsoft.com/office/drawing/2014/main" id="{196F1EC2-36B7-1AE8-83CC-6C0349A1DED0}"/>
              </a:ext>
            </a:extLst>
          </p:cNvPr>
          <p:cNvSpPr>
            <a:spLocks noGrp="1"/>
          </p:cNvSpPr>
          <p:nvPr>
            <p:ph type="body" sz="quarter" idx="16"/>
          </p:nvPr>
        </p:nvSpPr>
        <p:spPr/>
        <p:txBody>
          <a:bodyPr/>
          <a:lstStyle/>
          <a:p>
            <a:r>
              <a:rPr lang="nb-NO"/>
              <a:t>8</a:t>
            </a:r>
          </a:p>
        </p:txBody>
      </p:sp>
    </p:spTree>
    <p:extLst>
      <p:ext uri="{BB962C8B-B14F-4D97-AF65-F5344CB8AC3E}">
        <p14:creationId xmlns:p14="http://schemas.microsoft.com/office/powerpoint/2010/main" val="379055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55600" y="419100"/>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srgbClr val="333333"/>
                </a:solidFill>
                <a:latin typeface="Arial"/>
              </a:rPr>
              <a:t>6 av 10 opplever at kundene har begrenset kunnskap om opprinnelsesregler</a:t>
            </a:r>
            <a:endParaRPr sz="2400" b="1">
              <a:solidFill>
                <a:srgbClr val="333333"/>
              </a:solidFill>
              <a:latin typeface="Arial"/>
            </a:endParaRPr>
          </a:p>
        </p:txBody>
      </p:sp>
      <p:sp>
        <p:nvSpPr>
          <p:cNvPr id="9" name="New shape"/>
          <p:cNvSpPr/>
          <p:nvPr/>
        </p:nvSpPr>
        <p:spPr>
          <a:xfrm>
            <a:off x="3276600" y="6388100"/>
            <a:ext cx="74930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a:p>
        </p:txBody>
      </p:sp>
      <p:sp>
        <p:nvSpPr>
          <p:cNvPr id="10" name="New shape"/>
          <p:cNvSpPr/>
          <p:nvPr/>
        </p:nvSpPr>
        <p:spPr>
          <a:xfrm>
            <a:off x="342900" y="1676400"/>
            <a:ext cx="75438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11" name="ChartObject"/>
          <p:cNvGraphicFramePr/>
          <p:nvPr>
            <p:extLst>
              <p:ext uri="{D42A27DB-BD31-4B8C-83A1-F6EECF244321}">
                <p14:modId xmlns:p14="http://schemas.microsoft.com/office/powerpoint/2010/main" val="1661783514"/>
              </p:ext>
            </p:extLst>
          </p:nvPr>
        </p:nvGraphicFramePr>
        <p:xfrm>
          <a:off x="342900" y="2023029"/>
          <a:ext cx="7543800" cy="4000500"/>
        </p:xfrm>
        <a:graphic>
          <a:graphicData uri="http://schemas.openxmlformats.org/drawingml/2006/chart">
            <c:chart xmlns:c="http://schemas.openxmlformats.org/drawingml/2006/chart" xmlns:r="http://schemas.openxmlformats.org/officeDocument/2006/relationships" r:id="rId2"/>
          </a:graphicData>
        </a:graphic>
      </p:graphicFrame>
      <p:sp>
        <p:nvSpPr>
          <p:cNvPr id="12" name="New shape"/>
          <p:cNvSpPr/>
          <p:nvPr/>
        </p:nvSpPr>
        <p:spPr>
          <a:xfrm>
            <a:off x="342900" y="5765800"/>
            <a:ext cx="75438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3" name="New shape"/>
          <p:cNvSpPr/>
          <p:nvPr/>
        </p:nvSpPr>
        <p:spPr>
          <a:xfrm>
            <a:off x="8512736" y="2875598"/>
            <a:ext cx="2984500" cy="2816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292100" lvl="1" indent="-127000" algn="l">
              <a:buChar char="•"/>
            </a:pPr>
            <a:r>
              <a:rPr lang="nb-NO" sz="1400">
                <a:solidFill>
                  <a:prstClr val="black"/>
                </a:solidFill>
                <a:latin typeface="arial"/>
              </a:rPr>
              <a:t>6 av 10 (59 prosent) opplever at kundene har begrenset kunnskap om opprinnelsesreglene. </a:t>
            </a:r>
          </a:p>
          <a:p>
            <a:pPr marL="292100" lvl="1" indent="-127000" algn="l">
              <a:buChar char="•"/>
            </a:pPr>
            <a:r>
              <a:rPr lang="nb-NO" sz="1400">
                <a:solidFill>
                  <a:prstClr val="black"/>
                </a:solidFill>
                <a:latin typeface="arial"/>
              </a:rPr>
              <a:t>Over halvparten (52 prosent) har hatt kunder som ønsker hjelp til å finne ut om varen får opprinnelsesstatus.</a:t>
            </a:r>
          </a:p>
          <a:p>
            <a:pPr marL="292100" lvl="1" indent="-127000" algn="l">
              <a:buChar char="•"/>
            </a:pPr>
            <a:r>
              <a:rPr lang="nb-NO" sz="1400">
                <a:solidFill>
                  <a:prstClr val="black"/>
                </a:solidFill>
                <a:latin typeface="arial"/>
              </a:rPr>
              <a:t>48 prosent er ikke enige i at mange kunder lurer på om de kan bruke «kumulasjon».</a:t>
            </a:r>
          </a:p>
          <a:p>
            <a:pPr algn="l"/>
            <a:endParaRPr lang="nb-NO" sz="1400">
              <a:solidFill>
                <a:prstClr val="black"/>
              </a:solidFill>
              <a:latin typeface="arial"/>
            </a:endParaRPr>
          </a:p>
        </p:txBody>
      </p:sp>
      <p:sp>
        <p:nvSpPr>
          <p:cNvPr id="14" name="New shape"/>
          <p:cNvSpPr/>
          <p:nvPr/>
        </p:nvSpPr>
        <p:spPr>
          <a:xfrm>
            <a:off x="342900" y="1325616"/>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endParaRPr lang="nb-NO" sz="1200">
              <a:solidFill>
                <a:prstClr val="black"/>
              </a:solidFill>
              <a:latin typeface="arial"/>
            </a:endParaRPr>
          </a:p>
          <a:p>
            <a:pPr algn="l"/>
            <a:r>
              <a:rPr lang="nb-NO" sz="1200" i="1">
                <a:solidFill>
                  <a:prstClr val="black"/>
                </a:solidFill>
                <a:latin typeface="arial"/>
              </a:rPr>
              <a:t>Nå vil jeg lese opp en rekke påstander om opprinnelsesreglene og ber deg svare hvor enig eller uenig du er i disse.</a:t>
            </a:r>
          </a:p>
        </p:txBody>
      </p:sp>
      <p:sp>
        <p:nvSpPr>
          <p:cNvPr id="2" name="New shape">
            <a:extLst>
              <a:ext uri="{FF2B5EF4-FFF2-40B4-BE49-F238E27FC236}">
                <a16:creationId xmlns:a16="http://schemas.microsoft.com/office/drawing/2014/main" id="{AD08EC5A-436D-28DF-1076-365B5A1555A6}"/>
              </a:ext>
            </a:extLst>
          </p:cNvPr>
          <p:cNvSpPr/>
          <p:nvPr/>
        </p:nvSpPr>
        <p:spPr>
          <a:xfrm>
            <a:off x="355600" y="901700"/>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err="1">
                <a:solidFill>
                  <a:prstClr val="black"/>
                </a:solidFill>
                <a:latin typeface="arial"/>
              </a:rPr>
              <a:t>Grafikken</a:t>
            </a:r>
            <a:r>
              <a:rPr sz="1200">
                <a:solidFill>
                  <a:prstClr val="black"/>
                </a:solidFill>
                <a:latin typeface="arial"/>
              </a:rPr>
              <a:t> </a:t>
            </a:r>
            <a:r>
              <a:rPr sz="1200" err="1">
                <a:solidFill>
                  <a:prstClr val="black"/>
                </a:solidFill>
                <a:latin typeface="arial"/>
              </a:rPr>
              <a:t>viser</a:t>
            </a:r>
            <a:r>
              <a:rPr sz="1200">
                <a:solidFill>
                  <a:prstClr val="black"/>
                </a:solidFill>
                <a:latin typeface="arial"/>
              </a:rPr>
              <a:t> </a:t>
            </a:r>
            <a:r>
              <a:rPr sz="1200" err="1">
                <a:solidFill>
                  <a:prstClr val="black"/>
                </a:solidFill>
                <a:latin typeface="arial"/>
              </a:rPr>
              <a:t>prosent</a:t>
            </a:r>
            <a:endParaRPr sz="1200">
              <a:solidFill>
                <a:prstClr val="black"/>
              </a:solidFill>
              <a:latin typeface="arial"/>
            </a:endParaRPr>
          </a:p>
        </p:txBody>
      </p:sp>
      <p:sp>
        <p:nvSpPr>
          <p:cNvPr id="7" name="Plassholder for lysbildenummer 6">
            <a:extLst>
              <a:ext uri="{FF2B5EF4-FFF2-40B4-BE49-F238E27FC236}">
                <a16:creationId xmlns:a16="http://schemas.microsoft.com/office/drawing/2014/main" id="{93BA39D8-263B-7C9E-8A84-CD2556C2C1CC}"/>
              </a:ext>
            </a:extLst>
          </p:cNvPr>
          <p:cNvSpPr>
            <a:spLocks noGrp="1"/>
          </p:cNvSpPr>
          <p:nvPr>
            <p:ph type="sldNum" sz="quarter" idx="10"/>
          </p:nvPr>
        </p:nvSpPr>
        <p:spPr/>
        <p:txBody>
          <a:bodyPr/>
          <a:lstStyle/>
          <a:p>
            <a:fld id="{4034BEE3-566C-4068-A777-C3A4762E861B}" type="slidenum">
              <a:rPr lang="en-GB" smtClean="0"/>
              <a:pPr/>
              <a:t>61</a:t>
            </a:fld>
            <a:endParaRPr lang="en-GB"/>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55600" y="419099"/>
            <a:ext cx="11468100" cy="893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srgbClr val="333333"/>
                </a:solidFill>
                <a:latin typeface="Arial"/>
              </a:rPr>
              <a:t>Blant speditører som har kunder som ber dem om å utstede opprinnelsesbevis bruker 9 av 11 speditører opprinnelsessertifikater som EUR.1 eller EUR-MED</a:t>
            </a:r>
          </a:p>
        </p:txBody>
      </p:sp>
      <p:graphicFrame>
        <p:nvGraphicFramePr>
          <p:cNvPr id="9" name="ChartObject"/>
          <p:cNvGraphicFramePr/>
          <p:nvPr/>
        </p:nvGraphicFramePr>
        <p:xfrm>
          <a:off x="342900" y="1689100"/>
          <a:ext cx="7264400" cy="4000500"/>
        </p:xfrm>
        <a:graphic>
          <a:graphicData uri="http://schemas.openxmlformats.org/drawingml/2006/chart">
            <c:chart xmlns:c="http://schemas.openxmlformats.org/drawingml/2006/chart" xmlns:r="http://schemas.openxmlformats.org/officeDocument/2006/relationships" r:id="rId2"/>
          </a:graphicData>
        </a:graphic>
      </p:graphicFrame>
      <p:sp>
        <p:nvSpPr>
          <p:cNvPr id="10" name="New shape"/>
          <p:cNvSpPr/>
          <p:nvPr/>
        </p:nvSpPr>
        <p:spPr>
          <a:xfrm>
            <a:off x="8420894" y="2186640"/>
            <a:ext cx="2921000" cy="3162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a:solidFill>
                  <a:prstClr val="black"/>
                </a:solidFill>
                <a:latin typeface="arial"/>
              </a:rPr>
              <a:t>Oppfølgingsspørsmål til de som svarte at kundene ber dem om å utstede opprinnelsesbevis på deres vegne.</a:t>
            </a:r>
          </a:p>
          <a:p>
            <a:pPr algn="l"/>
            <a:r>
              <a:rPr lang="nb-NO" sz="1400">
                <a:solidFill>
                  <a:prstClr val="black"/>
                </a:solidFill>
                <a:latin typeface="arial"/>
              </a:rPr>
              <a:t> </a:t>
            </a:r>
          </a:p>
          <a:p>
            <a:r>
              <a:rPr lang="nb-NO" sz="1400">
                <a:solidFill>
                  <a:prstClr val="black"/>
                </a:solidFill>
                <a:latin typeface="arial"/>
              </a:rPr>
              <a:t>OBS! Veldig små baser:</a:t>
            </a:r>
          </a:p>
          <a:p>
            <a:pPr algn="l"/>
            <a:endParaRPr lang="nb-NO" sz="1400">
              <a:solidFill>
                <a:prstClr val="black"/>
              </a:solidFill>
              <a:latin typeface="arial"/>
            </a:endParaRPr>
          </a:p>
          <a:p>
            <a:pPr marL="292100" lvl="1" indent="-127000" algn="l">
              <a:buChar char="•"/>
            </a:pPr>
            <a:r>
              <a:rPr lang="nb-NO" sz="1400">
                <a:solidFill>
                  <a:prstClr val="black"/>
                </a:solidFill>
                <a:latin typeface="arial"/>
              </a:rPr>
              <a:t>9 av 11 speditører oppgir at dette gjelder opprinnelsessertifikater som EUR.1 eller EUR-MED</a:t>
            </a:r>
          </a:p>
          <a:p>
            <a:pPr marL="292100" lvl="1" indent="-127000" algn="l">
              <a:buChar char="•"/>
            </a:pPr>
            <a:r>
              <a:rPr lang="nb-NO" sz="1400">
                <a:solidFill>
                  <a:prstClr val="black"/>
                </a:solidFill>
                <a:latin typeface="arial"/>
              </a:rPr>
              <a:t>4 av 11 speditører oppgir at dette gjelder </a:t>
            </a:r>
            <a:r>
              <a:rPr lang="nb-NO" sz="1400" err="1">
                <a:solidFill>
                  <a:prstClr val="black"/>
                </a:solidFill>
                <a:latin typeface="arial"/>
              </a:rPr>
              <a:t>Certificate</a:t>
            </a:r>
            <a:r>
              <a:rPr lang="nb-NO" sz="1400">
                <a:solidFill>
                  <a:prstClr val="black"/>
                </a:solidFill>
                <a:latin typeface="arial"/>
              </a:rPr>
              <a:t> og </a:t>
            </a:r>
            <a:r>
              <a:rPr lang="nb-NO" sz="1400" err="1">
                <a:solidFill>
                  <a:prstClr val="black"/>
                </a:solidFill>
                <a:latin typeface="arial"/>
              </a:rPr>
              <a:t>Origin</a:t>
            </a:r>
            <a:r>
              <a:rPr lang="nb-NO" sz="1400">
                <a:solidFill>
                  <a:prstClr val="black"/>
                </a:solidFill>
                <a:latin typeface="arial"/>
              </a:rPr>
              <a:t> og opprinnelseserklæringer (fakturaerklæringer).</a:t>
            </a:r>
          </a:p>
          <a:p>
            <a:pPr algn="l"/>
            <a:endParaRPr lang="nb-NO" sz="1400">
              <a:solidFill>
                <a:prstClr val="black"/>
              </a:solidFill>
              <a:latin typeface="arial"/>
            </a:endParaRPr>
          </a:p>
        </p:txBody>
      </p:sp>
      <p:sp>
        <p:nvSpPr>
          <p:cNvPr id="11" name="New shape"/>
          <p:cNvSpPr/>
          <p:nvPr/>
        </p:nvSpPr>
        <p:spPr>
          <a:xfrm>
            <a:off x="355600" y="1312209"/>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err="1">
                <a:solidFill>
                  <a:prstClr val="black"/>
                </a:solidFill>
                <a:latin typeface="arial"/>
              </a:rPr>
              <a:t>Grafikken</a:t>
            </a:r>
            <a:r>
              <a:rPr sz="1200">
                <a:solidFill>
                  <a:prstClr val="black"/>
                </a:solidFill>
                <a:latin typeface="arial"/>
              </a:rPr>
              <a:t> </a:t>
            </a:r>
            <a:r>
              <a:rPr sz="1200" err="1">
                <a:solidFill>
                  <a:prstClr val="black"/>
                </a:solidFill>
                <a:latin typeface="arial"/>
              </a:rPr>
              <a:t>viser</a:t>
            </a:r>
            <a:r>
              <a:rPr sz="1200">
                <a:solidFill>
                  <a:prstClr val="black"/>
                </a:solidFill>
                <a:latin typeface="arial"/>
              </a:rPr>
              <a:t> </a:t>
            </a:r>
            <a:r>
              <a:rPr sz="1200" err="1">
                <a:solidFill>
                  <a:prstClr val="black"/>
                </a:solidFill>
                <a:latin typeface="arial"/>
              </a:rPr>
              <a:t>faktisk</a:t>
            </a:r>
            <a:r>
              <a:rPr sz="1200">
                <a:solidFill>
                  <a:prstClr val="black"/>
                </a:solidFill>
                <a:latin typeface="arial"/>
              </a:rPr>
              <a:t> </a:t>
            </a:r>
            <a:r>
              <a:rPr sz="1200" err="1">
                <a:solidFill>
                  <a:prstClr val="black"/>
                </a:solidFill>
                <a:latin typeface="arial"/>
              </a:rPr>
              <a:t>antall</a:t>
            </a:r>
            <a:r>
              <a:rPr sz="1200">
                <a:solidFill>
                  <a:prstClr val="black"/>
                </a:solidFill>
                <a:latin typeface="arial"/>
              </a:rPr>
              <a:t>, </a:t>
            </a:r>
            <a:r>
              <a:rPr sz="1200" err="1">
                <a:solidFill>
                  <a:prstClr val="black"/>
                </a:solidFill>
                <a:latin typeface="arial"/>
              </a:rPr>
              <a:t>ikke</a:t>
            </a:r>
            <a:r>
              <a:rPr sz="1200">
                <a:solidFill>
                  <a:prstClr val="black"/>
                </a:solidFill>
                <a:latin typeface="arial"/>
              </a:rPr>
              <a:t> </a:t>
            </a:r>
            <a:r>
              <a:rPr sz="1200" err="1">
                <a:solidFill>
                  <a:prstClr val="black"/>
                </a:solidFill>
                <a:latin typeface="arial"/>
              </a:rPr>
              <a:t>prosent</a:t>
            </a:r>
            <a:endParaRPr sz="1200">
              <a:solidFill>
                <a:prstClr val="black"/>
              </a:solidFill>
              <a:latin typeface="arial"/>
            </a:endParaRPr>
          </a:p>
        </p:txBody>
      </p:sp>
      <p:sp>
        <p:nvSpPr>
          <p:cNvPr id="6" name="TekstSylinder 5">
            <a:extLst>
              <a:ext uri="{FF2B5EF4-FFF2-40B4-BE49-F238E27FC236}">
                <a16:creationId xmlns:a16="http://schemas.microsoft.com/office/drawing/2014/main" id="{9B522597-3155-FF30-B518-9C42418ECA37}"/>
              </a:ext>
            </a:extLst>
          </p:cNvPr>
          <p:cNvSpPr txBox="1"/>
          <p:nvPr/>
        </p:nvSpPr>
        <p:spPr>
          <a:xfrm>
            <a:off x="2907890" y="5689600"/>
            <a:ext cx="2912806" cy="246221"/>
          </a:xfrm>
          <a:prstGeom prst="rect">
            <a:avLst/>
          </a:prstGeom>
          <a:noFill/>
        </p:spPr>
        <p:txBody>
          <a:bodyPr wrap="square">
            <a:spAutoFit/>
          </a:bodyPr>
          <a:lstStyle/>
          <a:p>
            <a:pPr algn="l"/>
            <a:r>
              <a:rPr lang="nb-NO" sz="1000">
                <a:solidFill>
                  <a:prstClr val="black"/>
                </a:solidFill>
                <a:latin typeface="arial"/>
              </a:rPr>
              <a:t>OBS! Veldig liten base</a:t>
            </a:r>
          </a:p>
        </p:txBody>
      </p:sp>
      <p:sp>
        <p:nvSpPr>
          <p:cNvPr id="7" name="Plassholder for lysbildenummer 6">
            <a:extLst>
              <a:ext uri="{FF2B5EF4-FFF2-40B4-BE49-F238E27FC236}">
                <a16:creationId xmlns:a16="http://schemas.microsoft.com/office/drawing/2014/main" id="{6A8F603F-D5D6-0921-47B9-C8BA5730BFA5}"/>
              </a:ext>
            </a:extLst>
          </p:cNvPr>
          <p:cNvSpPr>
            <a:spLocks noGrp="1"/>
          </p:cNvSpPr>
          <p:nvPr>
            <p:ph type="sldNum" sz="quarter" idx="10"/>
          </p:nvPr>
        </p:nvSpPr>
        <p:spPr/>
        <p:txBody>
          <a:bodyPr/>
          <a:lstStyle/>
          <a:p>
            <a:fld id="{4034BEE3-566C-4068-A777-C3A4762E861B}" type="slidenum">
              <a:rPr lang="en-GB" smtClean="0"/>
              <a:pPr/>
              <a:t>62</a:t>
            </a:fld>
            <a:endParaRPr lang="en-GB"/>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55600" y="419100"/>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prstClr val="black"/>
                </a:solidFill>
                <a:latin typeface="arial"/>
              </a:rPr>
              <a:t>10 av 11 speditører oppgir at det foreligger skriftlig fullmakt fra bedriftene</a:t>
            </a:r>
            <a:endParaRPr sz="2400" b="1">
              <a:solidFill>
                <a:srgbClr val="333333"/>
              </a:solidFill>
              <a:latin typeface="Arial"/>
            </a:endParaRPr>
          </a:p>
        </p:txBody>
      </p:sp>
      <p:graphicFrame>
        <p:nvGraphicFramePr>
          <p:cNvPr id="9" name="ChartObject"/>
          <p:cNvGraphicFramePr/>
          <p:nvPr/>
        </p:nvGraphicFramePr>
        <p:xfrm>
          <a:off x="342900" y="1689100"/>
          <a:ext cx="7264400" cy="4000500"/>
        </p:xfrm>
        <a:graphic>
          <a:graphicData uri="http://schemas.openxmlformats.org/drawingml/2006/chart">
            <c:chart xmlns:c="http://schemas.openxmlformats.org/drawingml/2006/chart" xmlns:r="http://schemas.openxmlformats.org/officeDocument/2006/relationships" r:id="rId2"/>
          </a:graphicData>
        </a:graphic>
      </p:graphicFrame>
      <p:sp>
        <p:nvSpPr>
          <p:cNvPr id="10" name="New shape"/>
          <p:cNvSpPr/>
          <p:nvPr/>
        </p:nvSpPr>
        <p:spPr>
          <a:xfrm>
            <a:off x="8572500" y="2514599"/>
            <a:ext cx="2921000" cy="2120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a:solidFill>
                  <a:prstClr val="black"/>
                </a:solidFill>
                <a:latin typeface="arial"/>
              </a:rPr>
              <a:t>Oppfølgingsspørsmål til de som svarte at kundene ber dem om å utstede opprinnelsesbevis på deres vegne.</a:t>
            </a:r>
          </a:p>
          <a:p>
            <a:pPr algn="l"/>
            <a:r>
              <a:rPr lang="nb-NO" sz="1400">
                <a:solidFill>
                  <a:prstClr val="black"/>
                </a:solidFill>
                <a:latin typeface="arial"/>
              </a:rPr>
              <a:t> </a:t>
            </a:r>
          </a:p>
          <a:p>
            <a:pPr algn="l"/>
            <a:r>
              <a:rPr lang="nb-NO" sz="1400">
                <a:solidFill>
                  <a:prstClr val="black"/>
                </a:solidFill>
                <a:latin typeface="arial"/>
              </a:rPr>
              <a:t>OBS! Veldig små baser:</a:t>
            </a:r>
          </a:p>
          <a:p>
            <a:pPr algn="l"/>
            <a:endParaRPr lang="nb-NO" sz="1400">
              <a:solidFill>
                <a:prstClr val="black"/>
              </a:solidFill>
              <a:latin typeface="arial"/>
            </a:endParaRPr>
          </a:p>
          <a:p>
            <a:pPr marL="292100" lvl="1" indent="-127000" algn="l">
              <a:buChar char="•"/>
            </a:pPr>
            <a:r>
              <a:rPr lang="nb-NO" sz="1400">
                <a:solidFill>
                  <a:prstClr val="black"/>
                </a:solidFill>
                <a:latin typeface="arial"/>
              </a:rPr>
              <a:t>10 av 11 speditører oppgir at det foreligger skriftlig fullmakt fra bedriftene.</a:t>
            </a:r>
          </a:p>
          <a:p>
            <a:pPr algn="l"/>
            <a:endParaRPr lang="nb-NO" sz="1400">
              <a:solidFill>
                <a:prstClr val="black"/>
              </a:solidFill>
              <a:latin typeface="arial"/>
            </a:endParaRPr>
          </a:p>
        </p:txBody>
      </p:sp>
      <p:sp>
        <p:nvSpPr>
          <p:cNvPr id="11" name="New shape"/>
          <p:cNvSpPr/>
          <p:nvPr/>
        </p:nvSpPr>
        <p:spPr>
          <a:xfrm>
            <a:off x="355600" y="914400"/>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err="1">
                <a:solidFill>
                  <a:prstClr val="black"/>
                </a:solidFill>
                <a:latin typeface="arial"/>
              </a:rPr>
              <a:t>Grafikken</a:t>
            </a:r>
            <a:r>
              <a:rPr sz="1200">
                <a:solidFill>
                  <a:prstClr val="black"/>
                </a:solidFill>
                <a:latin typeface="arial"/>
              </a:rPr>
              <a:t> </a:t>
            </a:r>
            <a:r>
              <a:rPr sz="1200" err="1">
                <a:solidFill>
                  <a:prstClr val="black"/>
                </a:solidFill>
                <a:latin typeface="arial"/>
              </a:rPr>
              <a:t>viser</a:t>
            </a:r>
            <a:r>
              <a:rPr sz="1200">
                <a:solidFill>
                  <a:prstClr val="black"/>
                </a:solidFill>
                <a:latin typeface="arial"/>
              </a:rPr>
              <a:t> </a:t>
            </a:r>
            <a:r>
              <a:rPr sz="1200" err="1">
                <a:solidFill>
                  <a:prstClr val="black"/>
                </a:solidFill>
                <a:latin typeface="arial"/>
              </a:rPr>
              <a:t>faktisk</a:t>
            </a:r>
            <a:r>
              <a:rPr sz="1200">
                <a:solidFill>
                  <a:prstClr val="black"/>
                </a:solidFill>
                <a:latin typeface="arial"/>
              </a:rPr>
              <a:t> </a:t>
            </a:r>
            <a:r>
              <a:rPr sz="1200" err="1">
                <a:solidFill>
                  <a:prstClr val="black"/>
                </a:solidFill>
                <a:latin typeface="arial"/>
              </a:rPr>
              <a:t>antall</a:t>
            </a:r>
            <a:r>
              <a:rPr sz="1200">
                <a:solidFill>
                  <a:prstClr val="black"/>
                </a:solidFill>
                <a:latin typeface="arial"/>
              </a:rPr>
              <a:t>, </a:t>
            </a:r>
            <a:r>
              <a:rPr sz="1200" err="1">
                <a:solidFill>
                  <a:prstClr val="black"/>
                </a:solidFill>
                <a:latin typeface="arial"/>
              </a:rPr>
              <a:t>ikke</a:t>
            </a:r>
            <a:r>
              <a:rPr sz="1200">
                <a:solidFill>
                  <a:prstClr val="black"/>
                </a:solidFill>
                <a:latin typeface="arial"/>
              </a:rPr>
              <a:t> </a:t>
            </a:r>
            <a:r>
              <a:rPr sz="1200" err="1">
                <a:solidFill>
                  <a:prstClr val="black"/>
                </a:solidFill>
                <a:latin typeface="arial"/>
              </a:rPr>
              <a:t>prosent</a:t>
            </a:r>
            <a:endParaRPr sz="1200">
              <a:solidFill>
                <a:prstClr val="black"/>
              </a:solidFill>
              <a:latin typeface="arial"/>
            </a:endParaRPr>
          </a:p>
        </p:txBody>
      </p:sp>
      <p:sp>
        <p:nvSpPr>
          <p:cNvPr id="6" name="Plassholder for lysbildenummer 5">
            <a:extLst>
              <a:ext uri="{FF2B5EF4-FFF2-40B4-BE49-F238E27FC236}">
                <a16:creationId xmlns:a16="http://schemas.microsoft.com/office/drawing/2014/main" id="{BBB1496A-96BD-8A83-A984-AC5CC39182C7}"/>
              </a:ext>
            </a:extLst>
          </p:cNvPr>
          <p:cNvSpPr>
            <a:spLocks noGrp="1"/>
          </p:cNvSpPr>
          <p:nvPr>
            <p:ph type="sldNum" sz="quarter" idx="10"/>
          </p:nvPr>
        </p:nvSpPr>
        <p:spPr/>
        <p:txBody>
          <a:bodyPr/>
          <a:lstStyle/>
          <a:p>
            <a:fld id="{4034BEE3-566C-4068-A777-C3A4762E861B}" type="slidenum">
              <a:rPr lang="en-GB" smtClean="0"/>
              <a:pPr/>
              <a:t>63</a:t>
            </a:fld>
            <a:endParaRPr lang="en-GB"/>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55600" y="419100"/>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srgbClr val="333333"/>
                </a:solidFill>
                <a:latin typeface="Arial"/>
              </a:rPr>
              <a:t>45 prosent syns opprinnelsesreglene er for kompliserte</a:t>
            </a:r>
            <a:endParaRPr sz="2400" b="1">
              <a:solidFill>
                <a:srgbClr val="333333"/>
              </a:solidFill>
              <a:latin typeface="Arial"/>
            </a:endParaRPr>
          </a:p>
        </p:txBody>
      </p:sp>
      <p:graphicFrame>
        <p:nvGraphicFramePr>
          <p:cNvPr id="9" name="ChartObject"/>
          <p:cNvGraphicFramePr/>
          <p:nvPr/>
        </p:nvGraphicFramePr>
        <p:xfrm>
          <a:off x="342900" y="1689100"/>
          <a:ext cx="7264400" cy="4000500"/>
        </p:xfrm>
        <a:graphic>
          <a:graphicData uri="http://schemas.openxmlformats.org/drawingml/2006/chart">
            <c:chart xmlns:c="http://schemas.openxmlformats.org/drawingml/2006/chart" xmlns:r="http://schemas.openxmlformats.org/officeDocument/2006/relationships" r:id="rId2"/>
          </a:graphicData>
        </a:graphic>
      </p:graphicFrame>
      <p:sp>
        <p:nvSpPr>
          <p:cNvPr id="10" name="New shape"/>
          <p:cNvSpPr/>
          <p:nvPr/>
        </p:nvSpPr>
        <p:spPr>
          <a:xfrm>
            <a:off x="8104094" y="2514600"/>
            <a:ext cx="3254188" cy="236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marL="292100" lvl="1" indent="-127000" algn="l">
              <a:buChar char="•"/>
            </a:pPr>
            <a:r>
              <a:rPr lang="nb-NO" sz="1400">
                <a:solidFill>
                  <a:prstClr val="black"/>
                </a:solidFill>
                <a:latin typeface="arial"/>
              </a:rPr>
              <a:t>Mellom 4 og 5 av 10 (45 prosent) av speditørene syns opprinnelsesreglene i frihandelsavtalene er for kompliserte (svært/delvis enig).</a:t>
            </a:r>
          </a:p>
          <a:p>
            <a:pPr marL="292100" lvl="1" indent="-127000" algn="l">
              <a:buChar char="•"/>
            </a:pPr>
            <a:r>
              <a:rPr lang="nb-NO" sz="1400">
                <a:solidFill>
                  <a:prstClr val="black"/>
                </a:solidFill>
                <a:latin typeface="arial"/>
              </a:rPr>
              <a:t>22 prosent er svært uenig i at de er for kompliserte. </a:t>
            </a:r>
          </a:p>
          <a:p>
            <a:pPr algn="l"/>
            <a:endParaRPr lang="nb-NO" sz="1400">
              <a:solidFill>
                <a:prstClr val="black"/>
              </a:solidFill>
              <a:latin typeface="arial"/>
            </a:endParaRPr>
          </a:p>
        </p:txBody>
      </p:sp>
      <p:sp>
        <p:nvSpPr>
          <p:cNvPr id="11" name="New shape"/>
          <p:cNvSpPr/>
          <p:nvPr/>
        </p:nvSpPr>
        <p:spPr>
          <a:xfrm>
            <a:off x="355600" y="901700"/>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err="1">
                <a:solidFill>
                  <a:prstClr val="black"/>
                </a:solidFill>
                <a:latin typeface="arial"/>
              </a:rPr>
              <a:t>Grafikken</a:t>
            </a:r>
            <a:r>
              <a:rPr sz="1200">
                <a:solidFill>
                  <a:prstClr val="black"/>
                </a:solidFill>
                <a:latin typeface="arial"/>
              </a:rPr>
              <a:t> </a:t>
            </a:r>
            <a:r>
              <a:rPr sz="1200" err="1">
                <a:solidFill>
                  <a:prstClr val="black"/>
                </a:solidFill>
                <a:latin typeface="arial"/>
              </a:rPr>
              <a:t>viser</a:t>
            </a:r>
            <a:r>
              <a:rPr sz="1200">
                <a:solidFill>
                  <a:prstClr val="black"/>
                </a:solidFill>
                <a:latin typeface="arial"/>
              </a:rPr>
              <a:t> </a:t>
            </a:r>
            <a:r>
              <a:rPr sz="1200" err="1">
                <a:solidFill>
                  <a:prstClr val="black"/>
                </a:solidFill>
                <a:latin typeface="arial"/>
              </a:rPr>
              <a:t>prosent</a:t>
            </a:r>
            <a:endParaRPr sz="1200">
              <a:solidFill>
                <a:prstClr val="black"/>
              </a:solidFill>
              <a:latin typeface="arial"/>
            </a:endParaRPr>
          </a:p>
        </p:txBody>
      </p:sp>
      <p:sp>
        <p:nvSpPr>
          <p:cNvPr id="6" name="Plassholder for lysbildenummer 5">
            <a:extLst>
              <a:ext uri="{FF2B5EF4-FFF2-40B4-BE49-F238E27FC236}">
                <a16:creationId xmlns:a16="http://schemas.microsoft.com/office/drawing/2014/main" id="{7929C256-2A6C-4E09-011C-F06C522F49BF}"/>
              </a:ext>
            </a:extLst>
          </p:cNvPr>
          <p:cNvSpPr>
            <a:spLocks noGrp="1"/>
          </p:cNvSpPr>
          <p:nvPr>
            <p:ph type="sldNum" sz="quarter" idx="10"/>
          </p:nvPr>
        </p:nvSpPr>
        <p:spPr/>
        <p:txBody>
          <a:bodyPr/>
          <a:lstStyle/>
          <a:p>
            <a:fld id="{4034BEE3-566C-4068-A777-C3A4762E861B}" type="slidenum">
              <a:rPr lang="en-GB" smtClean="0"/>
              <a:pPr/>
              <a:t>64</a:t>
            </a:fld>
            <a:endParaRPr lang="en-GB"/>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355600" y="419100"/>
            <a:ext cx="11468100" cy="774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2400" b="1">
                <a:solidFill>
                  <a:srgbClr val="333333"/>
                </a:solidFill>
                <a:latin typeface="Arial"/>
              </a:rPr>
              <a:t>Av de få som har svart sier halvparten av speditørene at samtlige fire forhold er komplisert</a:t>
            </a:r>
          </a:p>
        </p:txBody>
      </p:sp>
      <p:sp>
        <p:nvSpPr>
          <p:cNvPr id="9" name="New shape"/>
          <p:cNvSpPr/>
          <p:nvPr/>
        </p:nvSpPr>
        <p:spPr>
          <a:xfrm>
            <a:off x="342900" y="1676400"/>
            <a:ext cx="80010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100">
                <a:solidFill>
                  <a:srgbClr val="3F3F3F"/>
                </a:solidFill>
                <a:latin typeface="arial"/>
              </a:rPr>
              <a:t>Hva er komplisert? (n=12)</a:t>
            </a:r>
          </a:p>
        </p:txBody>
      </p:sp>
      <p:graphicFrame>
        <p:nvGraphicFramePr>
          <p:cNvPr id="10" name="ChartObject"/>
          <p:cNvGraphicFramePr/>
          <p:nvPr/>
        </p:nvGraphicFramePr>
        <p:xfrm>
          <a:off x="342900" y="1866900"/>
          <a:ext cx="8001000" cy="3797300"/>
        </p:xfrm>
        <a:graphic>
          <a:graphicData uri="http://schemas.openxmlformats.org/drawingml/2006/chart">
            <c:chart xmlns:c="http://schemas.openxmlformats.org/drawingml/2006/chart" xmlns:r="http://schemas.openxmlformats.org/officeDocument/2006/relationships" r:id="rId2"/>
          </a:graphicData>
        </a:graphic>
      </p:graphicFrame>
      <p:sp>
        <p:nvSpPr>
          <p:cNvPr id="11" name="New shape"/>
          <p:cNvSpPr/>
          <p:nvPr/>
        </p:nvSpPr>
        <p:spPr>
          <a:xfrm>
            <a:off x="342900" y="5753100"/>
            <a:ext cx="8001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2" name="New shape"/>
          <p:cNvSpPr/>
          <p:nvPr/>
        </p:nvSpPr>
        <p:spPr>
          <a:xfrm>
            <a:off x="8671112" y="1866899"/>
            <a:ext cx="2921000" cy="3296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nb-NO" sz="1400">
                <a:solidFill>
                  <a:prstClr val="black"/>
                </a:solidFill>
                <a:latin typeface="arial"/>
              </a:rPr>
              <a:t>Oppfølgingsspørsmål til de som svarte at opprinnelsesreglene i avtalene er kompliserte</a:t>
            </a:r>
          </a:p>
          <a:p>
            <a:pPr algn="l"/>
            <a:r>
              <a:rPr lang="nb-NO" sz="1400">
                <a:solidFill>
                  <a:prstClr val="black"/>
                </a:solidFill>
                <a:latin typeface="arial"/>
              </a:rPr>
              <a:t> </a:t>
            </a:r>
          </a:p>
          <a:p>
            <a:pPr algn="l"/>
            <a:r>
              <a:rPr lang="nb-NO" sz="1400">
                <a:solidFill>
                  <a:prstClr val="black"/>
                </a:solidFill>
                <a:latin typeface="arial"/>
              </a:rPr>
              <a:t>OBS! Veldig små baser:</a:t>
            </a:r>
          </a:p>
          <a:p>
            <a:pPr algn="l"/>
            <a:endParaRPr lang="nb-NO" sz="1400">
              <a:solidFill>
                <a:prstClr val="black"/>
              </a:solidFill>
              <a:latin typeface="arial"/>
            </a:endParaRPr>
          </a:p>
          <a:p>
            <a:pPr marL="292100" lvl="1" indent="-127000" algn="l">
              <a:buChar char="•"/>
            </a:pPr>
            <a:r>
              <a:rPr lang="nb-NO" sz="1400">
                <a:solidFill>
                  <a:prstClr val="black"/>
                </a:solidFill>
                <a:latin typeface="arial"/>
              </a:rPr>
              <a:t>8 av 12 speditører oppgir at opprinnelsesreglene generelt er kompliserte. </a:t>
            </a:r>
          </a:p>
          <a:p>
            <a:pPr marL="292100" lvl="1" indent="-127000" algn="l">
              <a:buChar char="•"/>
            </a:pPr>
            <a:r>
              <a:rPr lang="nb-NO" sz="1400">
                <a:solidFill>
                  <a:prstClr val="black"/>
                </a:solidFill>
                <a:latin typeface="arial"/>
              </a:rPr>
              <a:t>7 av 12 speditører oppgir at listereglene og kumulasjon er komplisert.</a:t>
            </a:r>
          </a:p>
          <a:p>
            <a:pPr marL="292100" lvl="1" indent="-127000" algn="l">
              <a:buChar char="•"/>
            </a:pPr>
            <a:r>
              <a:rPr lang="nb-NO" sz="1400">
                <a:solidFill>
                  <a:prstClr val="black"/>
                </a:solidFill>
                <a:latin typeface="arial"/>
              </a:rPr>
              <a:t>6 av 12 oppgir av dokumentasjonskravene er kompliserte. </a:t>
            </a:r>
          </a:p>
          <a:p>
            <a:pPr algn="l"/>
            <a:endParaRPr lang="nb-NO" sz="1400">
              <a:solidFill>
                <a:prstClr val="black"/>
              </a:solidFill>
              <a:latin typeface="arial"/>
            </a:endParaRPr>
          </a:p>
        </p:txBody>
      </p:sp>
      <p:sp>
        <p:nvSpPr>
          <p:cNvPr id="2" name="New shape">
            <a:extLst>
              <a:ext uri="{FF2B5EF4-FFF2-40B4-BE49-F238E27FC236}">
                <a16:creationId xmlns:a16="http://schemas.microsoft.com/office/drawing/2014/main" id="{95BC5AE1-19DC-3DB3-B100-FDC66502A954}"/>
              </a:ext>
            </a:extLst>
          </p:cNvPr>
          <p:cNvSpPr/>
          <p:nvPr/>
        </p:nvSpPr>
        <p:spPr>
          <a:xfrm>
            <a:off x="342900" y="1377949"/>
            <a:ext cx="1146810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err="1">
                <a:solidFill>
                  <a:prstClr val="black"/>
                </a:solidFill>
                <a:latin typeface="arial"/>
              </a:rPr>
              <a:t>Grafikken</a:t>
            </a:r>
            <a:r>
              <a:rPr sz="1200">
                <a:solidFill>
                  <a:prstClr val="black"/>
                </a:solidFill>
                <a:latin typeface="arial"/>
              </a:rPr>
              <a:t> </a:t>
            </a:r>
            <a:r>
              <a:rPr sz="1200" err="1">
                <a:solidFill>
                  <a:prstClr val="black"/>
                </a:solidFill>
                <a:latin typeface="arial"/>
              </a:rPr>
              <a:t>viser</a:t>
            </a:r>
            <a:r>
              <a:rPr sz="1200">
                <a:solidFill>
                  <a:prstClr val="black"/>
                </a:solidFill>
                <a:latin typeface="arial"/>
              </a:rPr>
              <a:t> </a:t>
            </a:r>
            <a:r>
              <a:rPr sz="1200" err="1">
                <a:solidFill>
                  <a:prstClr val="black"/>
                </a:solidFill>
                <a:latin typeface="arial"/>
              </a:rPr>
              <a:t>faktisk</a:t>
            </a:r>
            <a:r>
              <a:rPr sz="1200">
                <a:solidFill>
                  <a:prstClr val="black"/>
                </a:solidFill>
                <a:latin typeface="arial"/>
              </a:rPr>
              <a:t> </a:t>
            </a:r>
            <a:r>
              <a:rPr sz="1200" err="1">
                <a:solidFill>
                  <a:prstClr val="black"/>
                </a:solidFill>
                <a:latin typeface="arial"/>
              </a:rPr>
              <a:t>antall</a:t>
            </a:r>
            <a:r>
              <a:rPr sz="1200">
                <a:solidFill>
                  <a:prstClr val="black"/>
                </a:solidFill>
                <a:latin typeface="arial"/>
              </a:rPr>
              <a:t>, </a:t>
            </a:r>
            <a:r>
              <a:rPr sz="1200" err="1">
                <a:solidFill>
                  <a:prstClr val="black"/>
                </a:solidFill>
                <a:latin typeface="arial"/>
              </a:rPr>
              <a:t>ikke</a:t>
            </a:r>
            <a:r>
              <a:rPr sz="1200">
                <a:solidFill>
                  <a:prstClr val="black"/>
                </a:solidFill>
                <a:latin typeface="arial"/>
              </a:rPr>
              <a:t> </a:t>
            </a:r>
            <a:r>
              <a:rPr sz="1200" err="1">
                <a:solidFill>
                  <a:prstClr val="black"/>
                </a:solidFill>
                <a:latin typeface="arial"/>
              </a:rPr>
              <a:t>prosent</a:t>
            </a:r>
            <a:endParaRPr sz="1200">
              <a:solidFill>
                <a:prstClr val="black"/>
              </a:solidFill>
              <a:latin typeface="arial"/>
            </a:endParaRPr>
          </a:p>
        </p:txBody>
      </p:sp>
      <p:sp>
        <p:nvSpPr>
          <p:cNvPr id="7" name="Plassholder for lysbildenummer 6">
            <a:extLst>
              <a:ext uri="{FF2B5EF4-FFF2-40B4-BE49-F238E27FC236}">
                <a16:creationId xmlns:a16="http://schemas.microsoft.com/office/drawing/2014/main" id="{4E1B83F1-C923-50F6-BC58-9F9F2441A562}"/>
              </a:ext>
            </a:extLst>
          </p:cNvPr>
          <p:cNvSpPr>
            <a:spLocks noGrp="1"/>
          </p:cNvSpPr>
          <p:nvPr>
            <p:ph type="sldNum" sz="quarter" idx="10"/>
          </p:nvPr>
        </p:nvSpPr>
        <p:spPr/>
        <p:txBody>
          <a:bodyPr/>
          <a:lstStyle/>
          <a:p>
            <a:fld id="{4034BEE3-566C-4068-A777-C3A4762E861B}" type="slidenum">
              <a:rPr lang="en-GB" smtClean="0"/>
              <a:pPr/>
              <a:t>65</a:t>
            </a:fld>
            <a:endParaRPr lang="en-GB"/>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FE996D-2EB8-1775-1283-0F28E352CC48}"/>
              </a:ext>
            </a:extLst>
          </p:cNvPr>
          <p:cNvSpPr>
            <a:spLocks noGrp="1"/>
          </p:cNvSpPr>
          <p:nvPr>
            <p:ph type="title"/>
          </p:nvPr>
        </p:nvSpPr>
        <p:spPr/>
        <p:txBody>
          <a:bodyPr/>
          <a:lstStyle/>
          <a:p>
            <a:r>
              <a:rPr lang="nb-NO" dirty="0"/>
              <a:t>Hva annet er komplisert?</a:t>
            </a:r>
          </a:p>
        </p:txBody>
      </p:sp>
      <p:sp>
        <p:nvSpPr>
          <p:cNvPr id="4" name="Plassholder for innhold 3">
            <a:extLst>
              <a:ext uri="{FF2B5EF4-FFF2-40B4-BE49-F238E27FC236}">
                <a16:creationId xmlns:a16="http://schemas.microsoft.com/office/drawing/2014/main" id="{C7E89B8F-B567-F2DB-9D40-75EF3E1782FB}"/>
              </a:ext>
            </a:extLst>
          </p:cNvPr>
          <p:cNvSpPr>
            <a:spLocks noGrp="1"/>
          </p:cNvSpPr>
          <p:nvPr>
            <p:ph sz="quarter" idx="12"/>
          </p:nvPr>
        </p:nvSpPr>
        <p:spPr/>
        <p:txBody>
          <a:bodyPr/>
          <a:lstStyle/>
          <a:p>
            <a:pPr marL="285750" indent="-285750">
              <a:buFont typeface="Arial" panose="020B0604020202020204" pitchFamily="34" charset="0"/>
              <a:buChar char="–"/>
            </a:pPr>
            <a:r>
              <a:rPr lang="nb-NO" sz="1200" dirty="0"/>
              <a:t>det at varer har flere opprinnelsesland</a:t>
            </a:r>
          </a:p>
          <a:p>
            <a:pPr marL="285750" indent="-285750">
              <a:buFont typeface="Arial" panose="020B0604020202020204" pitchFamily="34" charset="0"/>
              <a:buChar char="–"/>
            </a:pPr>
            <a:r>
              <a:rPr lang="nb-NO" sz="1200" dirty="0"/>
              <a:t>finne ut detaljer rundt charterlister</a:t>
            </a:r>
          </a:p>
          <a:p>
            <a:pPr marL="285750" indent="-285750">
              <a:buFont typeface="Arial" panose="020B0604020202020204" pitchFamily="34" charset="0"/>
              <a:buChar char="–"/>
            </a:pPr>
            <a:r>
              <a:rPr lang="nb-NO" sz="1200" dirty="0"/>
              <a:t>generelt kompliserte formuleringer</a:t>
            </a:r>
          </a:p>
          <a:p>
            <a:pPr marL="285750" indent="-285750">
              <a:buFont typeface="Arial" panose="020B0604020202020204" pitchFamily="34" charset="0"/>
              <a:buChar char="–"/>
            </a:pPr>
            <a:r>
              <a:rPr lang="nb-NO" sz="1200" dirty="0"/>
              <a:t>Handelsrestriksjoner og embargoregler</a:t>
            </a:r>
          </a:p>
          <a:p>
            <a:pPr marL="285750" indent="-285750">
              <a:buFont typeface="Arial" panose="020B0604020202020204" pitchFamily="34" charset="0"/>
              <a:buChar char="–"/>
            </a:pPr>
            <a:r>
              <a:rPr lang="nb-NO" sz="1200" dirty="0"/>
              <a:t>informasjon om endringer på regelverket</a:t>
            </a:r>
          </a:p>
          <a:p>
            <a:pPr marL="285750" indent="-285750">
              <a:buFont typeface="Arial" panose="020B0604020202020204" pitchFamily="34" charset="0"/>
              <a:buChar char="–"/>
            </a:pPr>
            <a:r>
              <a:rPr lang="nb-NO" sz="1200" dirty="0"/>
              <a:t>Tilgangen til informasjon er vanskelig å finne.</a:t>
            </a:r>
          </a:p>
          <a:p>
            <a:pPr marL="285750" indent="-285750">
              <a:buFont typeface="Arial" panose="020B0604020202020204" pitchFamily="34" charset="0"/>
              <a:buChar char="–"/>
            </a:pPr>
            <a:r>
              <a:rPr lang="nb-NO" sz="1200" dirty="0"/>
              <a:t>tollvesenet har ulike oppfattinger om bruk av eur-1</a:t>
            </a:r>
          </a:p>
          <a:p>
            <a:pPr marL="285750" indent="-285750">
              <a:buFont typeface="Arial" panose="020B0604020202020204" pitchFamily="34" charset="0"/>
              <a:buChar char="–"/>
            </a:pPr>
            <a:r>
              <a:rPr lang="nb-NO" sz="1200" dirty="0"/>
              <a:t>VANSKELIG Å BEKREFTE OM KUNDEN HAR OPPRINNELSESBEVIS</a:t>
            </a:r>
          </a:p>
          <a:p>
            <a:endParaRPr lang="nb-NO" sz="1200" dirty="0"/>
          </a:p>
        </p:txBody>
      </p:sp>
      <p:sp>
        <p:nvSpPr>
          <p:cNvPr id="5" name="Plassholder for innhold 4">
            <a:extLst>
              <a:ext uri="{FF2B5EF4-FFF2-40B4-BE49-F238E27FC236}">
                <a16:creationId xmlns:a16="http://schemas.microsoft.com/office/drawing/2014/main" id="{AB6FC5CA-16F7-A951-D7B0-955411506221}"/>
              </a:ext>
            </a:extLst>
          </p:cNvPr>
          <p:cNvSpPr>
            <a:spLocks noGrp="1"/>
          </p:cNvSpPr>
          <p:nvPr>
            <p:ph sz="quarter" idx="13"/>
          </p:nvPr>
        </p:nvSpPr>
        <p:spPr/>
        <p:txBody>
          <a:bodyPr/>
          <a:lstStyle/>
          <a:p>
            <a:endParaRPr lang="nb-NO"/>
          </a:p>
        </p:txBody>
      </p:sp>
      <p:sp>
        <p:nvSpPr>
          <p:cNvPr id="6" name="Plassholder for tekst 5">
            <a:extLst>
              <a:ext uri="{FF2B5EF4-FFF2-40B4-BE49-F238E27FC236}">
                <a16:creationId xmlns:a16="http://schemas.microsoft.com/office/drawing/2014/main" id="{153AB18E-584F-6948-F7AB-0AE77A0F240A}"/>
              </a:ext>
            </a:extLst>
          </p:cNvPr>
          <p:cNvSpPr>
            <a:spLocks noGrp="1"/>
          </p:cNvSpPr>
          <p:nvPr>
            <p:ph type="body" sz="quarter" idx="14"/>
          </p:nvPr>
        </p:nvSpPr>
        <p:spPr/>
        <p:txBody>
          <a:bodyPr/>
          <a:lstStyle/>
          <a:p>
            <a:r>
              <a:rPr lang="nb-NO" dirty="0"/>
              <a:t>Åpne svar</a:t>
            </a:r>
          </a:p>
        </p:txBody>
      </p:sp>
      <p:sp>
        <p:nvSpPr>
          <p:cNvPr id="11" name="Plassholder for lysbildenummer 10">
            <a:extLst>
              <a:ext uri="{FF2B5EF4-FFF2-40B4-BE49-F238E27FC236}">
                <a16:creationId xmlns:a16="http://schemas.microsoft.com/office/drawing/2014/main" id="{4DD8523B-F28F-C924-F355-C55077CD8E62}"/>
              </a:ext>
            </a:extLst>
          </p:cNvPr>
          <p:cNvSpPr>
            <a:spLocks noGrp="1"/>
          </p:cNvSpPr>
          <p:nvPr>
            <p:ph type="sldNum" sz="quarter" idx="10"/>
          </p:nvPr>
        </p:nvSpPr>
        <p:spPr/>
        <p:txBody>
          <a:bodyPr/>
          <a:lstStyle/>
          <a:p>
            <a:fld id="{4034BEE3-566C-4068-A777-C3A4762E861B}" type="slidenum">
              <a:rPr lang="en-GB" smtClean="0"/>
              <a:pPr/>
              <a:t>66</a:t>
            </a:fld>
            <a:endParaRPr lang="en-GB"/>
          </a:p>
        </p:txBody>
      </p:sp>
    </p:spTree>
    <p:extLst>
      <p:ext uri="{BB962C8B-B14F-4D97-AF65-F5344CB8AC3E}">
        <p14:creationId xmlns:p14="http://schemas.microsoft.com/office/powerpoint/2010/main" val="228050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FE996D-2EB8-1775-1283-0F28E352CC48}"/>
              </a:ext>
            </a:extLst>
          </p:cNvPr>
          <p:cNvSpPr>
            <a:spLocks noGrp="1"/>
          </p:cNvSpPr>
          <p:nvPr>
            <p:ph type="title"/>
          </p:nvPr>
        </p:nvSpPr>
        <p:spPr/>
        <p:txBody>
          <a:bodyPr/>
          <a:lstStyle/>
          <a:p>
            <a:r>
              <a:rPr lang="nb-NO" dirty="0"/>
              <a:t>Tiltak som norske myndigheter burde gjøre for å fremme eksport fra dine kunder</a:t>
            </a:r>
          </a:p>
        </p:txBody>
      </p:sp>
      <p:sp>
        <p:nvSpPr>
          <p:cNvPr id="4" name="Plassholder for innhold 3">
            <a:extLst>
              <a:ext uri="{FF2B5EF4-FFF2-40B4-BE49-F238E27FC236}">
                <a16:creationId xmlns:a16="http://schemas.microsoft.com/office/drawing/2014/main" id="{C7E89B8F-B567-F2DB-9D40-75EF3E1782FB}"/>
              </a:ext>
            </a:extLst>
          </p:cNvPr>
          <p:cNvSpPr>
            <a:spLocks noGrp="1"/>
          </p:cNvSpPr>
          <p:nvPr>
            <p:ph sz="quarter" idx="12"/>
          </p:nvPr>
        </p:nvSpPr>
        <p:spPr>
          <a:xfrm>
            <a:off x="466199" y="1931063"/>
            <a:ext cx="5626800" cy="3999600"/>
          </a:xfrm>
        </p:spPr>
        <p:txBody>
          <a:bodyPr/>
          <a:lstStyle/>
          <a:p>
            <a:pPr marL="285750" indent="-285750">
              <a:buFont typeface="Arial" panose="020B0604020202020204" pitchFamily="34" charset="0"/>
              <a:buChar char="–"/>
            </a:pPr>
            <a:r>
              <a:rPr lang="nb-NO" sz="1200" dirty="0"/>
              <a:t>det at varer har flere opprinnelsesland</a:t>
            </a:r>
          </a:p>
          <a:p>
            <a:pPr marL="285750" indent="-285750">
              <a:buFont typeface="Arial" panose="020B0604020202020204" pitchFamily="34" charset="0"/>
              <a:buChar char="–"/>
            </a:pPr>
            <a:r>
              <a:rPr lang="nb-NO" sz="1200" dirty="0"/>
              <a:t>bedre handelsavtaler og bistand til </a:t>
            </a:r>
            <a:r>
              <a:rPr lang="nb-NO" sz="1200" dirty="0" err="1"/>
              <a:t>promteringer</a:t>
            </a:r>
            <a:r>
              <a:rPr lang="nb-NO" sz="1200" dirty="0"/>
              <a:t> av norske bedrifter</a:t>
            </a:r>
          </a:p>
          <a:p>
            <a:pPr marL="285750" indent="-285750">
              <a:buFont typeface="Arial" panose="020B0604020202020204" pitchFamily="34" charset="0"/>
              <a:buChar char="–"/>
            </a:pPr>
            <a:r>
              <a:rPr lang="nb-NO" sz="1200" dirty="0"/>
              <a:t>Endre </a:t>
            </a:r>
            <a:r>
              <a:rPr lang="nb-NO" sz="1200" dirty="0" err="1"/>
              <a:t>tollbarriærer</a:t>
            </a:r>
            <a:r>
              <a:rPr lang="nb-NO" sz="1200" dirty="0"/>
              <a:t> til Europa</a:t>
            </a:r>
          </a:p>
          <a:p>
            <a:pPr marL="285750" indent="-285750">
              <a:buFont typeface="Arial" panose="020B0604020202020204" pitchFamily="34" charset="0"/>
              <a:buChar char="–"/>
            </a:pPr>
            <a:r>
              <a:rPr lang="nb-NO" sz="1200" dirty="0"/>
              <a:t>Fremme bedre kunnskap og tilrettelegge for bedre varer til eksport.</a:t>
            </a:r>
          </a:p>
          <a:p>
            <a:pPr marL="285750" indent="-285750">
              <a:buFont typeface="Arial" panose="020B0604020202020204" pitchFamily="34" charset="0"/>
              <a:buChar char="–"/>
            </a:pPr>
            <a:r>
              <a:rPr lang="nb-NO" sz="1200" dirty="0"/>
              <a:t>fremme norsk produksjon</a:t>
            </a:r>
          </a:p>
          <a:p>
            <a:pPr marL="285750" indent="-285750">
              <a:buFont typeface="Arial" panose="020B0604020202020204" pitchFamily="34" charset="0"/>
              <a:buChar char="–"/>
            </a:pPr>
            <a:r>
              <a:rPr lang="nb-NO" sz="1200" dirty="0"/>
              <a:t>Få høyere kronekurs.</a:t>
            </a:r>
          </a:p>
          <a:p>
            <a:pPr marL="285750" indent="-285750">
              <a:buFont typeface="Arial" panose="020B0604020202020204" pitchFamily="34" charset="0"/>
              <a:buChar char="–"/>
            </a:pPr>
            <a:r>
              <a:rPr lang="nb-NO" sz="1200" dirty="0"/>
              <a:t>få </a:t>
            </a:r>
            <a:r>
              <a:rPr lang="nb-NO" sz="1200" dirty="0" err="1"/>
              <a:t>styket</a:t>
            </a:r>
            <a:r>
              <a:rPr lang="nb-NO" sz="1200" dirty="0"/>
              <a:t> kronekursen</a:t>
            </a:r>
          </a:p>
          <a:p>
            <a:pPr marL="285750" indent="-285750">
              <a:buFont typeface="Arial" panose="020B0604020202020204" pitchFamily="34" charset="0"/>
              <a:buChar char="–"/>
            </a:pPr>
            <a:r>
              <a:rPr lang="nb-NO" sz="1200" dirty="0"/>
              <a:t>Gjøre informasjonen lettere tilgjengelig</a:t>
            </a:r>
          </a:p>
          <a:p>
            <a:pPr marL="285750" indent="-285750">
              <a:buFont typeface="Arial" panose="020B0604020202020204" pitchFamily="34" charset="0"/>
              <a:buChar char="–"/>
            </a:pPr>
            <a:r>
              <a:rPr lang="nb-NO" sz="1200" dirty="0"/>
              <a:t>ikke kreve godkjent </a:t>
            </a:r>
            <a:r>
              <a:rPr lang="nb-NO" sz="1200" dirty="0" err="1"/>
              <a:t>deklearsjon</a:t>
            </a:r>
            <a:r>
              <a:rPr lang="nb-NO" sz="1200" dirty="0"/>
              <a:t> før varene sendes</a:t>
            </a:r>
          </a:p>
          <a:p>
            <a:pPr marL="285750" indent="-285750">
              <a:buFont typeface="Arial" panose="020B0604020202020204" pitchFamily="34" charset="0"/>
              <a:buChar char="–"/>
            </a:pPr>
            <a:r>
              <a:rPr lang="nb-NO" sz="1200" dirty="0" err="1"/>
              <a:t>iNFORMERE</a:t>
            </a:r>
            <a:r>
              <a:rPr lang="nb-NO" sz="1200" dirty="0"/>
              <a:t> OM OPPRINNELSESREGLER OG HANDELSAVTALER KLARERE</a:t>
            </a:r>
          </a:p>
          <a:p>
            <a:pPr marL="285750" indent="-285750">
              <a:buFont typeface="Arial" panose="020B0604020202020204" pitchFamily="34" charset="0"/>
              <a:buChar char="–"/>
            </a:pPr>
            <a:r>
              <a:rPr lang="nb-NO" sz="1200" dirty="0"/>
              <a:t>Innføre korte </a:t>
            </a:r>
            <a:r>
              <a:rPr lang="nb-NO" sz="1200" dirty="0" err="1"/>
              <a:t>webinarer</a:t>
            </a:r>
            <a:r>
              <a:rPr lang="nb-NO" sz="1200" dirty="0"/>
              <a:t> om temaer tilknyttet dette</a:t>
            </a:r>
          </a:p>
          <a:p>
            <a:endParaRPr lang="nb-NO" sz="1200" dirty="0"/>
          </a:p>
        </p:txBody>
      </p:sp>
      <p:sp>
        <p:nvSpPr>
          <p:cNvPr id="5" name="Plassholder for innhold 4">
            <a:extLst>
              <a:ext uri="{FF2B5EF4-FFF2-40B4-BE49-F238E27FC236}">
                <a16:creationId xmlns:a16="http://schemas.microsoft.com/office/drawing/2014/main" id="{AB6FC5CA-16F7-A951-D7B0-955411506221}"/>
              </a:ext>
            </a:extLst>
          </p:cNvPr>
          <p:cNvSpPr>
            <a:spLocks noGrp="1"/>
          </p:cNvSpPr>
          <p:nvPr>
            <p:ph sz="quarter" idx="13"/>
          </p:nvPr>
        </p:nvSpPr>
        <p:spPr/>
        <p:txBody>
          <a:bodyPr/>
          <a:lstStyle/>
          <a:p>
            <a:pPr marL="285750" indent="-285750">
              <a:buFont typeface="Arial" panose="020B0604020202020204" pitchFamily="34" charset="0"/>
              <a:buChar char="–"/>
            </a:pPr>
            <a:r>
              <a:rPr lang="nb-NO" sz="1200" dirty="0"/>
              <a:t>Kanskje kjøre en språkvask på reglene. </a:t>
            </a:r>
            <a:r>
              <a:rPr lang="nb-NO" sz="1200" dirty="0" err="1"/>
              <a:t>Spesilet</a:t>
            </a:r>
            <a:r>
              <a:rPr lang="nb-NO" sz="1200" dirty="0"/>
              <a:t> informasjon og veiledning slik at kundene forstår de bedre</a:t>
            </a:r>
          </a:p>
          <a:p>
            <a:pPr marL="285750" indent="-285750">
              <a:buFont typeface="Arial" panose="020B0604020202020204" pitchFamily="34" charset="0"/>
              <a:buChar char="–"/>
            </a:pPr>
            <a:r>
              <a:rPr lang="nb-NO" sz="1200" dirty="0"/>
              <a:t>legge ut nyheter og oppdateringer om kommende endringer</a:t>
            </a:r>
          </a:p>
          <a:p>
            <a:pPr marL="285750" indent="-285750">
              <a:buFont typeface="Arial" panose="020B0604020202020204" pitchFamily="34" charset="0"/>
              <a:buChar char="–"/>
            </a:pPr>
            <a:r>
              <a:rPr lang="nb-NO" sz="1200" dirty="0"/>
              <a:t>Mer informasjon i kanaler som kundene benytter ved å gi lettere tilgang til informasjonen til toll.no</a:t>
            </a:r>
          </a:p>
          <a:p>
            <a:pPr marL="285750" indent="-285750">
              <a:buFont typeface="Arial" panose="020B0604020202020204" pitchFamily="34" charset="0"/>
              <a:buChar char="–"/>
            </a:pPr>
            <a:r>
              <a:rPr lang="nb-NO" sz="1200" dirty="0"/>
              <a:t>Styrke kronekursen</a:t>
            </a:r>
          </a:p>
          <a:p>
            <a:pPr marL="285750" indent="-285750">
              <a:buFont typeface="Arial" panose="020B0604020202020204" pitchFamily="34" charset="0"/>
              <a:buChar char="–"/>
            </a:pPr>
            <a:r>
              <a:rPr lang="nb-NO" sz="1200" dirty="0"/>
              <a:t>Tilrettelegge bedre med å gjøre ting klarere ovenfor bedrifter og gir økonomiske fordeler som billigere strøm f.eks.</a:t>
            </a:r>
          </a:p>
          <a:p>
            <a:endParaRPr lang="nb-NO" sz="1200" dirty="0"/>
          </a:p>
        </p:txBody>
      </p:sp>
      <p:sp>
        <p:nvSpPr>
          <p:cNvPr id="6" name="Plassholder for tekst 5">
            <a:extLst>
              <a:ext uri="{FF2B5EF4-FFF2-40B4-BE49-F238E27FC236}">
                <a16:creationId xmlns:a16="http://schemas.microsoft.com/office/drawing/2014/main" id="{153AB18E-584F-6948-F7AB-0AE77A0F240A}"/>
              </a:ext>
            </a:extLst>
          </p:cNvPr>
          <p:cNvSpPr>
            <a:spLocks noGrp="1"/>
          </p:cNvSpPr>
          <p:nvPr>
            <p:ph type="body" sz="quarter" idx="14"/>
          </p:nvPr>
        </p:nvSpPr>
        <p:spPr>
          <a:xfrm>
            <a:off x="359999" y="1242395"/>
            <a:ext cx="11466000" cy="396000"/>
          </a:xfrm>
        </p:spPr>
        <p:txBody>
          <a:bodyPr/>
          <a:lstStyle/>
          <a:p>
            <a:r>
              <a:rPr lang="nb-NO" dirty="0"/>
              <a:t>Åpne svar</a:t>
            </a:r>
          </a:p>
        </p:txBody>
      </p:sp>
      <p:sp>
        <p:nvSpPr>
          <p:cNvPr id="11" name="Plassholder for lysbildenummer 10">
            <a:extLst>
              <a:ext uri="{FF2B5EF4-FFF2-40B4-BE49-F238E27FC236}">
                <a16:creationId xmlns:a16="http://schemas.microsoft.com/office/drawing/2014/main" id="{D1DFF49E-8C6C-A729-CBF8-B4E436608B6C}"/>
              </a:ext>
            </a:extLst>
          </p:cNvPr>
          <p:cNvSpPr>
            <a:spLocks noGrp="1"/>
          </p:cNvSpPr>
          <p:nvPr>
            <p:ph type="sldNum" sz="quarter" idx="10"/>
          </p:nvPr>
        </p:nvSpPr>
        <p:spPr/>
        <p:txBody>
          <a:bodyPr/>
          <a:lstStyle/>
          <a:p>
            <a:fld id="{4034BEE3-566C-4068-A777-C3A4762E861B}" type="slidenum">
              <a:rPr lang="en-GB" smtClean="0"/>
              <a:pPr/>
              <a:t>67</a:t>
            </a:fld>
            <a:endParaRPr lang="en-GB"/>
          </a:p>
        </p:txBody>
      </p:sp>
    </p:spTree>
    <p:extLst>
      <p:ext uri="{BB962C8B-B14F-4D97-AF65-F5344CB8AC3E}">
        <p14:creationId xmlns:p14="http://schemas.microsoft.com/office/powerpoint/2010/main" val="398349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FE996D-2EB8-1775-1283-0F28E352CC48}"/>
              </a:ext>
            </a:extLst>
          </p:cNvPr>
          <p:cNvSpPr>
            <a:spLocks noGrp="1"/>
          </p:cNvSpPr>
          <p:nvPr>
            <p:ph type="title"/>
          </p:nvPr>
        </p:nvSpPr>
        <p:spPr>
          <a:xfrm>
            <a:off x="359999" y="430717"/>
            <a:ext cx="11466875" cy="598195"/>
          </a:xfrm>
        </p:spPr>
        <p:txBody>
          <a:bodyPr/>
          <a:lstStyle/>
          <a:p>
            <a:r>
              <a:rPr lang="nb-NO" dirty="0"/>
              <a:t>Hvordan kan norske myndigheter informere bedre om frihandelsavtaler?</a:t>
            </a:r>
          </a:p>
        </p:txBody>
      </p:sp>
      <p:sp>
        <p:nvSpPr>
          <p:cNvPr id="4" name="Plassholder for innhold 3">
            <a:extLst>
              <a:ext uri="{FF2B5EF4-FFF2-40B4-BE49-F238E27FC236}">
                <a16:creationId xmlns:a16="http://schemas.microsoft.com/office/drawing/2014/main" id="{C7E89B8F-B567-F2DB-9D40-75EF3E1782FB}"/>
              </a:ext>
            </a:extLst>
          </p:cNvPr>
          <p:cNvSpPr>
            <a:spLocks noGrp="1"/>
          </p:cNvSpPr>
          <p:nvPr>
            <p:ph sz="quarter" idx="12"/>
          </p:nvPr>
        </p:nvSpPr>
        <p:spPr>
          <a:xfrm>
            <a:off x="466199" y="1603545"/>
            <a:ext cx="5626800" cy="3999600"/>
          </a:xfrm>
        </p:spPr>
        <p:txBody>
          <a:bodyPr/>
          <a:lstStyle/>
          <a:p>
            <a:pPr marL="285750" indent="-285750">
              <a:buFont typeface="Arial" panose="020B0604020202020204" pitchFamily="34" charset="0"/>
              <a:buChar char="–"/>
            </a:pPr>
            <a:r>
              <a:rPr lang="nb-NO" sz="1200" dirty="0"/>
              <a:t>Bedre informasjon hva avtalene går ut på.</a:t>
            </a:r>
          </a:p>
          <a:p>
            <a:pPr marL="285750" indent="-285750">
              <a:buFont typeface="Arial" panose="020B0604020202020204" pitchFamily="34" charset="0"/>
              <a:buChar char="–"/>
            </a:pPr>
            <a:r>
              <a:rPr lang="nb-NO" sz="1200" dirty="0"/>
              <a:t>Finansdepartementet bør informere </a:t>
            </a:r>
            <a:r>
              <a:rPr lang="nb-NO" sz="1200" dirty="0" err="1"/>
              <a:t>tollvesnet</a:t>
            </a:r>
            <a:r>
              <a:rPr lang="nb-NO" sz="1200" dirty="0"/>
              <a:t> bedre om varene og deres forhold til avtaleverket. </a:t>
            </a:r>
            <a:r>
              <a:rPr lang="nb-NO" sz="1200" dirty="0" err="1"/>
              <a:t>spesilet</a:t>
            </a:r>
            <a:r>
              <a:rPr lang="nb-NO" sz="1200" dirty="0"/>
              <a:t> i forhold til tabeller </a:t>
            </a:r>
            <a:r>
              <a:rPr lang="nb-NO" sz="1200" dirty="0" err="1"/>
              <a:t>mht</a:t>
            </a:r>
            <a:r>
              <a:rPr lang="nb-NO" sz="1200" dirty="0"/>
              <a:t> tolltabeller. enklere </a:t>
            </a:r>
            <a:r>
              <a:rPr lang="nb-NO" sz="1200" dirty="0" err="1"/>
              <a:t>tilpassning</a:t>
            </a:r>
            <a:r>
              <a:rPr lang="nb-NO" sz="1200" dirty="0"/>
              <a:t>.</a:t>
            </a:r>
          </a:p>
          <a:p>
            <a:pPr marL="285750" indent="-285750">
              <a:buFont typeface="Arial" panose="020B0604020202020204" pitchFamily="34" charset="0"/>
              <a:buChar char="–"/>
            </a:pPr>
            <a:r>
              <a:rPr lang="nb-NO" sz="1200" dirty="0"/>
              <a:t>Få informasjon ut til avdelingsledere som er nærmere de det gjelder.</a:t>
            </a:r>
          </a:p>
          <a:p>
            <a:pPr marL="285750" indent="-285750">
              <a:buFont typeface="Arial" panose="020B0604020202020204" pitchFamily="34" charset="0"/>
              <a:buChar char="–"/>
            </a:pPr>
            <a:r>
              <a:rPr lang="nb-NO" sz="1200" dirty="0"/>
              <a:t>gjøre de lettere tilgjengelig</a:t>
            </a:r>
          </a:p>
          <a:p>
            <a:pPr marL="285750" indent="-285750">
              <a:buFont typeface="Arial" panose="020B0604020202020204" pitchFamily="34" charset="0"/>
              <a:buChar char="–"/>
            </a:pPr>
            <a:r>
              <a:rPr lang="nb-NO" sz="1200" dirty="0"/>
              <a:t>HA KAMPANJER RETTET MOT BEDRIFTER OM TOLL</a:t>
            </a:r>
          </a:p>
          <a:p>
            <a:pPr marL="285750" indent="-285750">
              <a:buFont typeface="Arial" panose="020B0604020202020204" pitchFamily="34" charset="0"/>
              <a:buChar char="–"/>
            </a:pPr>
            <a:r>
              <a:rPr lang="nb-NO" sz="1200" dirty="0"/>
              <a:t>Informere langt bedre ovenfor bedriftene</a:t>
            </a:r>
          </a:p>
          <a:p>
            <a:pPr marL="285750" indent="-285750">
              <a:buFont typeface="Arial" panose="020B0604020202020204" pitchFamily="34" charset="0"/>
              <a:buChar char="–"/>
            </a:pPr>
            <a:r>
              <a:rPr lang="nb-NO" sz="1200" dirty="0"/>
              <a:t>Mer proaktive og tydeligere </a:t>
            </a:r>
            <a:r>
              <a:rPr lang="nb-NO" sz="1200" dirty="0" err="1"/>
              <a:t>stragtegi</a:t>
            </a:r>
            <a:r>
              <a:rPr lang="nb-NO" sz="1200" dirty="0"/>
              <a:t> i forhold til avtaler og embargoregler</a:t>
            </a:r>
          </a:p>
          <a:p>
            <a:pPr marL="285750" indent="-285750">
              <a:buFont typeface="Arial" panose="020B0604020202020204" pitchFamily="34" charset="0"/>
              <a:buChar char="–"/>
            </a:pPr>
            <a:r>
              <a:rPr lang="nb-NO" sz="1200" dirty="0"/>
              <a:t>norske </a:t>
            </a:r>
            <a:r>
              <a:rPr lang="nb-NO" sz="1200" dirty="0" err="1"/>
              <a:t>mydigheter</a:t>
            </a:r>
            <a:r>
              <a:rPr lang="nb-NO" sz="1200" dirty="0"/>
              <a:t> oppfører seg som ikke Norge har frihandelsavtaler med at noen varer har toll mens andre ikke. dette bør bli enklere</a:t>
            </a:r>
          </a:p>
          <a:p>
            <a:pPr marL="285750" indent="-285750">
              <a:buFont typeface="Arial" panose="020B0604020202020204" pitchFamily="34" charset="0"/>
              <a:buChar char="–"/>
            </a:pPr>
            <a:r>
              <a:rPr lang="nb-NO" sz="1200" dirty="0"/>
              <a:t>TA AKTIVT I BRUK NETTSIDER OG ANDRE FORA TIKNYTTET UD OG TOLLERN</a:t>
            </a:r>
          </a:p>
          <a:p>
            <a:pPr marL="285750" indent="-285750">
              <a:buFont typeface="Arial" panose="020B0604020202020204" pitchFamily="34" charset="0"/>
              <a:buChar char="–"/>
            </a:pPr>
            <a:r>
              <a:rPr lang="nb-NO" sz="1200" dirty="0"/>
              <a:t>Tilrettelegge at informasjon om temaer er lettere tilgjengelig og sentralisert.</a:t>
            </a:r>
          </a:p>
          <a:p>
            <a:pPr marL="285750" indent="-285750">
              <a:buFont typeface="Arial" panose="020B0604020202020204" pitchFamily="34" charset="0"/>
              <a:buChar char="–"/>
            </a:pPr>
            <a:r>
              <a:rPr lang="nb-NO" sz="1200" dirty="0"/>
              <a:t>Være klar på hva som gjelder hvor og fra. informere om hvilke land avtalene gjelder.</a:t>
            </a:r>
          </a:p>
          <a:p>
            <a:endParaRPr lang="nb-NO" sz="1200" dirty="0"/>
          </a:p>
          <a:p>
            <a:endParaRPr lang="nb-NO" sz="1200" dirty="0"/>
          </a:p>
        </p:txBody>
      </p:sp>
      <p:sp>
        <p:nvSpPr>
          <p:cNvPr id="5" name="Plassholder for innhold 4">
            <a:extLst>
              <a:ext uri="{FF2B5EF4-FFF2-40B4-BE49-F238E27FC236}">
                <a16:creationId xmlns:a16="http://schemas.microsoft.com/office/drawing/2014/main" id="{AB6FC5CA-16F7-A951-D7B0-955411506221}"/>
              </a:ext>
            </a:extLst>
          </p:cNvPr>
          <p:cNvSpPr>
            <a:spLocks noGrp="1"/>
          </p:cNvSpPr>
          <p:nvPr>
            <p:ph sz="quarter" idx="13"/>
          </p:nvPr>
        </p:nvSpPr>
        <p:spPr/>
        <p:txBody>
          <a:bodyPr/>
          <a:lstStyle/>
          <a:p>
            <a:endParaRPr lang="nb-NO" sz="1400" dirty="0"/>
          </a:p>
        </p:txBody>
      </p:sp>
      <p:sp>
        <p:nvSpPr>
          <p:cNvPr id="6" name="Plassholder for tekst 5">
            <a:extLst>
              <a:ext uri="{FF2B5EF4-FFF2-40B4-BE49-F238E27FC236}">
                <a16:creationId xmlns:a16="http://schemas.microsoft.com/office/drawing/2014/main" id="{153AB18E-584F-6948-F7AB-0AE77A0F240A}"/>
              </a:ext>
            </a:extLst>
          </p:cNvPr>
          <p:cNvSpPr>
            <a:spLocks noGrp="1"/>
          </p:cNvSpPr>
          <p:nvPr>
            <p:ph type="body" sz="quarter" idx="14"/>
          </p:nvPr>
        </p:nvSpPr>
        <p:spPr>
          <a:xfrm>
            <a:off x="359999" y="951087"/>
            <a:ext cx="11466000" cy="396000"/>
          </a:xfrm>
        </p:spPr>
        <p:txBody>
          <a:bodyPr/>
          <a:lstStyle/>
          <a:p>
            <a:r>
              <a:rPr lang="nb-NO" dirty="0"/>
              <a:t>Åpne svar</a:t>
            </a:r>
          </a:p>
        </p:txBody>
      </p:sp>
      <p:sp>
        <p:nvSpPr>
          <p:cNvPr id="11" name="Plassholder for lysbildenummer 10">
            <a:extLst>
              <a:ext uri="{FF2B5EF4-FFF2-40B4-BE49-F238E27FC236}">
                <a16:creationId xmlns:a16="http://schemas.microsoft.com/office/drawing/2014/main" id="{5E29763F-35C4-BB2E-65E2-8F4B2E4AB57C}"/>
              </a:ext>
            </a:extLst>
          </p:cNvPr>
          <p:cNvSpPr>
            <a:spLocks noGrp="1"/>
          </p:cNvSpPr>
          <p:nvPr>
            <p:ph type="sldNum" sz="quarter" idx="10"/>
          </p:nvPr>
        </p:nvSpPr>
        <p:spPr/>
        <p:txBody>
          <a:bodyPr/>
          <a:lstStyle/>
          <a:p>
            <a:fld id="{4034BEE3-566C-4068-A777-C3A4762E861B}" type="slidenum">
              <a:rPr lang="en-GB" smtClean="0"/>
              <a:pPr/>
              <a:t>68</a:t>
            </a:fld>
            <a:endParaRPr lang="en-GB"/>
          </a:p>
        </p:txBody>
      </p:sp>
    </p:spTree>
    <p:extLst>
      <p:ext uri="{BB962C8B-B14F-4D97-AF65-F5344CB8AC3E}">
        <p14:creationId xmlns:p14="http://schemas.microsoft.com/office/powerpoint/2010/main" val="228255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FE996D-2EB8-1775-1283-0F28E352CC48}"/>
              </a:ext>
            </a:extLst>
          </p:cNvPr>
          <p:cNvSpPr>
            <a:spLocks noGrp="1"/>
          </p:cNvSpPr>
          <p:nvPr>
            <p:ph type="title"/>
          </p:nvPr>
        </p:nvSpPr>
        <p:spPr>
          <a:xfrm>
            <a:off x="359999" y="430717"/>
            <a:ext cx="11466875" cy="598195"/>
          </a:xfrm>
        </p:spPr>
        <p:txBody>
          <a:bodyPr/>
          <a:lstStyle/>
          <a:p>
            <a:r>
              <a:rPr lang="nb-NO" dirty="0"/>
              <a:t>Innspill til andre forbedringer</a:t>
            </a:r>
          </a:p>
        </p:txBody>
      </p:sp>
      <p:sp>
        <p:nvSpPr>
          <p:cNvPr id="4" name="Plassholder for innhold 3">
            <a:extLst>
              <a:ext uri="{FF2B5EF4-FFF2-40B4-BE49-F238E27FC236}">
                <a16:creationId xmlns:a16="http://schemas.microsoft.com/office/drawing/2014/main" id="{C7E89B8F-B567-F2DB-9D40-75EF3E1782FB}"/>
              </a:ext>
            </a:extLst>
          </p:cNvPr>
          <p:cNvSpPr>
            <a:spLocks noGrp="1"/>
          </p:cNvSpPr>
          <p:nvPr>
            <p:ph sz="quarter" idx="12"/>
          </p:nvPr>
        </p:nvSpPr>
        <p:spPr>
          <a:xfrm>
            <a:off x="466199" y="1603545"/>
            <a:ext cx="5626800" cy="3999600"/>
          </a:xfrm>
        </p:spPr>
        <p:txBody>
          <a:bodyPr/>
          <a:lstStyle/>
          <a:p>
            <a:pPr marL="285750" indent="-285750">
              <a:buFont typeface="Arial" panose="020B0604020202020204" pitchFamily="34" charset="0"/>
              <a:buChar char="–"/>
            </a:pPr>
            <a:r>
              <a:rPr lang="nb-NO" sz="1200" dirty="0"/>
              <a:t>Det er i følge respondenten ikke helt enkelt å forstå hvordan avtalene henger sammen i forhold til </a:t>
            </a:r>
            <a:r>
              <a:rPr lang="nb-NO" sz="1200" dirty="0" err="1"/>
              <a:t>tollreferansene</a:t>
            </a:r>
            <a:r>
              <a:rPr lang="nb-NO" sz="1200" dirty="0"/>
              <a:t>.</a:t>
            </a:r>
          </a:p>
          <a:p>
            <a:pPr marL="285750" indent="-285750">
              <a:buFont typeface="Arial" panose="020B0604020202020204" pitchFamily="34" charset="0"/>
              <a:buChar char="–"/>
            </a:pPr>
            <a:r>
              <a:rPr lang="nb-NO" sz="1200" dirty="0"/>
              <a:t>enklere språk på veiledning og informasjon.</a:t>
            </a:r>
          </a:p>
          <a:p>
            <a:pPr marL="285750" indent="-285750">
              <a:buFont typeface="Arial" panose="020B0604020202020204" pitchFamily="34" charset="0"/>
              <a:buChar char="–"/>
            </a:pPr>
            <a:r>
              <a:rPr lang="nb-NO" sz="1200" dirty="0"/>
              <a:t>Forenkle skjemaer og utvide de elektroniske mulighetene og </a:t>
            </a:r>
            <a:r>
              <a:rPr lang="nb-NO" sz="1200" dirty="0" err="1"/>
              <a:t>Atat-carenet</a:t>
            </a:r>
            <a:r>
              <a:rPr lang="nb-NO" sz="1200" dirty="0"/>
              <a:t>.</a:t>
            </a:r>
          </a:p>
          <a:p>
            <a:pPr marL="285750" indent="-285750">
              <a:buFont typeface="Arial" panose="020B0604020202020204" pitchFamily="34" charset="0"/>
              <a:buChar char="–"/>
            </a:pPr>
            <a:r>
              <a:rPr lang="nb-NO" sz="1200" dirty="0"/>
              <a:t>forklare hvordan toll og relaterte avgifter fungerer,3</a:t>
            </a:r>
          </a:p>
          <a:p>
            <a:pPr marL="285750" indent="-285750">
              <a:buFont typeface="Arial" panose="020B0604020202020204" pitchFamily="34" charset="0"/>
              <a:buChar char="–"/>
            </a:pPr>
            <a:r>
              <a:rPr lang="nb-NO" sz="1200" dirty="0"/>
              <a:t>Generelt sett så må det som gjelder frihandelsavtaler legges på felles plattformer som toll.no eller hos utenriksplattformer</a:t>
            </a:r>
          </a:p>
          <a:p>
            <a:pPr marL="285750" indent="-285750">
              <a:buFont typeface="Arial" panose="020B0604020202020204" pitchFamily="34" charset="0"/>
              <a:buChar char="–"/>
            </a:pPr>
            <a:r>
              <a:rPr lang="nb-NO" sz="1200" dirty="0"/>
              <a:t>Gjøre dette mindre komplisert og byråkratisk samt lettere.</a:t>
            </a:r>
          </a:p>
          <a:p>
            <a:pPr marL="285750" indent="-285750">
              <a:buFont typeface="Arial" panose="020B0604020202020204" pitchFamily="34" charset="0"/>
              <a:buChar char="–"/>
            </a:pPr>
            <a:r>
              <a:rPr lang="nb-NO" sz="1200" dirty="0"/>
              <a:t>MER GENRELL INFO OG OPPSØKEND VIRKSOMHET</a:t>
            </a:r>
          </a:p>
          <a:p>
            <a:pPr marL="285750" indent="-285750">
              <a:buFont typeface="Arial" panose="020B0604020202020204" pitchFamily="34" charset="0"/>
              <a:buChar char="–"/>
            </a:pPr>
            <a:r>
              <a:rPr lang="nb-NO" sz="1200" dirty="0"/>
              <a:t>Norske myndigheter må komme på ballen å redusere strømutgifter og</a:t>
            </a:r>
          </a:p>
        </p:txBody>
      </p:sp>
      <p:sp>
        <p:nvSpPr>
          <p:cNvPr id="6" name="Plassholder for tekst 5">
            <a:extLst>
              <a:ext uri="{FF2B5EF4-FFF2-40B4-BE49-F238E27FC236}">
                <a16:creationId xmlns:a16="http://schemas.microsoft.com/office/drawing/2014/main" id="{153AB18E-584F-6948-F7AB-0AE77A0F240A}"/>
              </a:ext>
            </a:extLst>
          </p:cNvPr>
          <p:cNvSpPr>
            <a:spLocks noGrp="1"/>
          </p:cNvSpPr>
          <p:nvPr>
            <p:ph type="body" sz="quarter" idx="14"/>
          </p:nvPr>
        </p:nvSpPr>
        <p:spPr>
          <a:xfrm>
            <a:off x="359999" y="951087"/>
            <a:ext cx="11466000" cy="396000"/>
          </a:xfrm>
        </p:spPr>
        <p:txBody>
          <a:bodyPr/>
          <a:lstStyle/>
          <a:p>
            <a:r>
              <a:rPr lang="nb-NO" dirty="0"/>
              <a:t>Åpne svar</a:t>
            </a:r>
          </a:p>
        </p:txBody>
      </p:sp>
      <p:sp>
        <p:nvSpPr>
          <p:cNvPr id="10" name="Plassholder for lysbildenummer 9">
            <a:extLst>
              <a:ext uri="{FF2B5EF4-FFF2-40B4-BE49-F238E27FC236}">
                <a16:creationId xmlns:a16="http://schemas.microsoft.com/office/drawing/2014/main" id="{6F21DC4F-A68F-9949-4A2A-C0DD662A72CD}"/>
              </a:ext>
            </a:extLst>
          </p:cNvPr>
          <p:cNvSpPr>
            <a:spLocks noGrp="1"/>
          </p:cNvSpPr>
          <p:nvPr>
            <p:ph type="sldNum" sz="quarter" idx="10"/>
          </p:nvPr>
        </p:nvSpPr>
        <p:spPr/>
        <p:txBody>
          <a:bodyPr/>
          <a:lstStyle/>
          <a:p>
            <a:fld id="{4034BEE3-566C-4068-A777-C3A4762E861B}" type="slidenum">
              <a:rPr lang="en-GB" smtClean="0"/>
              <a:pPr/>
              <a:t>69</a:t>
            </a:fld>
            <a:endParaRPr lang="en-GB"/>
          </a:p>
        </p:txBody>
      </p:sp>
    </p:spTree>
    <p:extLst>
      <p:ext uri="{BB962C8B-B14F-4D97-AF65-F5344CB8AC3E}">
        <p14:creationId xmlns:p14="http://schemas.microsoft.com/office/powerpoint/2010/main" val="286558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11F0E4A7-4ED1-984F-CBB9-AB2365BC5F10}"/>
              </a:ext>
            </a:extLst>
          </p:cNvPr>
          <p:cNvSpPr>
            <a:spLocks noGrp="1"/>
          </p:cNvSpPr>
          <p:nvPr>
            <p:ph type="title"/>
          </p:nvPr>
        </p:nvSpPr>
        <p:spPr/>
        <p:txBody>
          <a:bodyPr/>
          <a:lstStyle/>
          <a:p>
            <a:r>
              <a:rPr lang="nb-NO"/>
              <a:t>Utvalg</a:t>
            </a:r>
          </a:p>
        </p:txBody>
      </p:sp>
      <p:graphicFrame>
        <p:nvGraphicFramePr>
          <p:cNvPr id="11" name="Tabell 11">
            <a:extLst>
              <a:ext uri="{FF2B5EF4-FFF2-40B4-BE49-F238E27FC236}">
                <a16:creationId xmlns:a16="http://schemas.microsoft.com/office/drawing/2014/main" id="{7FC59034-1CC7-5169-C68F-333D78E7CE94}"/>
              </a:ext>
            </a:extLst>
          </p:cNvPr>
          <p:cNvGraphicFramePr>
            <a:graphicFrameLocks noGrp="1"/>
          </p:cNvGraphicFramePr>
          <p:nvPr>
            <p:ph sz="quarter" idx="14"/>
            <p:extLst>
              <p:ext uri="{D42A27DB-BD31-4B8C-83A1-F6EECF244321}">
                <p14:modId xmlns:p14="http://schemas.microsoft.com/office/powerpoint/2010/main" val="3471059314"/>
              </p:ext>
            </p:extLst>
          </p:nvPr>
        </p:nvGraphicFramePr>
        <p:xfrm>
          <a:off x="359998" y="1161415"/>
          <a:ext cx="5861143" cy="4852176"/>
        </p:xfrm>
        <a:graphic>
          <a:graphicData uri="http://schemas.openxmlformats.org/drawingml/2006/table">
            <a:tbl>
              <a:tblPr firstRow="1" bandRow="1">
                <a:tableStyleId>{5940675A-B579-460E-94D1-54222C63F5DA}</a:tableStyleId>
              </a:tblPr>
              <a:tblGrid>
                <a:gridCol w="1432578">
                  <a:extLst>
                    <a:ext uri="{9D8B030D-6E8A-4147-A177-3AD203B41FA5}">
                      <a16:colId xmlns:a16="http://schemas.microsoft.com/office/drawing/2014/main" val="2433420670"/>
                    </a:ext>
                  </a:extLst>
                </a:gridCol>
                <a:gridCol w="2169823">
                  <a:extLst>
                    <a:ext uri="{9D8B030D-6E8A-4147-A177-3AD203B41FA5}">
                      <a16:colId xmlns:a16="http://schemas.microsoft.com/office/drawing/2014/main" val="2919402387"/>
                    </a:ext>
                  </a:extLst>
                </a:gridCol>
                <a:gridCol w="1030941">
                  <a:extLst>
                    <a:ext uri="{9D8B030D-6E8A-4147-A177-3AD203B41FA5}">
                      <a16:colId xmlns:a16="http://schemas.microsoft.com/office/drawing/2014/main" val="3054740873"/>
                    </a:ext>
                  </a:extLst>
                </a:gridCol>
                <a:gridCol w="1227801">
                  <a:extLst>
                    <a:ext uri="{9D8B030D-6E8A-4147-A177-3AD203B41FA5}">
                      <a16:colId xmlns:a16="http://schemas.microsoft.com/office/drawing/2014/main" val="3540542263"/>
                    </a:ext>
                  </a:extLst>
                </a:gridCol>
              </a:tblGrid>
              <a:tr h="373184">
                <a:tc>
                  <a:txBody>
                    <a:bodyPr/>
                    <a:lstStyle/>
                    <a:p>
                      <a:endParaRPr lang="nb-NO" sz="1000"/>
                    </a:p>
                  </a:txBody>
                  <a:tcPr/>
                </a:tc>
                <a:tc>
                  <a:txBody>
                    <a:bodyPr/>
                    <a:lstStyle/>
                    <a:p>
                      <a:endParaRPr lang="nb-NO" sz="1000"/>
                    </a:p>
                  </a:txBody>
                  <a:tcPr/>
                </a:tc>
                <a:tc>
                  <a:txBody>
                    <a:bodyPr/>
                    <a:lstStyle/>
                    <a:p>
                      <a:pPr algn="ctr"/>
                      <a:r>
                        <a:rPr lang="nb-NO" sz="1000"/>
                        <a:t>Prosent</a:t>
                      </a:r>
                    </a:p>
                  </a:txBody>
                  <a:tcPr/>
                </a:tc>
                <a:tc>
                  <a:txBody>
                    <a:bodyPr/>
                    <a:lstStyle/>
                    <a:p>
                      <a:pPr algn="ctr"/>
                      <a:r>
                        <a:rPr lang="nb-NO" sz="1000"/>
                        <a:t>Faktisk antall</a:t>
                      </a:r>
                    </a:p>
                  </a:txBody>
                  <a:tcPr/>
                </a:tc>
                <a:extLst>
                  <a:ext uri="{0D108BD9-81ED-4DB2-BD59-A6C34878D82A}">
                    <a16:rowId xmlns:a16="http://schemas.microsoft.com/office/drawing/2014/main" val="1900385388"/>
                  </a:ext>
                </a:extLst>
              </a:tr>
              <a:tr h="373184">
                <a:tc rowSpan="2">
                  <a:txBody>
                    <a:bodyPr/>
                    <a:lstStyle/>
                    <a:p>
                      <a:pPr algn="l"/>
                      <a:r>
                        <a:rPr lang="nb-NO" sz="1000"/>
                        <a:t>Størrelse på bedrift i antall ansatte</a:t>
                      </a:r>
                    </a:p>
                  </a:txBody>
                  <a:tcPr/>
                </a:tc>
                <a:tc>
                  <a:txBody>
                    <a:bodyPr/>
                    <a:lstStyle/>
                    <a:p>
                      <a:r>
                        <a:rPr lang="nb-NO" sz="1000" dirty="0"/>
                        <a:t>Mindre bedrifter (0-50 ansatte)</a:t>
                      </a:r>
                    </a:p>
                  </a:txBody>
                  <a:tcPr/>
                </a:tc>
                <a:tc>
                  <a:txBody>
                    <a:bodyPr/>
                    <a:lstStyle/>
                    <a:p>
                      <a:pPr algn="ctr"/>
                      <a:r>
                        <a:rPr lang="nb-NO" sz="1000"/>
                        <a:t>56</a:t>
                      </a:r>
                    </a:p>
                  </a:txBody>
                  <a:tcPr/>
                </a:tc>
                <a:tc>
                  <a:txBody>
                    <a:bodyPr/>
                    <a:lstStyle/>
                    <a:p>
                      <a:pPr algn="ctr"/>
                      <a:r>
                        <a:rPr lang="nb-NO" sz="1000"/>
                        <a:t>135</a:t>
                      </a:r>
                    </a:p>
                  </a:txBody>
                  <a:tcPr/>
                </a:tc>
                <a:extLst>
                  <a:ext uri="{0D108BD9-81ED-4DB2-BD59-A6C34878D82A}">
                    <a16:rowId xmlns:a16="http://schemas.microsoft.com/office/drawing/2014/main" val="632124509"/>
                  </a:ext>
                </a:extLst>
              </a:tr>
              <a:tr h="373184">
                <a:tc vMerge="1">
                  <a:txBody>
                    <a:bodyPr/>
                    <a:lstStyle/>
                    <a:p>
                      <a:endParaRPr lang="nb-NO" sz="1200"/>
                    </a:p>
                  </a:txBody>
                  <a:tcPr/>
                </a:tc>
                <a:tc>
                  <a:txBody>
                    <a:bodyPr/>
                    <a:lstStyle/>
                    <a:p>
                      <a:r>
                        <a:rPr lang="nb-NO" sz="1000" dirty="0"/>
                        <a:t>Større bedrifter (over 50 ansatte)</a:t>
                      </a:r>
                    </a:p>
                  </a:txBody>
                  <a:tcPr/>
                </a:tc>
                <a:tc>
                  <a:txBody>
                    <a:bodyPr/>
                    <a:lstStyle/>
                    <a:p>
                      <a:pPr algn="ctr"/>
                      <a:r>
                        <a:rPr lang="nb-NO" sz="1000"/>
                        <a:t>42</a:t>
                      </a:r>
                    </a:p>
                  </a:txBody>
                  <a:tcPr/>
                </a:tc>
                <a:tc>
                  <a:txBody>
                    <a:bodyPr/>
                    <a:lstStyle/>
                    <a:p>
                      <a:pPr algn="ctr"/>
                      <a:r>
                        <a:rPr lang="nb-NO" sz="1000"/>
                        <a:t>103</a:t>
                      </a:r>
                    </a:p>
                  </a:txBody>
                  <a:tcPr/>
                </a:tc>
                <a:extLst>
                  <a:ext uri="{0D108BD9-81ED-4DB2-BD59-A6C34878D82A}">
                    <a16:rowId xmlns:a16="http://schemas.microsoft.com/office/drawing/2014/main" val="2582032694"/>
                  </a:ext>
                </a:extLst>
              </a:tr>
              <a:tr h="373184">
                <a:tc rowSpan="3">
                  <a:txBody>
                    <a:bodyPr/>
                    <a:lstStyle/>
                    <a:p>
                      <a:r>
                        <a:rPr lang="nb-NO" sz="1000"/>
                        <a:t>Eksportverdi</a:t>
                      </a:r>
                    </a:p>
                  </a:txBody>
                  <a:tcPr/>
                </a:tc>
                <a:tc>
                  <a:txBody>
                    <a:bodyPr/>
                    <a:lstStyle/>
                    <a:p>
                      <a:r>
                        <a:rPr lang="nb-NO" sz="1000" dirty="0"/>
                        <a:t>Høyere eksportverdi</a:t>
                      </a:r>
                    </a:p>
                  </a:txBody>
                  <a:tcPr/>
                </a:tc>
                <a:tc>
                  <a:txBody>
                    <a:bodyPr/>
                    <a:lstStyle/>
                    <a:p>
                      <a:pPr algn="ctr"/>
                      <a:r>
                        <a:rPr lang="nb-NO" sz="1000"/>
                        <a:t>19</a:t>
                      </a:r>
                    </a:p>
                  </a:txBody>
                  <a:tcPr/>
                </a:tc>
                <a:tc>
                  <a:txBody>
                    <a:bodyPr/>
                    <a:lstStyle/>
                    <a:p>
                      <a:pPr algn="ctr"/>
                      <a:r>
                        <a:rPr lang="nb-NO" sz="1000"/>
                        <a:t>45</a:t>
                      </a:r>
                    </a:p>
                  </a:txBody>
                  <a:tcPr/>
                </a:tc>
                <a:extLst>
                  <a:ext uri="{0D108BD9-81ED-4DB2-BD59-A6C34878D82A}">
                    <a16:rowId xmlns:a16="http://schemas.microsoft.com/office/drawing/2014/main" val="1451406309"/>
                  </a:ext>
                </a:extLst>
              </a:tr>
              <a:tr h="373184">
                <a:tc vMerge="1">
                  <a:txBody>
                    <a:bodyPr/>
                    <a:lstStyle/>
                    <a:p>
                      <a:endParaRPr lang="nb-NO" sz="1000"/>
                    </a:p>
                  </a:txBody>
                  <a:tcPr/>
                </a:tc>
                <a:tc>
                  <a:txBody>
                    <a:bodyPr/>
                    <a:lstStyle/>
                    <a:p>
                      <a:r>
                        <a:rPr lang="nb-NO" sz="1000"/>
                        <a:t>Middels eksportverdi</a:t>
                      </a:r>
                    </a:p>
                  </a:txBody>
                  <a:tcPr/>
                </a:tc>
                <a:tc>
                  <a:txBody>
                    <a:bodyPr/>
                    <a:lstStyle/>
                    <a:p>
                      <a:pPr algn="ctr"/>
                      <a:r>
                        <a:rPr lang="nb-NO" sz="1000"/>
                        <a:t>32</a:t>
                      </a:r>
                    </a:p>
                  </a:txBody>
                  <a:tcPr/>
                </a:tc>
                <a:tc>
                  <a:txBody>
                    <a:bodyPr/>
                    <a:lstStyle/>
                    <a:p>
                      <a:pPr algn="ctr"/>
                      <a:r>
                        <a:rPr lang="nb-NO" sz="1000"/>
                        <a:t>78</a:t>
                      </a:r>
                    </a:p>
                  </a:txBody>
                  <a:tcPr/>
                </a:tc>
                <a:extLst>
                  <a:ext uri="{0D108BD9-81ED-4DB2-BD59-A6C34878D82A}">
                    <a16:rowId xmlns:a16="http://schemas.microsoft.com/office/drawing/2014/main" val="1221604784"/>
                  </a:ext>
                </a:extLst>
              </a:tr>
              <a:tr h="373184">
                <a:tc vMerge="1">
                  <a:txBody>
                    <a:bodyPr/>
                    <a:lstStyle/>
                    <a:p>
                      <a:endParaRPr lang="nb-NO" sz="1000"/>
                    </a:p>
                  </a:txBody>
                  <a:tcPr/>
                </a:tc>
                <a:tc>
                  <a:txBody>
                    <a:bodyPr/>
                    <a:lstStyle/>
                    <a:p>
                      <a:r>
                        <a:rPr lang="nb-NO" sz="1000" dirty="0"/>
                        <a:t>Lavere eksportverdi</a:t>
                      </a:r>
                    </a:p>
                  </a:txBody>
                  <a:tcPr/>
                </a:tc>
                <a:tc>
                  <a:txBody>
                    <a:bodyPr/>
                    <a:lstStyle/>
                    <a:p>
                      <a:pPr algn="ctr"/>
                      <a:r>
                        <a:rPr lang="nb-NO" sz="1000"/>
                        <a:t>49</a:t>
                      </a:r>
                    </a:p>
                  </a:txBody>
                  <a:tcPr/>
                </a:tc>
                <a:tc>
                  <a:txBody>
                    <a:bodyPr/>
                    <a:lstStyle/>
                    <a:p>
                      <a:pPr algn="ctr"/>
                      <a:r>
                        <a:rPr lang="nb-NO" sz="1000"/>
                        <a:t>120</a:t>
                      </a:r>
                    </a:p>
                  </a:txBody>
                  <a:tcPr/>
                </a:tc>
                <a:extLst>
                  <a:ext uri="{0D108BD9-81ED-4DB2-BD59-A6C34878D82A}">
                    <a16:rowId xmlns:a16="http://schemas.microsoft.com/office/drawing/2014/main" val="999562880"/>
                  </a:ext>
                </a:extLst>
              </a:tr>
              <a:tr h="373184">
                <a:tc rowSpan="4">
                  <a:txBody>
                    <a:bodyPr/>
                    <a:lstStyle/>
                    <a:p>
                      <a:r>
                        <a:rPr lang="nb-NO" sz="1000"/>
                        <a:t>Bransje </a:t>
                      </a:r>
                    </a:p>
                  </a:txBody>
                  <a:tcPr/>
                </a:tc>
                <a:tc>
                  <a:txBody>
                    <a:bodyPr/>
                    <a:lstStyle/>
                    <a:p>
                      <a:r>
                        <a:rPr lang="nb-NO" sz="1000"/>
                        <a:t>Næringsmidler (herunder fisk og landbruk)</a:t>
                      </a:r>
                    </a:p>
                  </a:txBody>
                  <a:tcPr/>
                </a:tc>
                <a:tc>
                  <a:txBody>
                    <a:bodyPr/>
                    <a:lstStyle/>
                    <a:p>
                      <a:pPr algn="ctr"/>
                      <a:r>
                        <a:rPr lang="nb-NO" sz="1000"/>
                        <a:t>21</a:t>
                      </a:r>
                    </a:p>
                  </a:txBody>
                  <a:tcPr/>
                </a:tc>
                <a:tc>
                  <a:txBody>
                    <a:bodyPr/>
                    <a:lstStyle/>
                    <a:p>
                      <a:pPr algn="ctr"/>
                      <a:r>
                        <a:rPr lang="nb-NO" sz="1000"/>
                        <a:t>50</a:t>
                      </a:r>
                    </a:p>
                  </a:txBody>
                  <a:tcPr/>
                </a:tc>
                <a:extLst>
                  <a:ext uri="{0D108BD9-81ED-4DB2-BD59-A6C34878D82A}">
                    <a16:rowId xmlns:a16="http://schemas.microsoft.com/office/drawing/2014/main" val="446686148"/>
                  </a:ext>
                </a:extLst>
              </a:tr>
              <a:tr h="373184">
                <a:tc vMerge="1">
                  <a:txBody>
                    <a:bodyPr/>
                    <a:lstStyle/>
                    <a:p>
                      <a:endParaRPr lang="nb-NO" sz="1000"/>
                    </a:p>
                  </a:txBody>
                  <a:tcPr/>
                </a:tc>
                <a:tc>
                  <a:txBody>
                    <a:bodyPr/>
                    <a:lstStyle/>
                    <a:p>
                      <a:r>
                        <a:rPr lang="nb-NO" sz="1000"/>
                        <a:t>Utvinning (olje, gass og mineraler)</a:t>
                      </a:r>
                    </a:p>
                  </a:txBody>
                  <a:tcPr/>
                </a:tc>
                <a:tc>
                  <a:txBody>
                    <a:bodyPr/>
                    <a:lstStyle/>
                    <a:p>
                      <a:pPr algn="ctr"/>
                      <a:r>
                        <a:rPr lang="nb-NO" sz="1000"/>
                        <a:t>5</a:t>
                      </a:r>
                    </a:p>
                  </a:txBody>
                  <a:tcPr/>
                </a:tc>
                <a:tc>
                  <a:txBody>
                    <a:bodyPr/>
                    <a:lstStyle/>
                    <a:p>
                      <a:pPr algn="ctr"/>
                      <a:r>
                        <a:rPr lang="nb-NO" sz="1000"/>
                        <a:t>13</a:t>
                      </a:r>
                    </a:p>
                  </a:txBody>
                  <a:tcPr/>
                </a:tc>
                <a:extLst>
                  <a:ext uri="{0D108BD9-81ED-4DB2-BD59-A6C34878D82A}">
                    <a16:rowId xmlns:a16="http://schemas.microsoft.com/office/drawing/2014/main" val="1935267152"/>
                  </a:ext>
                </a:extLst>
              </a:tr>
              <a:tr h="373184">
                <a:tc vMerge="1">
                  <a:txBody>
                    <a:bodyPr/>
                    <a:lstStyle/>
                    <a:p>
                      <a:endParaRPr lang="nb-NO" sz="1000"/>
                    </a:p>
                  </a:txBody>
                  <a:tcPr/>
                </a:tc>
                <a:tc>
                  <a:txBody>
                    <a:bodyPr/>
                    <a:lstStyle/>
                    <a:p>
                      <a:r>
                        <a:rPr lang="nb-NO" sz="1000"/>
                        <a:t>Industri (uten næringsmidler og utvinning)</a:t>
                      </a:r>
                    </a:p>
                  </a:txBody>
                  <a:tcPr/>
                </a:tc>
                <a:tc>
                  <a:txBody>
                    <a:bodyPr/>
                    <a:lstStyle/>
                    <a:p>
                      <a:pPr algn="ctr"/>
                      <a:r>
                        <a:rPr lang="nb-NO" sz="1000"/>
                        <a:t>55</a:t>
                      </a:r>
                    </a:p>
                  </a:txBody>
                  <a:tcPr/>
                </a:tc>
                <a:tc>
                  <a:txBody>
                    <a:bodyPr/>
                    <a:lstStyle/>
                    <a:p>
                      <a:pPr algn="ctr"/>
                      <a:r>
                        <a:rPr lang="nb-NO" sz="1000"/>
                        <a:t>133</a:t>
                      </a:r>
                    </a:p>
                  </a:txBody>
                  <a:tcPr/>
                </a:tc>
                <a:extLst>
                  <a:ext uri="{0D108BD9-81ED-4DB2-BD59-A6C34878D82A}">
                    <a16:rowId xmlns:a16="http://schemas.microsoft.com/office/drawing/2014/main" val="1973909406"/>
                  </a:ext>
                </a:extLst>
              </a:tr>
              <a:tr h="373184">
                <a:tc vMerge="1">
                  <a:txBody>
                    <a:bodyPr/>
                    <a:lstStyle/>
                    <a:p>
                      <a:endParaRPr lang="nb-NO" sz="1000"/>
                    </a:p>
                  </a:txBody>
                  <a:tcPr/>
                </a:tc>
                <a:tc>
                  <a:txBody>
                    <a:bodyPr/>
                    <a:lstStyle/>
                    <a:p>
                      <a:r>
                        <a:rPr lang="nb-NO" sz="1000"/>
                        <a:t>Øvrige (transport, rådgivning, IT, forvaltning og rest.)</a:t>
                      </a:r>
                    </a:p>
                    <a:p>
                      <a:r>
                        <a:rPr lang="nb-NO" sz="1000"/>
                        <a:t>Industri (uten næringsmidler og utvinning)</a:t>
                      </a:r>
                    </a:p>
                  </a:txBody>
                  <a:tcPr/>
                </a:tc>
                <a:tc>
                  <a:txBody>
                    <a:bodyPr/>
                    <a:lstStyle/>
                    <a:p>
                      <a:pPr algn="ctr"/>
                      <a:r>
                        <a:rPr lang="nb-NO" sz="1000"/>
                        <a:t>17</a:t>
                      </a:r>
                    </a:p>
                  </a:txBody>
                  <a:tcPr/>
                </a:tc>
                <a:tc>
                  <a:txBody>
                    <a:bodyPr/>
                    <a:lstStyle/>
                    <a:p>
                      <a:pPr algn="ctr"/>
                      <a:r>
                        <a:rPr lang="nb-NO" sz="1000"/>
                        <a:t>42</a:t>
                      </a:r>
                    </a:p>
                  </a:txBody>
                  <a:tcPr/>
                </a:tc>
                <a:extLst>
                  <a:ext uri="{0D108BD9-81ED-4DB2-BD59-A6C34878D82A}">
                    <a16:rowId xmlns:a16="http://schemas.microsoft.com/office/drawing/2014/main" val="2913059709"/>
                  </a:ext>
                </a:extLst>
              </a:tr>
              <a:tr h="373184">
                <a:tc rowSpan="2">
                  <a:txBody>
                    <a:bodyPr/>
                    <a:lstStyle/>
                    <a:p>
                      <a:r>
                        <a:rPr lang="nb-NO" sz="1000"/>
                        <a:t>Eksportørstatus</a:t>
                      </a:r>
                    </a:p>
                  </a:txBody>
                  <a:tcPr/>
                </a:tc>
                <a:tc>
                  <a:txBody>
                    <a:bodyPr/>
                    <a:lstStyle/>
                    <a:p>
                      <a:r>
                        <a:rPr lang="nb-NO" sz="1000"/>
                        <a:t>Ikke-godkjent eksportør</a:t>
                      </a:r>
                    </a:p>
                  </a:txBody>
                  <a:tcPr/>
                </a:tc>
                <a:tc>
                  <a:txBody>
                    <a:bodyPr/>
                    <a:lstStyle/>
                    <a:p>
                      <a:pPr algn="ctr"/>
                      <a:r>
                        <a:rPr lang="nb-NO" sz="1000"/>
                        <a:t>47</a:t>
                      </a:r>
                    </a:p>
                  </a:txBody>
                  <a:tcPr/>
                </a:tc>
                <a:tc>
                  <a:txBody>
                    <a:bodyPr/>
                    <a:lstStyle/>
                    <a:p>
                      <a:pPr algn="ctr"/>
                      <a:r>
                        <a:rPr lang="nb-NO" sz="1000"/>
                        <a:t>114</a:t>
                      </a:r>
                    </a:p>
                  </a:txBody>
                  <a:tcPr/>
                </a:tc>
                <a:extLst>
                  <a:ext uri="{0D108BD9-81ED-4DB2-BD59-A6C34878D82A}">
                    <a16:rowId xmlns:a16="http://schemas.microsoft.com/office/drawing/2014/main" val="1942360465"/>
                  </a:ext>
                </a:extLst>
              </a:tr>
              <a:tr h="373184">
                <a:tc vMerge="1">
                  <a:txBody>
                    <a:bodyPr/>
                    <a:lstStyle/>
                    <a:p>
                      <a:endParaRPr lang="nb-NO" sz="1000"/>
                    </a:p>
                  </a:txBody>
                  <a:tcPr/>
                </a:tc>
                <a:tc>
                  <a:txBody>
                    <a:bodyPr/>
                    <a:lstStyle/>
                    <a:p>
                      <a:r>
                        <a:rPr lang="nb-NO" sz="1000"/>
                        <a:t>Godkjent eksportør</a:t>
                      </a:r>
                    </a:p>
                  </a:txBody>
                  <a:tcPr/>
                </a:tc>
                <a:tc>
                  <a:txBody>
                    <a:bodyPr/>
                    <a:lstStyle/>
                    <a:p>
                      <a:pPr algn="ctr"/>
                      <a:r>
                        <a:rPr lang="nb-NO" sz="1000"/>
                        <a:t>53</a:t>
                      </a:r>
                    </a:p>
                  </a:txBody>
                  <a:tcPr/>
                </a:tc>
                <a:tc>
                  <a:txBody>
                    <a:bodyPr/>
                    <a:lstStyle/>
                    <a:p>
                      <a:pPr algn="ctr"/>
                      <a:r>
                        <a:rPr lang="nb-NO" sz="1000" dirty="0"/>
                        <a:t>129</a:t>
                      </a:r>
                    </a:p>
                  </a:txBody>
                  <a:tcPr/>
                </a:tc>
                <a:extLst>
                  <a:ext uri="{0D108BD9-81ED-4DB2-BD59-A6C34878D82A}">
                    <a16:rowId xmlns:a16="http://schemas.microsoft.com/office/drawing/2014/main" val="308145378"/>
                  </a:ext>
                </a:extLst>
              </a:tr>
            </a:tbl>
          </a:graphicData>
        </a:graphic>
      </p:graphicFrame>
      <p:sp>
        <p:nvSpPr>
          <p:cNvPr id="12" name="Plassholder for innhold 3">
            <a:extLst>
              <a:ext uri="{FF2B5EF4-FFF2-40B4-BE49-F238E27FC236}">
                <a16:creationId xmlns:a16="http://schemas.microsoft.com/office/drawing/2014/main" id="{A3972B76-CE2F-D121-18F3-C6AF4CF9E423}"/>
              </a:ext>
            </a:extLst>
          </p:cNvPr>
          <p:cNvSpPr txBox="1">
            <a:spLocks/>
          </p:cNvSpPr>
          <p:nvPr/>
        </p:nvSpPr>
        <p:spPr>
          <a:xfrm>
            <a:off x="6565200" y="1161414"/>
            <a:ext cx="5187529" cy="445945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400"/>
              <a:t>I rapporten blir spørsmålene gjennomgående brutt ned på fire hovedkategorier (forbeholdt at det er nok respondenter): </a:t>
            </a:r>
          </a:p>
          <a:p>
            <a:pPr marL="342900" indent="-342900">
              <a:buFont typeface="+mj-lt"/>
              <a:buAutoNum type="arabicPeriod"/>
            </a:pPr>
            <a:r>
              <a:rPr lang="nb-NO" sz="1400"/>
              <a:t>Størrelse på bedriften: En todeling i antall ansatte.</a:t>
            </a:r>
          </a:p>
          <a:p>
            <a:pPr marL="342900" indent="-342900">
              <a:buFont typeface="+mj-lt"/>
              <a:buAutoNum type="arabicPeriod"/>
            </a:pPr>
            <a:r>
              <a:rPr lang="nb-NO" sz="1400"/>
              <a:t>Eksportverdi: En tredeling laget med utgangspunkt i kategoritype (ligger i TVINN), i samarbeid med Tolletaten.</a:t>
            </a:r>
          </a:p>
          <a:p>
            <a:pPr marL="342900" indent="-342900">
              <a:buFont typeface="+mj-lt"/>
              <a:buAutoNum type="arabicPeriod"/>
            </a:pPr>
            <a:r>
              <a:rPr lang="nb-NO" sz="1400"/>
              <a:t>Bransje: En firedeling konstruert med utgangspunkt i NACE-kodene i samarbeid med Tolletaten.</a:t>
            </a:r>
          </a:p>
          <a:p>
            <a:pPr marL="342900" indent="-342900">
              <a:buFont typeface="+mj-lt"/>
              <a:buAutoNum type="arabicPeriod"/>
            </a:pPr>
            <a:r>
              <a:rPr lang="nb-NO" sz="1400"/>
              <a:t>Eksportørstatus: En todeling basert på bedriftens registrerte eksportørstatus i TVINN. </a:t>
            </a:r>
          </a:p>
          <a:p>
            <a:pPr marL="342900" indent="-342900">
              <a:buFont typeface="+mj-lt"/>
              <a:buAutoNum type="arabicPeriod"/>
            </a:pPr>
            <a:endParaRPr lang="nb-NO" sz="1400"/>
          </a:p>
          <a:p>
            <a:r>
              <a:rPr lang="nb-NO" sz="1400"/>
              <a:t>Om rapporteringen:</a:t>
            </a:r>
          </a:p>
          <a:p>
            <a:r>
              <a:rPr lang="nb-NO" sz="1400"/>
              <a:t>Kun forskjeller som er signifikante blir tekstkommentert. I de tilfellene der det er store forskjeller, men for liten base til å få signifikante forskjeller vil det stå for eksempel «det er tendenser til at…». </a:t>
            </a:r>
          </a:p>
          <a:p>
            <a:endParaRPr lang="nb-NO" sz="1400"/>
          </a:p>
        </p:txBody>
      </p:sp>
      <p:sp>
        <p:nvSpPr>
          <p:cNvPr id="6" name="Plassholder for lysbildenummer 5">
            <a:extLst>
              <a:ext uri="{FF2B5EF4-FFF2-40B4-BE49-F238E27FC236}">
                <a16:creationId xmlns:a16="http://schemas.microsoft.com/office/drawing/2014/main" id="{D8C06AC7-64E9-C389-2584-E96FC53A405A}"/>
              </a:ext>
            </a:extLst>
          </p:cNvPr>
          <p:cNvSpPr>
            <a:spLocks noGrp="1"/>
          </p:cNvSpPr>
          <p:nvPr>
            <p:ph type="sldNum" sz="quarter" idx="10"/>
          </p:nvPr>
        </p:nvSpPr>
        <p:spPr/>
        <p:txBody>
          <a:bodyPr/>
          <a:lstStyle/>
          <a:p>
            <a:fld id="{4034BEE3-566C-4068-A777-C3A4762E861B}" type="slidenum">
              <a:rPr lang="en-GB" smtClean="0"/>
              <a:pPr/>
              <a:t>7</a:t>
            </a:fld>
            <a:endParaRPr lang="en-GB"/>
          </a:p>
        </p:txBody>
      </p:sp>
    </p:spTree>
    <p:extLst>
      <p:ext uri="{BB962C8B-B14F-4D97-AF65-F5344CB8AC3E}">
        <p14:creationId xmlns:p14="http://schemas.microsoft.com/office/powerpoint/2010/main" val="255075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AE0B92-65B3-22C7-B657-B0CD93506791}"/>
              </a:ext>
            </a:extLst>
          </p:cNvPr>
          <p:cNvSpPr>
            <a:spLocks noGrp="1"/>
          </p:cNvSpPr>
          <p:nvPr>
            <p:ph type="title"/>
          </p:nvPr>
        </p:nvSpPr>
        <p:spPr/>
        <p:txBody>
          <a:bodyPr/>
          <a:lstStyle/>
          <a:p>
            <a:r>
              <a:rPr lang="nb-NO"/>
              <a:t>Utvalg</a:t>
            </a:r>
          </a:p>
        </p:txBody>
      </p:sp>
      <p:sp>
        <p:nvSpPr>
          <p:cNvPr id="4" name="Plassholder for tekst 3">
            <a:extLst>
              <a:ext uri="{FF2B5EF4-FFF2-40B4-BE49-F238E27FC236}">
                <a16:creationId xmlns:a16="http://schemas.microsoft.com/office/drawing/2014/main" id="{BEA649BD-64E9-F47C-471D-1A3B4583AD70}"/>
              </a:ext>
            </a:extLst>
          </p:cNvPr>
          <p:cNvSpPr>
            <a:spLocks noGrp="1"/>
          </p:cNvSpPr>
          <p:nvPr>
            <p:ph type="body" sz="quarter" idx="13"/>
          </p:nvPr>
        </p:nvSpPr>
        <p:spPr>
          <a:xfrm>
            <a:off x="360363" y="910800"/>
            <a:ext cx="9187049" cy="366454"/>
          </a:xfrm>
        </p:spPr>
        <p:txBody>
          <a:bodyPr/>
          <a:lstStyle/>
          <a:p>
            <a:endParaRPr lang="nb-NO"/>
          </a:p>
        </p:txBody>
      </p:sp>
      <p:graphicFrame>
        <p:nvGraphicFramePr>
          <p:cNvPr id="7" name="Tabell 11">
            <a:extLst>
              <a:ext uri="{FF2B5EF4-FFF2-40B4-BE49-F238E27FC236}">
                <a16:creationId xmlns:a16="http://schemas.microsoft.com/office/drawing/2014/main" id="{C82E91C2-6816-B234-22F9-65791B37C5D5}"/>
              </a:ext>
            </a:extLst>
          </p:cNvPr>
          <p:cNvGraphicFramePr>
            <a:graphicFrameLocks noGrp="1"/>
          </p:cNvGraphicFramePr>
          <p:nvPr>
            <p:ph sz="quarter" idx="14"/>
            <p:extLst>
              <p:ext uri="{D42A27DB-BD31-4B8C-83A1-F6EECF244321}">
                <p14:modId xmlns:p14="http://schemas.microsoft.com/office/powerpoint/2010/main" val="1148132646"/>
              </p:ext>
            </p:extLst>
          </p:nvPr>
        </p:nvGraphicFramePr>
        <p:xfrm>
          <a:off x="359999" y="1432302"/>
          <a:ext cx="5861143" cy="1888976"/>
        </p:xfrm>
        <a:graphic>
          <a:graphicData uri="http://schemas.openxmlformats.org/drawingml/2006/table">
            <a:tbl>
              <a:tblPr firstRow="1" bandRow="1">
                <a:tableStyleId>{5940675A-B579-460E-94D1-54222C63F5DA}</a:tableStyleId>
              </a:tblPr>
              <a:tblGrid>
                <a:gridCol w="1432578">
                  <a:extLst>
                    <a:ext uri="{9D8B030D-6E8A-4147-A177-3AD203B41FA5}">
                      <a16:colId xmlns:a16="http://schemas.microsoft.com/office/drawing/2014/main" val="2433420670"/>
                    </a:ext>
                  </a:extLst>
                </a:gridCol>
                <a:gridCol w="2169823">
                  <a:extLst>
                    <a:ext uri="{9D8B030D-6E8A-4147-A177-3AD203B41FA5}">
                      <a16:colId xmlns:a16="http://schemas.microsoft.com/office/drawing/2014/main" val="2919402387"/>
                    </a:ext>
                  </a:extLst>
                </a:gridCol>
                <a:gridCol w="1030941">
                  <a:extLst>
                    <a:ext uri="{9D8B030D-6E8A-4147-A177-3AD203B41FA5}">
                      <a16:colId xmlns:a16="http://schemas.microsoft.com/office/drawing/2014/main" val="3054740873"/>
                    </a:ext>
                  </a:extLst>
                </a:gridCol>
                <a:gridCol w="1227801">
                  <a:extLst>
                    <a:ext uri="{9D8B030D-6E8A-4147-A177-3AD203B41FA5}">
                      <a16:colId xmlns:a16="http://schemas.microsoft.com/office/drawing/2014/main" val="3540542263"/>
                    </a:ext>
                  </a:extLst>
                </a:gridCol>
              </a:tblGrid>
              <a:tr h="373184">
                <a:tc>
                  <a:txBody>
                    <a:bodyPr/>
                    <a:lstStyle/>
                    <a:p>
                      <a:endParaRPr lang="nb-NO" sz="1000"/>
                    </a:p>
                  </a:txBody>
                  <a:tcPr/>
                </a:tc>
                <a:tc>
                  <a:txBody>
                    <a:bodyPr/>
                    <a:lstStyle/>
                    <a:p>
                      <a:endParaRPr lang="nb-NO" sz="1000"/>
                    </a:p>
                  </a:txBody>
                  <a:tcPr/>
                </a:tc>
                <a:tc>
                  <a:txBody>
                    <a:bodyPr/>
                    <a:lstStyle/>
                    <a:p>
                      <a:pPr algn="ctr"/>
                      <a:r>
                        <a:rPr lang="nb-NO" sz="1000"/>
                        <a:t>Prosent</a:t>
                      </a:r>
                    </a:p>
                  </a:txBody>
                  <a:tcPr/>
                </a:tc>
                <a:tc>
                  <a:txBody>
                    <a:bodyPr/>
                    <a:lstStyle/>
                    <a:p>
                      <a:pPr algn="ctr"/>
                      <a:r>
                        <a:rPr lang="nb-NO" sz="1000"/>
                        <a:t>Faktisk antall</a:t>
                      </a:r>
                    </a:p>
                  </a:txBody>
                  <a:tcPr/>
                </a:tc>
                <a:extLst>
                  <a:ext uri="{0D108BD9-81ED-4DB2-BD59-A6C34878D82A}">
                    <a16:rowId xmlns:a16="http://schemas.microsoft.com/office/drawing/2014/main" val="1900385388"/>
                  </a:ext>
                </a:extLst>
              </a:tr>
              <a:tr h="373184">
                <a:tc rowSpan="4">
                  <a:txBody>
                    <a:bodyPr/>
                    <a:lstStyle/>
                    <a:p>
                      <a:pPr algn="l"/>
                      <a:r>
                        <a:rPr lang="nb-NO" sz="1000"/>
                        <a:t>Rolle i bedriften (den som svarer på undersøkelsen)</a:t>
                      </a:r>
                    </a:p>
                  </a:txBody>
                  <a:tcPr/>
                </a:tc>
                <a:tc>
                  <a:txBody>
                    <a:bodyPr/>
                    <a:lstStyle/>
                    <a:p>
                      <a:r>
                        <a:rPr lang="nb-NO" sz="1000"/>
                        <a:t>Daglig leder/ Administrerende direktør</a:t>
                      </a:r>
                    </a:p>
                  </a:txBody>
                  <a:tcPr/>
                </a:tc>
                <a:tc>
                  <a:txBody>
                    <a:bodyPr/>
                    <a:lstStyle/>
                    <a:p>
                      <a:pPr algn="ctr"/>
                      <a:r>
                        <a:rPr lang="nb-NO" sz="1000"/>
                        <a:t>63</a:t>
                      </a:r>
                    </a:p>
                  </a:txBody>
                  <a:tcPr/>
                </a:tc>
                <a:tc>
                  <a:txBody>
                    <a:bodyPr/>
                    <a:lstStyle/>
                    <a:p>
                      <a:pPr algn="ctr"/>
                      <a:r>
                        <a:rPr lang="nb-NO" sz="1000"/>
                        <a:t>149</a:t>
                      </a:r>
                    </a:p>
                  </a:txBody>
                  <a:tcPr/>
                </a:tc>
                <a:extLst>
                  <a:ext uri="{0D108BD9-81ED-4DB2-BD59-A6C34878D82A}">
                    <a16:rowId xmlns:a16="http://schemas.microsoft.com/office/drawing/2014/main" val="632124509"/>
                  </a:ext>
                </a:extLst>
              </a:tr>
              <a:tr h="373184">
                <a:tc vMerge="1">
                  <a:txBody>
                    <a:bodyPr/>
                    <a:lstStyle/>
                    <a:p>
                      <a:endParaRPr lang="nb-NO" sz="1200"/>
                    </a:p>
                  </a:txBody>
                  <a:tcPr/>
                </a:tc>
                <a:tc>
                  <a:txBody>
                    <a:bodyPr/>
                    <a:lstStyle/>
                    <a:p>
                      <a:r>
                        <a:rPr lang="nb-NO" sz="1000"/>
                        <a:t>Mellomleder</a:t>
                      </a:r>
                    </a:p>
                  </a:txBody>
                  <a:tcPr/>
                </a:tc>
                <a:tc>
                  <a:txBody>
                    <a:bodyPr/>
                    <a:lstStyle/>
                    <a:p>
                      <a:pPr algn="ctr"/>
                      <a:r>
                        <a:rPr lang="nb-NO" sz="1000"/>
                        <a:t>16</a:t>
                      </a:r>
                    </a:p>
                  </a:txBody>
                  <a:tcPr/>
                </a:tc>
                <a:tc>
                  <a:txBody>
                    <a:bodyPr/>
                    <a:lstStyle/>
                    <a:p>
                      <a:pPr algn="ctr"/>
                      <a:r>
                        <a:rPr lang="nb-NO" sz="1000"/>
                        <a:t>39</a:t>
                      </a:r>
                    </a:p>
                  </a:txBody>
                  <a:tcPr/>
                </a:tc>
                <a:extLst>
                  <a:ext uri="{0D108BD9-81ED-4DB2-BD59-A6C34878D82A}">
                    <a16:rowId xmlns:a16="http://schemas.microsoft.com/office/drawing/2014/main" val="2582032694"/>
                  </a:ext>
                </a:extLst>
              </a:tr>
              <a:tr h="373184">
                <a:tc vMerge="1">
                  <a:txBody>
                    <a:bodyPr/>
                    <a:lstStyle/>
                    <a:p>
                      <a:pPr algn="l"/>
                      <a:endParaRPr lang="nb-NO" sz="1000"/>
                    </a:p>
                  </a:txBody>
                  <a:tcPr/>
                </a:tc>
                <a:tc>
                  <a:txBody>
                    <a:bodyPr/>
                    <a:lstStyle/>
                    <a:p>
                      <a:r>
                        <a:rPr lang="nb-NO" sz="1000"/>
                        <a:t>Fagansvarlig for eksport</a:t>
                      </a:r>
                    </a:p>
                  </a:txBody>
                  <a:tcPr/>
                </a:tc>
                <a:tc>
                  <a:txBody>
                    <a:bodyPr/>
                    <a:lstStyle/>
                    <a:p>
                      <a:pPr algn="ctr"/>
                      <a:r>
                        <a:rPr lang="nb-NO" sz="1000"/>
                        <a:t>13</a:t>
                      </a:r>
                    </a:p>
                  </a:txBody>
                  <a:tcPr/>
                </a:tc>
                <a:tc>
                  <a:txBody>
                    <a:bodyPr/>
                    <a:lstStyle/>
                    <a:p>
                      <a:pPr algn="ctr"/>
                      <a:r>
                        <a:rPr lang="nb-NO" sz="1000"/>
                        <a:t>31</a:t>
                      </a:r>
                    </a:p>
                  </a:txBody>
                  <a:tcPr/>
                </a:tc>
                <a:extLst>
                  <a:ext uri="{0D108BD9-81ED-4DB2-BD59-A6C34878D82A}">
                    <a16:rowId xmlns:a16="http://schemas.microsoft.com/office/drawing/2014/main" val="834705151"/>
                  </a:ext>
                </a:extLst>
              </a:tr>
              <a:tr h="373184">
                <a:tc vMerge="1">
                  <a:txBody>
                    <a:bodyPr/>
                    <a:lstStyle/>
                    <a:p>
                      <a:pPr algn="l"/>
                      <a:endParaRPr lang="nb-NO" sz="1000"/>
                    </a:p>
                  </a:txBody>
                  <a:tcPr/>
                </a:tc>
                <a:tc>
                  <a:txBody>
                    <a:bodyPr/>
                    <a:lstStyle/>
                    <a:p>
                      <a:r>
                        <a:rPr lang="nb-NO" sz="1000"/>
                        <a:t>Annet, noter</a:t>
                      </a:r>
                    </a:p>
                  </a:txBody>
                  <a:tcPr/>
                </a:tc>
                <a:tc>
                  <a:txBody>
                    <a:bodyPr/>
                    <a:lstStyle/>
                    <a:p>
                      <a:pPr algn="ctr"/>
                      <a:r>
                        <a:rPr lang="nb-NO" sz="1000"/>
                        <a:t>8</a:t>
                      </a:r>
                    </a:p>
                  </a:txBody>
                  <a:tcPr/>
                </a:tc>
                <a:tc>
                  <a:txBody>
                    <a:bodyPr/>
                    <a:lstStyle/>
                    <a:p>
                      <a:pPr algn="ctr"/>
                      <a:r>
                        <a:rPr lang="nb-NO" sz="1000"/>
                        <a:t>19</a:t>
                      </a:r>
                    </a:p>
                  </a:txBody>
                  <a:tcPr/>
                </a:tc>
                <a:extLst>
                  <a:ext uri="{0D108BD9-81ED-4DB2-BD59-A6C34878D82A}">
                    <a16:rowId xmlns:a16="http://schemas.microsoft.com/office/drawing/2014/main" val="2543050793"/>
                  </a:ext>
                </a:extLst>
              </a:tr>
            </a:tbl>
          </a:graphicData>
        </a:graphic>
      </p:graphicFrame>
      <p:sp>
        <p:nvSpPr>
          <p:cNvPr id="9" name="TekstSylinder 8">
            <a:extLst>
              <a:ext uri="{FF2B5EF4-FFF2-40B4-BE49-F238E27FC236}">
                <a16:creationId xmlns:a16="http://schemas.microsoft.com/office/drawing/2014/main" id="{2A1543BA-8763-0EC4-5D0C-874CC9215B90}"/>
              </a:ext>
            </a:extLst>
          </p:cNvPr>
          <p:cNvSpPr txBox="1"/>
          <p:nvPr/>
        </p:nvSpPr>
        <p:spPr>
          <a:xfrm>
            <a:off x="7269677" y="1179541"/>
            <a:ext cx="4099111" cy="4185761"/>
          </a:xfrm>
          <a:prstGeom prst="rect">
            <a:avLst/>
          </a:prstGeom>
          <a:noFill/>
        </p:spPr>
        <p:txBody>
          <a:bodyPr wrap="square">
            <a:spAutoFit/>
          </a:bodyPr>
          <a:lstStyle/>
          <a:p>
            <a:r>
              <a:rPr lang="nb-NO" sz="1400" u="sng"/>
              <a:t>Annet, noter (n=19):</a:t>
            </a:r>
            <a:br>
              <a:rPr lang="nb-NO" sz="1400" u="sng"/>
            </a:br>
            <a:endParaRPr lang="nb-NO" sz="1400" u="sng"/>
          </a:p>
          <a:p>
            <a:pPr marL="285750" indent="-285750">
              <a:buFont typeface="Arial" panose="020B0604020202020204" pitchFamily="34" charset="0"/>
              <a:buChar char="–"/>
            </a:pPr>
            <a:r>
              <a:rPr lang="nb-NO" sz="1400"/>
              <a:t>Ansvarlig for eksport</a:t>
            </a:r>
          </a:p>
          <a:p>
            <a:pPr marL="285750" indent="-285750">
              <a:buFont typeface="Arial" panose="020B0604020202020204" pitchFamily="34" charset="0"/>
              <a:buChar char="–"/>
            </a:pPr>
            <a:r>
              <a:rPr lang="nb-NO" sz="1400"/>
              <a:t>CFO</a:t>
            </a:r>
          </a:p>
          <a:p>
            <a:pPr marL="285750" indent="-285750">
              <a:buFont typeface="Arial" panose="020B0604020202020204" pitchFamily="34" charset="0"/>
              <a:buChar char="–"/>
            </a:pPr>
            <a:r>
              <a:rPr lang="nb-NO" sz="1400"/>
              <a:t>Direktør for strategi og drift</a:t>
            </a:r>
          </a:p>
          <a:p>
            <a:pPr marL="285750" indent="-285750">
              <a:buFont typeface="Arial" panose="020B0604020202020204" pitchFamily="34" charset="0"/>
              <a:buChar char="–"/>
            </a:pPr>
            <a:r>
              <a:rPr lang="nb-NO" sz="1400"/>
              <a:t>Finance Manager</a:t>
            </a:r>
          </a:p>
          <a:p>
            <a:pPr marL="285750" indent="-285750">
              <a:buFont typeface="Arial" panose="020B0604020202020204" pitchFamily="34" charset="0"/>
              <a:buChar char="–"/>
            </a:pPr>
            <a:r>
              <a:rPr lang="nb-NO" sz="1400"/>
              <a:t>Finansdirektør</a:t>
            </a:r>
          </a:p>
          <a:p>
            <a:pPr marL="285750" indent="-285750">
              <a:buFont typeface="Arial" panose="020B0604020202020204" pitchFamily="34" charset="0"/>
              <a:buChar char="–"/>
            </a:pPr>
            <a:r>
              <a:rPr lang="nb-NO" sz="1400"/>
              <a:t>Head </a:t>
            </a:r>
            <a:r>
              <a:rPr lang="nb-NO" sz="1400" err="1"/>
              <a:t>of</a:t>
            </a:r>
            <a:r>
              <a:rPr lang="nb-NO" sz="1400"/>
              <a:t> HR, </a:t>
            </a:r>
            <a:r>
              <a:rPr lang="nb-NO" sz="1400" err="1"/>
              <a:t>Safety</a:t>
            </a:r>
            <a:r>
              <a:rPr lang="nb-NO" sz="1400"/>
              <a:t> and </a:t>
            </a:r>
            <a:r>
              <a:rPr lang="nb-NO" sz="1400" err="1"/>
              <a:t>Sustainability</a:t>
            </a:r>
            <a:endParaRPr lang="nb-NO" sz="1400"/>
          </a:p>
          <a:p>
            <a:pPr marL="285750" indent="-285750">
              <a:buFont typeface="Arial" panose="020B0604020202020204" pitchFamily="34" charset="0"/>
              <a:buChar char="–"/>
            </a:pPr>
            <a:r>
              <a:rPr lang="nb-NO" sz="1400"/>
              <a:t>Innkjøpssjef</a:t>
            </a:r>
          </a:p>
          <a:p>
            <a:pPr marL="285750" indent="-285750">
              <a:buFont typeface="Arial" panose="020B0604020202020204" pitchFamily="34" charset="0"/>
              <a:buChar char="–"/>
            </a:pPr>
            <a:r>
              <a:rPr lang="nb-NO" sz="1400"/>
              <a:t>LOGISTIKK ANSVARLIG</a:t>
            </a:r>
          </a:p>
          <a:p>
            <a:pPr marL="285750" indent="-285750">
              <a:buFont typeface="Arial" panose="020B0604020202020204" pitchFamily="34" charset="0"/>
              <a:buChar char="–"/>
            </a:pPr>
            <a:r>
              <a:rPr lang="nb-NO" sz="1400"/>
              <a:t>Markedssjef</a:t>
            </a:r>
          </a:p>
          <a:p>
            <a:pPr marL="285750" indent="-285750">
              <a:buFont typeface="Arial" panose="020B0604020202020204" pitchFamily="34" charset="0"/>
              <a:buChar char="–"/>
            </a:pPr>
            <a:r>
              <a:rPr lang="nb-NO" sz="1400"/>
              <a:t>Salgs og logistikk koordinator. Med erfaring fra markedsadgang</a:t>
            </a:r>
          </a:p>
          <a:p>
            <a:pPr marL="285750" indent="-285750">
              <a:buFont typeface="Arial" panose="020B0604020202020204" pitchFamily="34" charset="0"/>
              <a:buChar char="–"/>
            </a:pPr>
            <a:r>
              <a:rPr lang="nb-NO" sz="1400"/>
              <a:t>Salgsansvarlig</a:t>
            </a:r>
          </a:p>
          <a:p>
            <a:pPr marL="285750" indent="-285750">
              <a:buFont typeface="Arial" panose="020B0604020202020204" pitchFamily="34" charset="0"/>
              <a:buChar char="–"/>
            </a:pPr>
            <a:r>
              <a:rPr lang="nb-NO" sz="1400"/>
              <a:t>sekretær</a:t>
            </a:r>
          </a:p>
          <a:p>
            <a:pPr marL="285750" indent="-285750">
              <a:buFont typeface="Arial" panose="020B0604020202020204" pitchFamily="34" charset="0"/>
              <a:buChar char="–"/>
            </a:pPr>
            <a:r>
              <a:rPr lang="nb-NO" sz="1400"/>
              <a:t>Styreleder</a:t>
            </a:r>
          </a:p>
          <a:p>
            <a:pPr marL="285750" indent="-285750">
              <a:buFont typeface="Arial" panose="020B0604020202020204" pitchFamily="34" charset="0"/>
              <a:buChar char="–"/>
            </a:pPr>
            <a:r>
              <a:rPr lang="nb-NO" sz="1400"/>
              <a:t>Supply Chain </a:t>
            </a:r>
            <a:r>
              <a:rPr lang="nb-NO" sz="1400" err="1"/>
              <a:t>Director</a:t>
            </a:r>
            <a:endParaRPr lang="nb-NO" sz="1400"/>
          </a:p>
          <a:p>
            <a:pPr marL="285750" indent="-285750">
              <a:buFont typeface="Arial" panose="020B0604020202020204" pitchFamily="34" charset="0"/>
              <a:buChar char="–"/>
            </a:pPr>
            <a:r>
              <a:rPr lang="nb-NO" sz="1400"/>
              <a:t>Økonomiansvarlig</a:t>
            </a:r>
          </a:p>
          <a:p>
            <a:pPr marL="285750" indent="-285750">
              <a:buFont typeface="Arial" panose="020B0604020202020204" pitchFamily="34" charset="0"/>
              <a:buChar char="–"/>
            </a:pPr>
            <a:r>
              <a:rPr lang="nb-NO" sz="1400"/>
              <a:t>Økonomisjef</a:t>
            </a:r>
          </a:p>
        </p:txBody>
      </p:sp>
      <p:sp>
        <p:nvSpPr>
          <p:cNvPr id="10" name="Plassholder for lysbildenummer 9">
            <a:extLst>
              <a:ext uri="{FF2B5EF4-FFF2-40B4-BE49-F238E27FC236}">
                <a16:creationId xmlns:a16="http://schemas.microsoft.com/office/drawing/2014/main" id="{92F146D3-CF06-7658-5E75-14E6C3303B0F}"/>
              </a:ext>
            </a:extLst>
          </p:cNvPr>
          <p:cNvSpPr>
            <a:spLocks noGrp="1"/>
          </p:cNvSpPr>
          <p:nvPr>
            <p:ph type="sldNum" sz="quarter" idx="10"/>
          </p:nvPr>
        </p:nvSpPr>
        <p:spPr/>
        <p:txBody>
          <a:bodyPr/>
          <a:lstStyle/>
          <a:p>
            <a:fld id="{4034BEE3-566C-4068-A777-C3A4762E861B}" type="slidenum">
              <a:rPr lang="en-GB" smtClean="0"/>
              <a:pPr/>
              <a:t>8</a:t>
            </a:fld>
            <a:endParaRPr lang="en-GB"/>
          </a:p>
        </p:txBody>
      </p:sp>
    </p:spTree>
    <p:extLst>
      <p:ext uri="{BB962C8B-B14F-4D97-AF65-F5344CB8AC3E}">
        <p14:creationId xmlns:p14="http://schemas.microsoft.com/office/powerpoint/2010/main" val="401615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a:t>Bruk av frihandelsavtalene</a:t>
            </a:r>
          </a:p>
        </p:txBody>
      </p:sp>
      <p:sp>
        <p:nvSpPr>
          <p:cNvPr id="3" name="Text Placeholder 2"/>
          <p:cNvSpPr>
            <a:spLocks noGrp="1"/>
          </p:cNvSpPr>
          <p:nvPr>
            <p:ph type="body" sz="quarter" idx="16"/>
          </p:nvPr>
        </p:nvSpPr>
        <p:spPr/>
        <p:txBody>
          <a:bodyPr/>
          <a:lstStyle/>
          <a:p>
            <a:r>
              <a:rPr lang="en-GB"/>
              <a:t>3</a:t>
            </a:r>
          </a:p>
        </p:txBody>
      </p:sp>
    </p:spTree>
    <p:extLst>
      <p:ext uri="{BB962C8B-B14F-4D97-AF65-F5344CB8AC3E}">
        <p14:creationId xmlns:p14="http://schemas.microsoft.com/office/powerpoint/2010/main" val="28761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INCLUDEPAGENUMBERS" val="True"/>
  <p:tag name="EXCLUDEHIDDENSLIDES" val="False"/>
  <p:tag name="INCLUDESUBDIVIDERS" val="True"/>
  <p:tag name="TOCTABLESPERSLIDE" val="1"/>
  <p:tag name="NUMBEROFPAGES" val="69"/>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7.xml><?xml version="1.0" encoding="utf-8"?>
<p:tagLst xmlns:a="http://schemas.openxmlformats.org/drawingml/2006/main" xmlns:r="http://schemas.openxmlformats.org/officeDocument/2006/relationships" xmlns:p="http://schemas.openxmlformats.org/presentationml/2006/main">
  <p:tag name="LINKEDTO" val="10157186"/>
  <p:tag name="SOURCEHASH" val="24305815"/>
  <p:tag name="SHAPETYPE" val="BACKGROUNDSHAPE"/>
</p:tagLst>
</file>

<file path=ppt/tags/tag8.xml><?xml version="1.0" encoding="utf-8"?>
<p:tagLst xmlns:a="http://schemas.openxmlformats.org/drawingml/2006/main" xmlns:r="http://schemas.openxmlformats.org/officeDocument/2006/relationships" xmlns:p="http://schemas.openxmlformats.org/presentationml/2006/main">
  <p:tag name="SHAPE" val="TOCTABLE"/>
</p:tagLst>
</file>

<file path=ppt/tags/tag9.xml><?xml version="1.0" encoding="utf-8"?>
<p:tagLst xmlns:a="http://schemas.openxmlformats.org/drawingml/2006/main" xmlns:r="http://schemas.openxmlformats.org/officeDocument/2006/relationships" xmlns:p="http://schemas.openxmlformats.org/presentationml/2006/main">
  <p:tag name="SLIDE" val="SUBCHAPTER"/>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ublic Generell MAL TKA med INNHOLDSFORTEGNELSE.potx" id="{0635984A-0B49-475F-958F-37D0B0509848}" vid="{B48F6EBE-3187-4BAB-BA74-18431DBABF88}"/>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ublic Generell MAL TKA med INNHOLDSFORTEGNELSE.potx" id="{0635984A-0B49-475F-958F-37D0B0509848}" vid="{CD8982EF-D851-4E6B-991A-967F63F887A7}"/>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ublic Generell MAL TKA med INNHOLDSFORTEGNELSE.potx" id="{0635984A-0B49-475F-958F-37D0B0509848}" vid="{0E9CCD3A-010F-4F10-92AE-9A4A5CE8608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1278C9160AD2408B590194F15DBC22" ma:contentTypeVersion="9" ma:contentTypeDescription="Create a new document." ma:contentTypeScope="" ma:versionID="09c2a4b0508b627c0c149fad733da5c6">
  <xsd:schema xmlns:xsd="http://www.w3.org/2001/XMLSchema" xmlns:xs="http://www.w3.org/2001/XMLSchema" xmlns:p="http://schemas.microsoft.com/office/2006/metadata/properties" xmlns:ns2="349d2e48-d219-423f-a60f-a81395996a24" xmlns:ns3="151f8561-6f96-4f27-8d07-5866307680bb" targetNamespace="http://schemas.microsoft.com/office/2006/metadata/properties" ma:root="true" ma:fieldsID="64704655ee80b2c7907e5f3b989bd232" ns2:_="" ns3:_="">
    <xsd:import namespace="349d2e48-d219-423f-a60f-a81395996a24"/>
    <xsd:import namespace="151f8561-6f96-4f27-8d07-5866307680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d2e48-d219-423f-a60f-a81395996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f8561-6f96-4f27-8d07-5866307680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193883-9DEF-4394-A746-8B0504B231C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3.xml><?xml version="1.0" encoding="utf-8"?>
<ds:datastoreItem xmlns:ds="http://schemas.openxmlformats.org/officeDocument/2006/customXml" ds:itemID="{1AF3404B-4F09-4AB4-85D4-C77C2A4983B0}">
  <ds:schemaRefs>
    <ds:schemaRef ds:uri="151f8561-6f96-4f27-8d07-5866307680bb"/>
    <ds:schemaRef ds:uri="349d2e48-d219-423f-a60f-a81395996a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Kantar Public Generell MAL TKA med INNHOLDSFORTEGNELSE</Template>
  <TotalTime>1578</TotalTime>
  <Words>8565</Words>
  <Application>Microsoft Office PowerPoint</Application>
  <PresentationFormat>Widescreen</PresentationFormat>
  <Paragraphs>1642</Paragraphs>
  <Slides>69</Slides>
  <Notes>4</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69</vt:i4>
      </vt:variant>
    </vt:vector>
  </HeadingPairs>
  <TitlesOfParts>
    <vt:vector size="77" baseType="lpstr">
      <vt:lpstr>arial</vt:lpstr>
      <vt:lpstr>arial</vt:lpstr>
      <vt:lpstr>Calibri</vt:lpstr>
      <vt:lpstr>Courier New</vt:lpstr>
      <vt:lpstr>Times New Roman</vt:lpstr>
      <vt:lpstr>Kantar template master</vt:lpstr>
      <vt:lpstr>Content slides - no sub heading</vt:lpstr>
      <vt:lpstr>Technical</vt:lpstr>
      <vt:lpstr>Kartlegging av bruken av Norges frihandelsavtaler</vt:lpstr>
      <vt:lpstr>Contents</vt:lpstr>
      <vt:lpstr>PowerPoint-presentasjon</vt:lpstr>
      <vt:lpstr>Om undersøkelsene</vt:lpstr>
      <vt:lpstr>Om undersøkelsene</vt:lpstr>
      <vt:lpstr>PowerPoint-presentasjon</vt:lpstr>
      <vt:lpstr>Utvalg</vt:lpstr>
      <vt:lpstr>Utvalg</vt:lpstr>
      <vt:lpstr>PowerPoint-presentasjon</vt:lpstr>
      <vt:lpstr>Oppsummering, del 1</vt:lpstr>
      <vt:lpstr>Oppsummering, del 2</vt:lpstr>
      <vt:lpstr>PowerPoint-presentasjon</vt:lpstr>
      <vt:lpstr>PowerPoint-presentasjon</vt:lpstr>
      <vt:lpstr>PowerPoint-presentasjon</vt:lpstr>
      <vt:lpstr>PowerPoint-presentasjon</vt:lpstr>
      <vt:lpstr>PowerPoint-presentasjon</vt:lpstr>
      <vt:lpstr>PowerPoint-presentasjon</vt:lpstr>
      <vt:lpstr>Forklaring på hvorfor bedriftene ikke alltid bruker frihandelsavtalene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Innsatsmaterialer fra andre land </vt:lpstr>
      <vt:lpstr>PowerPoint-presentasjon</vt:lpstr>
      <vt:lpstr>Forslag til tiltak som myndighetene kan gjøre for å fremme eksport, side 1</vt:lpstr>
      <vt:lpstr>Forslag til tiltak som myndighetene kan gjøre for å fremme eksport, side 2</vt:lpstr>
      <vt:lpstr>Hvordan kan norske myndigheter informere bedre om frihandelsavtaler? side 1</vt:lpstr>
      <vt:lpstr>Hvordan kan norske myndigheter informere bedre om frihandelsavtaler? side 2</vt:lpstr>
      <vt:lpstr>Andre innspill til forbedringer</vt:lpstr>
      <vt:lpstr>PowerPoint-presentasjon</vt:lpstr>
      <vt:lpstr>Om rapporteringen og oppsummering </vt:lpstr>
      <vt:lpstr>Utvalg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Hva annet er komplisert?</vt:lpstr>
      <vt:lpstr>Tiltak som norske myndigheter burde gjøre for å fremme eksport fra dine kunder</vt:lpstr>
      <vt:lpstr>Hvordan kan norske myndigheter informere bedre om frihandelsavtaler?</vt:lpstr>
      <vt:lpstr>Innspill til andre forbedringer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Kartlegging av bruken av Norges frihandelsavtaler</dc:title>
  <dc:subject>Undersøkelse blant norske eksportbedrifter og speditører</dc:subject>
  <dc:creator>Hov, Dina</dc:creator>
  <cp:keywords>Pnr. 23100443 | DHH</cp:keywords>
  <dc:description>5.mai 2023</dc:description>
  <cp:lastModifiedBy>Victoria Ennis Aubert</cp:lastModifiedBy>
  <cp:revision>3</cp:revision>
  <cp:lastPrinted>2017-03-24T13:40:26Z</cp:lastPrinted>
  <dcterms:created xsi:type="dcterms:W3CDTF">2022-05-24T12:12:08Z</dcterms:created>
  <dcterms:modified xsi:type="dcterms:W3CDTF">2025-02-14T08:48:01Z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0x010100681278C9160AD2408B590194F15DBC22</vt:lpwstr>
  </property>
  <property fmtid="{D5CDD505-2E9C-101B-9397-08002B2CF9AE}" pid="3" name="MSIP_Label_3741da7a-79c1-417c-b408-16c0bfe99fca_Enabled">
    <vt:lpwstr>true</vt:lpwstr>
  </property>
  <property fmtid="{D5CDD505-2E9C-101B-9397-08002B2CF9AE}" pid="4" name="MSIP_Label_3741da7a-79c1-417c-b408-16c0bfe99fca_SetDate">
    <vt:lpwstr>2023-02-01T14:17:52Z</vt:lpwstr>
  </property>
  <property fmtid="{D5CDD505-2E9C-101B-9397-08002B2CF9AE}" pid="5" name="MSIP_Label_3741da7a-79c1-417c-b408-16c0bfe99fca_Method">
    <vt:lpwstr>Standard</vt:lpwstr>
  </property>
  <property fmtid="{D5CDD505-2E9C-101B-9397-08002B2CF9AE}" pid="6" name="MSIP_Label_3741da7a-79c1-417c-b408-16c0bfe99fca_Name">
    <vt:lpwstr>Internal Only - Amber</vt:lpwstr>
  </property>
  <property fmtid="{D5CDD505-2E9C-101B-9397-08002B2CF9AE}" pid="7" name="MSIP_Label_3741da7a-79c1-417c-b408-16c0bfe99fca_SiteId">
    <vt:lpwstr>1e355c04-e0a4-42ed-8e2d-7351591f0ef1</vt:lpwstr>
  </property>
  <property fmtid="{D5CDD505-2E9C-101B-9397-08002B2CF9AE}" pid="8" name="MSIP_Label_3741da7a-79c1-417c-b408-16c0bfe99fca_ActionId">
    <vt:lpwstr>25ac3a5d-e795-4a26-bdcd-a64e453f785c</vt:lpwstr>
  </property>
  <property fmtid="{D5CDD505-2E9C-101B-9397-08002B2CF9AE}" pid="9" name="MSIP_Label_3741da7a-79c1-417c-b408-16c0bfe99fca_ContentBits">
    <vt:lpwstr>0</vt:lpwstr>
  </property>
  <property fmtid="{D5CDD505-2E9C-101B-9397-08002B2CF9AE}" pid="10" name="MSIP_Label_24605b63-4aad-46a3-aa9d-a839194239a5_Enabled">
    <vt:lpwstr>true</vt:lpwstr>
  </property>
  <property fmtid="{D5CDD505-2E9C-101B-9397-08002B2CF9AE}" pid="11" name="MSIP_Label_24605b63-4aad-46a3-aa9d-a839194239a5_SetDate">
    <vt:lpwstr>2025-02-14T08:47:50Z</vt:lpwstr>
  </property>
  <property fmtid="{D5CDD505-2E9C-101B-9397-08002B2CF9AE}" pid="12" name="MSIP_Label_24605b63-4aad-46a3-aa9d-a839194239a5_Method">
    <vt:lpwstr>Standard</vt:lpwstr>
  </property>
  <property fmtid="{D5CDD505-2E9C-101B-9397-08002B2CF9AE}" pid="13" name="MSIP_Label_24605b63-4aad-46a3-aa9d-a839194239a5_Name">
    <vt:lpwstr>Intern (NFD)</vt:lpwstr>
  </property>
  <property fmtid="{D5CDD505-2E9C-101B-9397-08002B2CF9AE}" pid="14" name="MSIP_Label_24605b63-4aad-46a3-aa9d-a839194239a5_SiteId">
    <vt:lpwstr>f696e186-1c3b-44cd-bf76-5ace0e7007bd</vt:lpwstr>
  </property>
  <property fmtid="{D5CDD505-2E9C-101B-9397-08002B2CF9AE}" pid="15" name="MSIP_Label_24605b63-4aad-46a3-aa9d-a839194239a5_ActionId">
    <vt:lpwstr>9c3fdecc-e9e1-43a2-b5d3-803f7de06312</vt:lpwstr>
  </property>
  <property fmtid="{D5CDD505-2E9C-101B-9397-08002B2CF9AE}" pid="16" name="MSIP_Label_24605b63-4aad-46a3-aa9d-a839194239a5_ContentBits">
    <vt:lpwstr>0</vt:lpwstr>
  </property>
</Properties>
</file>